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2" r:id="rId5"/>
    <p:sldId id="258" r:id="rId6"/>
    <p:sldId id="260" r:id="rId7"/>
    <p:sldId id="272" r:id="rId8"/>
    <p:sldId id="274" r:id="rId9"/>
    <p:sldId id="259" r:id="rId10"/>
    <p:sldId id="266" r:id="rId11"/>
    <p:sldId id="273" r:id="rId12"/>
    <p:sldId id="270" r:id="rId13"/>
    <p:sldId id="268" r:id="rId14"/>
    <p:sldId id="269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EBB"/>
    <a:srgbClr val="00A278"/>
    <a:srgbClr val="00CC99"/>
    <a:srgbClr val="EEEEEE"/>
    <a:srgbClr val="DCDCDC"/>
    <a:srgbClr val="FE00BB"/>
    <a:srgbClr val="01FFE7"/>
    <a:srgbClr val="81FFDE"/>
    <a:srgbClr val="00D09A"/>
    <a:srgbClr val="E8E8E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14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9ECB-0267-4530-B57F-E365507C1AD7}" type="datetimeFigureOut">
              <a:rPr lang="ru-RU" smtClean="0"/>
              <a:pPr/>
              <a:t>12.06.2022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E82B-E1D7-4090-AA23-86F1FFE0F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9ECB-0267-4530-B57F-E365507C1AD7}" type="datetimeFigureOut">
              <a:rPr lang="ru-RU" smtClean="0"/>
              <a:pPr/>
              <a:t>12.06.2022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E82B-E1D7-4090-AA23-86F1FFE0F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9ECB-0267-4530-B57F-E365507C1AD7}" type="datetimeFigureOut">
              <a:rPr lang="ru-RU" smtClean="0"/>
              <a:pPr/>
              <a:t>12.06.2022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E82B-E1D7-4090-AA23-86F1FFE0F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9ECB-0267-4530-B57F-E365507C1AD7}" type="datetimeFigureOut">
              <a:rPr lang="ru-RU" smtClean="0"/>
              <a:pPr/>
              <a:t>12.06.2022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E82B-E1D7-4090-AA23-86F1FFE0F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9ECB-0267-4530-B57F-E365507C1AD7}" type="datetimeFigureOut">
              <a:rPr lang="ru-RU" smtClean="0"/>
              <a:pPr/>
              <a:t>12.06.2022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E82B-E1D7-4090-AA23-86F1FFE0F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9ECB-0267-4530-B57F-E365507C1AD7}" type="datetimeFigureOut">
              <a:rPr lang="ru-RU" smtClean="0"/>
              <a:pPr/>
              <a:t>12.06.2022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E82B-E1D7-4090-AA23-86F1FFE0F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9ECB-0267-4530-B57F-E365507C1AD7}" type="datetimeFigureOut">
              <a:rPr lang="ru-RU" smtClean="0"/>
              <a:pPr/>
              <a:t>12.06.2022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E82B-E1D7-4090-AA23-86F1FFE0F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9ECB-0267-4530-B57F-E365507C1AD7}" type="datetimeFigureOut">
              <a:rPr lang="ru-RU" smtClean="0"/>
              <a:pPr/>
              <a:t>12.06.2022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E82B-E1D7-4090-AA23-86F1FFE0F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9ECB-0267-4530-B57F-E365507C1AD7}" type="datetimeFigureOut">
              <a:rPr lang="ru-RU" smtClean="0"/>
              <a:pPr/>
              <a:t>12.06.2022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E82B-E1D7-4090-AA23-86F1FFE0F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9ECB-0267-4530-B57F-E365507C1AD7}" type="datetimeFigureOut">
              <a:rPr lang="ru-RU" smtClean="0"/>
              <a:pPr/>
              <a:t>12.06.2022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E82B-E1D7-4090-AA23-86F1FFE0F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9ECB-0267-4530-B57F-E365507C1AD7}" type="datetimeFigureOut">
              <a:rPr lang="ru-RU" smtClean="0"/>
              <a:pPr/>
              <a:t>12.06.2022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E82B-E1D7-4090-AA23-86F1FFE0F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99ECB-0267-4530-B57F-E365507C1AD7}" type="datetimeFigureOut">
              <a:rPr lang="ru-RU" smtClean="0"/>
              <a:pPr/>
              <a:t>12.06.2022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BE82B-E1D7-4090-AA23-86F1FFE0F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5;&#1072;&#1074;&#1077;&#1083;%20&#1042;&#1072;&#1093;&#1088;&#1080;&#1085;\Downloads\Sos%20Safety%20Of%20Systems%202022.06.11%20-%2021.40.17.01.mp4" TargetMode="Externa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eam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2908" y="1785932"/>
            <a:ext cx="7215206" cy="2040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72"/>
            <a:ext cx="6715172" cy="85725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FEBB"/>
                </a:solidFill>
                <a:latin typeface="Roboto" pitchFamily="2" charset="0"/>
                <a:ea typeface="Roboto" pitchFamily="2" charset="0"/>
              </a:rPr>
              <a:t>MVP</a:t>
            </a:r>
            <a:endParaRPr lang="ru-RU" sz="3200" dirty="0">
              <a:solidFill>
                <a:srgbClr val="00FEBB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57312"/>
            <a:ext cx="2900354" cy="65721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EEEEEE"/>
                </a:solidFill>
                <a:latin typeface="Roboto" pitchFamily="2" charset="0"/>
                <a:ea typeface="Roboto" pitchFamily="2" charset="0"/>
              </a:rPr>
              <a:t>Внутренние магазины</a:t>
            </a:r>
            <a:endParaRPr lang="ru-RU" sz="2000" dirty="0">
              <a:solidFill>
                <a:srgbClr val="EEEEEE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5357818" y="1271589"/>
            <a:ext cx="2900354" cy="6572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EEEEE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Смена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EEEEEE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 паролей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EEEEEE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</p:txBody>
      </p:sp>
      <p:pic>
        <p:nvPicPr>
          <p:cNvPr id="6" name="Рисунок 5" descr="SpritesForPres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714494"/>
            <a:ext cx="3609852" cy="1500198"/>
          </a:xfrm>
          <a:prstGeom prst="rect">
            <a:avLst/>
          </a:prstGeom>
          <a:effectLst>
            <a:glow rad="63500">
              <a:srgbClr val="00FEBB">
                <a:alpha val="40000"/>
              </a:srgbClr>
            </a:glow>
          </a:effectLst>
        </p:spPr>
      </p:pic>
      <p:pic>
        <p:nvPicPr>
          <p:cNvPr id="7" name="Рисунок 6" descr="SpritesForPres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214692"/>
            <a:ext cx="3714744" cy="1809129"/>
          </a:xfrm>
          <a:prstGeom prst="rect">
            <a:avLst/>
          </a:prstGeom>
          <a:effectLst>
            <a:glow rad="63500">
              <a:srgbClr val="00FEBB">
                <a:alpha val="40000"/>
              </a:srgbClr>
            </a:glow>
          </a:effectLst>
        </p:spPr>
      </p:pic>
      <p:pic>
        <p:nvPicPr>
          <p:cNvPr id="8" name="Рисунок 7" descr="SpritesForPres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1785932"/>
            <a:ext cx="4253895" cy="2071702"/>
          </a:xfrm>
          <a:prstGeom prst="rect">
            <a:avLst/>
          </a:prstGeom>
          <a:effectLst>
            <a:glow rad="63500">
              <a:srgbClr val="00FEBB">
                <a:alpha val="4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34"/>
            <a:ext cx="6715172" cy="85725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00FEBB"/>
                </a:solidFill>
                <a:latin typeface="Roboto" pitchFamily="2" charset="0"/>
                <a:ea typeface="Roboto" pitchFamily="2" charset="0"/>
              </a:rPr>
              <a:t>Демонстрация продукта</a:t>
            </a:r>
            <a:endParaRPr lang="ru-RU" sz="3200" dirty="0">
              <a:solidFill>
                <a:srgbClr val="00FEBB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4" name="Sos Safety Of Systems 2022.06.11 - 21.40.17.0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2976" y="1071552"/>
            <a:ext cx="6786610" cy="3857652"/>
          </a:xfrm>
          <a:prstGeom prst="rect">
            <a:avLst/>
          </a:prstGeom>
          <a:effectLst>
            <a:glow rad="101600">
              <a:srgbClr val="00FEBB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78"/>
            <a:ext cx="8229600" cy="8572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FEBB"/>
                </a:solidFill>
                <a:latin typeface="Roboto" pitchFamily="2" charset="0"/>
                <a:ea typeface="Roboto" pitchFamily="2" charset="0"/>
              </a:rPr>
              <a:t>Технологии</a:t>
            </a:r>
            <a:endParaRPr lang="ru-RU" sz="3200" dirty="0">
              <a:solidFill>
                <a:srgbClr val="00FEBB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5" name="Рисунок 4" descr="Visual-Studio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9659" y="3069652"/>
            <a:ext cx="1832275" cy="1145172"/>
          </a:xfrm>
          <a:prstGeom prst="rect">
            <a:avLst/>
          </a:prstGeom>
          <a:effectLst>
            <a:glow rad="101600">
              <a:srgbClr val="00A278">
                <a:alpha val="60000"/>
              </a:srgbClr>
            </a:glow>
          </a:effectLst>
        </p:spPr>
      </p:pic>
      <p:pic>
        <p:nvPicPr>
          <p:cNvPr id="6" name="Рисунок 5" descr="aseprite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98035" y="2643188"/>
            <a:ext cx="1246815" cy="1246815"/>
          </a:xfrm>
          <a:prstGeom prst="rect">
            <a:avLst/>
          </a:prstGeom>
          <a:effectLst>
            <a:glow rad="101600">
              <a:srgbClr val="00A278">
                <a:alpha val="60000"/>
              </a:srgbClr>
            </a:glow>
          </a:effectLst>
        </p:spPr>
      </p:pic>
      <p:pic>
        <p:nvPicPr>
          <p:cNvPr id="7" name="Рисунок 6" descr="asepr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159" y="3898934"/>
            <a:ext cx="1517105" cy="680418"/>
          </a:xfrm>
          <a:prstGeom prst="rect">
            <a:avLst/>
          </a:prstGeom>
          <a:effectLst>
            <a:glow rad="101600">
              <a:srgbClr val="00A278">
                <a:alpha val="60000"/>
              </a:srgbClr>
            </a:glow>
          </a:effectLst>
        </p:spPr>
      </p:pic>
      <p:pic>
        <p:nvPicPr>
          <p:cNvPr id="10" name="Рисунок 9" descr="Unity_202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1686098"/>
            <a:ext cx="2276793" cy="837860"/>
          </a:xfrm>
          <a:prstGeom prst="rect">
            <a:avLst/>
          </a:prstGeom>
          <a:effectLst>
            <a:glow rad="101600">
              <a:srgbClr val="81FFDE">
                <a:alpha val="60000"/>
              </a:srgbClr>
            </a:glow>
          </a:effectLst>
        </p:spPr>
      </p:pic>
      <p:pic>
        <p:nvPicPr>
          <p:cNvPr id="11" name="Рисунок 10" descr="GitHub-logo1.png"/>
          <p:cNvPicPr>
            <a:picLocks noChangeAspect="1"/>
          </p:cNvPicPr>
          <p:nvPr/>
        </p:nvPicPr>
        <p:blipFill>
          <a:blip r:embed="rId7" cstate="print"/>
          <a:srcRect l="19325" r="19478"/>
          <a:stretch>
            <a:fillRect/>
          </a:stretch>
        </p:blipFill>
        <p:spPr>
          <a:xfrm>
            <a:off x="6858016" y="1500180"/>
            <a:ext cx="1572071" cy="1348662"/>
          </a:xfrm>
          <a:prstGeom prst="rect">
            <a:avLst/>
          </a:prstGeom>
          <a:effectLst>
            <a:glow rad="101600">
              <a:srgbClr val="81FFDE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357172"/>
            <a:ext cx="4786346" cy="857250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rgbClr val="00FEBB"/>
                </a:solidFill>
                <a:latin typeface="Roboto" pitchFamily="2" charset="0"/>
                <a:ea typeface="Roboto" pitchFamily="2" charset="0"/>
              </a:rPr>
              <a:t>Дальнейшие </a:t>
            </a:r>
            <a:r>
              <a:rPr lang="ru-RU" sz="3600" dirty="0" smtClean="0">
                <a:solidFill>
                  <a:srgbClr val="00FEBB"/>
                </a:solidFill>
                <a:latin typeface="Roboto" pitchFamily="2" charset="0"/>
                <a:ea typeface="Roboto" pitchFamily="2" charset="0"/>
              </a:rPr>
              <a:t>планы</a:t>
            </a:r>
            <a:endParaRPr lang="ru-RU" sz="3600" dirty="0">
              <a:solidFill>
                <a:srgbClr val="00FEBB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42"/>
            <a:ext cx="5715040" cy="3357586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buBlip>
                <a:blip r:embed="rId3"/>
              </a:buBlip>
            </a:pPr>
            <a:r>
              <a:rPr lang="ru-RU" sz="1600" dirty="0" smtClean="0">
                <a:solidFill>
                  <a:srgbClr val="DCDCDC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600" dirty="0" smtClean="0">
                <a:solidFill>
                  <a:srgbClr val="00FEBB"/>
                </a:solidFill>
                <a:latin typeface="Roboto" pitchFamily="2" charset="0"/>
                <a:ea typeface="Roboto" pitchFamily="2" charset="0"/>
              </a:rPr>
              <a:t>Расширить</a:t>
            </a:r>
            <a:r>
              <a:rPr lang="ru-RU" sz="1600" dirty="0" smtClean="0">
                <a:solidFill>
                  <a:srgbClr val="DCDCDC"/>
                </a:solidFill>
                <a:latin typeface="Roboto" pitchFamily="2" charset="0"/>
                <a:ea typeface="Roboto" pitchFamily="2" charset="0"/>
              </a:rPr>
              <a:t> количество платформ, на которых будет выпушена игра;</a:t>
            </a:r>
          </a:p>
          <a:p>
            <a:pPr lvl="0">
              <a:lnSpc>
                <a:spcPct val="125000"/>
              </a:lnSpc>
              <a:buBlip>
                <a:blip r:embed="rId3"/>
              </a:buBlip>
            </a:pPr>
            <a:r>
              <a:rPr lang="ru-RU" sz="1600" dirty="0" smtClean="0">
                <a:solidFill>
                  <a:srgbClr val="00FEBB"/>
                </a:solidFill>
                <a:latin typeface="Roboto" pitchFamily="2" charset="0"/>
                <a:ea typeface="Roboto" pitchFamily="2" charset="0"/>
              </a:rPr>
              <a:t>Улучшить</a:t>
            </a:r>
            <a:r>
              <a:rPr lang="ru-RU" sz="1600" dirty="0" smtClean="0">
                <a:solidFill>
                  <a:srgbClr val="DCDCDC"/>
                </a:solidFill>
                <a:latin typeface="Roboto" pitchFamily="2" charset="0"/>
                <a:ea typeface="Roboto" pitchFamily="2" charset="0"/>
              </a:rPr>
              <a:t> качество эффектов в игре;</a:t>
            </a:r>
          </a:p>
          <a:p>
            <a:pPr>
              <a:lnSpc>
                <a:spcPct val="125000"/>
              </a:lnSpc>
              <a:buBlip>
                <a:blip r:embed="rId3"/>
              </a:buBlip>
            </a:pPr>
            <a:r>
              <a:rPr lang="ru-RU" sz="1600" dirty="0" smtClean="0">
                <a:solidFill>
                  <a:srgbClr val="00FEBB"/>
                </a:solidFill>
                <a:latin typeface="Roboto" pitchFamily="2" charset="0"/>
                <a:ea typeface="Roboto" pitchFamily="2" charset="0"/>
              </a:rPr>
              <a:t>Добавить</a:t>
            </a:r>
            <a:r>
              <a:rPr lang="ru-RU" sz="1600" dirty="0" smtClean="0">
                <a:solidFill>
                  <a:srgbClr val="DCDCDC"/>
                </a:solidFill>
                <a:latin typeface="Roboto" pitchFamily="2" charset="0"/>
                <a:ea typeface="Roboto" pitchFamily="2" charset="0"/>
              </a:rPr>
              <a:t> новых персонажей;</a:t>
            </a:r>
          </a:p>
          <a:p>
            <a:pPr>
              <a:lnSpc>
                <a:spcPct val="125000"/>
              </a:lnSpc>
              <a:buBlip>
                <a:blip r:embed="rId3"/>
              </a:buBlip>
            </a:pPr>
            <a:r>
              <a:rPr lang="ru-RU" sz="1600" dirty="0" smtClean="0">
                <a:solidFill>
                  <a:srgbClr val="00FEBB"/>
                </a:solidFill>
                <a:latin typeface="Roboto" pitchFamily="2" charset="0"/>
                <a:ea typeface="Roboto" pitchFamily="2" charset="0"/>
              </a:rPr>
              <a:t>Охватить</a:t>
            </a:r>
            <a:r>
              <a:rPr lang="ru-RU" sz="1600" dirty="0" smtClean="0">
                <a:solidFill>
                  <a:srgbClr val="DCDCDC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600" dirty="0" smtClean="0">
                <a:solidFill>
                  <a:srgbClr val="DCDCDC"/>
                </a:solidFill>
                <a:latin typeface="Roboto" pitchFamily="2" charset="0"/>
                <a:ea typeface="Roboto" pitchFamily="2" charset="0"/>
              </a:rPr>
              <a:t>более широкий круг тем </a:t>
            </a:r>
            <a:r>
              <a:rPr lang="ru-RU" sz="1600" dirty="0" smtClean="0">
                <a:solidFill>
                  <a:srgbClr val="DCDCDC"/>
                </a:solidFill>
                <a:latin typeface="Roboto" pitchFamily="2" charset="0"/>
                <a:ea typeface="Roboto" pitchFamily="2" charset="0"/>
              </a:rPr>
              <a:t>информационной </a:t>
            </a:r>
            <a:r>
              <a:rPr lang="ru-RU" sz="1600" dirty="0" smtClean="0">
                <a:solidFill>
                  <a:srgbClr val="DCDCDC"/>
                </a:solidFill>
                <a:latin typeface="Roboto" pitchFamily="2" charset="0"/>
                <a:ea typeface="Roboto" pitchFamily="2" charset="0"/>
              </a:rPr>
              <a:t>безопасности;</a:t>
            </a:r>
          </a:p>
          <a:p>
            <a:pPr lvl="0">
              <a:lnSpc>
                <a:spcPct val="125000"/>
              </a:lnSpc>
              <a:buBlip>
                <a:blip r:embed="rId3"/>
              </a:buBlip>
            </a:pPr>
            <a:r>
              <a:rPr lang="ru-RU" sz="1600" dirty="0" smtClean="0">
                <a:solidFill>
                  <a:srgbClr val="00FEBB"/>
                </a:solidFill>
                <a:latin typeface="Roboto" pitchFamily="2" charset="0"/>
                <a:ea typeface="Roboto" pitchFamily="2" charset="0"/>
              </a:rPr>
              <a:t>Увеличить</a:t>
            </a:r>
            <a:r>
              <a:rPr lang="ru-RU" sz="1600" dirty="0" smtClean="0">
                <a:solidFill>
                  <a:srgbClr val="DCDCDC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600" dirty="0" smtClean="0">
                <a:solidFill>
                  <a:srgbClr val="DCDCDC"/>
                </a:solidFill>
                <a:latin typeface="Roboto" pitchFamily="2" charset="0"/>
                <a:ea typeface="Roboto" pitchFamily="2" charset="0"/>
              </a:rPr>
              <a:t>число </a:t>
            </a:r>
            <a:r>
              <a:rPr lang="ru-RU" sz="1600" dirty="0" smtClean="0">
                <a:solidFill>
                  <a:srgbClr val="DCDCDC"/>
                </a:solidFill>
                <a:latin typeface="Roboto" pitchFamily="2" charset="0"/>
                <a:ea typeface="Roboto" pitchFamily="2" charset="0"/>
              </a:rPr>
              <a:t>локаций и их </a:t>
            </a:r>
            <a:r>
              <a:rPr lang="ru-RU" sz="1600" dirty="0" smtClean="0">
                <a:solidFill>
                  <a:srgbClr val="DCDCDC"/>
                </a:solidFill>
                <a:latin typeface="Roboto" pitchFamily="2" charset="0"/>
                <a:ea typeface="Roboto" pitchFamily="2" charset="0"/>
              </a:rPr>
              <a:t>размеры;</a:t>
            </a:r>
            <a:endParaRPr lang="ru-RU" sz="1600" dirty="0" smtClean="0">
              <a:solidFill>
                <a:srgbClr val="DCDCDC"/>
              </a:solidFill>
              <a:latin typeface="Roboto" pitchFamily="2" charset="0"/>
              <a:ea typeface="Roboto" pitchFamily="2" charset="0"/>
            </a:endParaRPr>
          </a:p>
          <a:p>
            <a:pPr>
              <a:lnSpc>
                <a:spcPct val="125000"/>
              </a:lnSpc>
              <a:buBlip>
                <a:blip r:embed="rId3"/>
              </a:buBlip>
            </a:pPr>
            <a:r>
              <a:rPr lang="ru-RU" sz="1600" dirty="0" smtClean="0">
                <a:solidFill>
                  <a:srgbClr val="00FEBB"/>
                </a:solidFill>
                <a:latin typeface="Roboto" pitchFamily="2" charset="0"/>
                <a:ea typeface="Roboto" pitchFamily="2" charset="0"/>
              </a:rPr>
              <a:t>Расширить</a:t>
            </a:r>
            <a:r>
              <a:rPr lang="ru-RU" sz="1600" dirty="0" smtClean="0">
                <a:solidFill>
                  <a:srgbClr val="DCDCDC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600" dirty="0" smtClean="0">
                <a:solidFill>
                  <a:srgbClr val="DCDCDC"/>
                </a:solidFill>
                <a:latin typeface="Roboto" pitchFamily="2" charset="0"/>
                <a:ea typeface="Roboto" pitchFamily="2" charset="0"/>
              </a:rPr>
              <a:t>сюжет </a:t>
            </a:r>
            <a:r>
              <a:rPr lang="ru-RU" sz="1600" dirty="0" smtClean="0">
                <a:solidFill>
                  <a:srgbClr val="DCDCDC"/>
                </a:solidFill>
                <a:latin typeface="Roboto" pitchFamily="2" charset="0"/>
                <a:ea typeface="Roboto" pitchFamily="2" charset="0"/>
              </a:rPr>
              <a:t>и </a:t>
            </a:r>
            <a:r>
              <a:rPr lang="ru-RU" sz="1600" dirty="0" smtClean="0">
                <a:solidFill>
                  <a:srgbClr val="DCDCDC"/>
                </a:solidFill>
                <a:latin typeface="Roboto" pitchFamily="2" charset="0"/>
                <a:ea typeface="Roboto" pitchFamily="2" charset="0"/>
              </a:rPr>
              <a:t>полезную информацию касаемо безопасного </a:t>
            </a:r>
            <a:r>
              <a:rPr lang="ru-RU" sz="1600" dirty="0" smtClean="0">
                <a:solidFill>
                  <a:srgbClr val="DCDCDC"/>
                </a:solidFill>
                <a:latin typeface="Roboto" pitchFamily="2" charset="0"/>
                <a:ea typeface="Roboto" pitchFamily="2" charset="0"/>
              </a:rPr>
              <a:t>поведения в Интернете.</a:t>
            </a:r>
            <a:endParaRPr lang="ru-RU" sz="1600" dirty="0">
              <a:solidFill>
                <a:srgbClr val="DCDCDC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4" name="Рисунок 3" descr="Mini-comics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1785932"/>
            <a:ext cx="2357454" cy="1943228"/>
          </a:xfrm>
          <a:prstGeom prst="rect">
            <a:avLst/>
          </a:prstGeom>
          <a:effectLst>
            <a:glow rad="101600">
              <a:srgbClr val="00A278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10"/>
            <a:ext cx="3071834" cy="100013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00FEBB"/>
                </a:solidFill>
                <a:latin typeface="Roboto" pitchFamily="2" charset="0"/>
                <a:ea typeface="Roboto" pitchFamily="2" charset="0"/>
              </a:rPr>
              <a:t>Ссылки </a:t>
            </a:r>
            <a:r>
              <a:rPr lang="ru-RU" sz="2800" dirty="0" smtClean="0">
                <a:solidFill>
                  <a:srgbClr val="EEEEEE"/>
                </a:solidFill>
                <a:latin typeface="Roboto" pitchFamily="2" charset="0"/>
                <a:ea typeface="Roboto" pitchFamily="2" charset="0"/>
              </a:rPr>
              <a:t>на игру</a:t>
            </a:r>
            <a:endParaRPr lang="ru-RU" sz="2800" dirty="0">
              <a:solidFill>
                <a:srgbClr val="EEEEEE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4" name="Рисунок 3" descr="qr-co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857370"/>
            <a:ext cx="1785950" cy="1785950"/>
          </a:xfrm>
          <a:prstGeom prst="rect">
            <a:avLst/>
          </a:prstGeom>
          <a:effectLst>
            <a:glow rad="228600">
              <a:srgbClr val="00FEBB">
                <a:alpha val="40000"/>
              </a:srgbClr>
            </a:glow>
          </a:effectLst>
        </p:spPr>
      </p:pic>
      <p:pic>
        <p:nvPicPr>
          <p:cNvPr id="8" name="Рисунок 7" descr="qr-code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1857370"/>
            <a:ext cx="1785950" cy="1785950"/>
          </a:xfrm>
          <a:prstGeom prst="rect">
            <a:avLst/>
          </a:prstGeom>
          <a:effectLst>
            <a:glow rad="228600">
              <a:srgbClr val="00FEBB">
                <a:alpha val="40000"/>
              </a:srgb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1214414" y="4000510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FEBB"/>
                </a:solidFill>
                <a:latin typeface="Roboto" pitchFamily="2" charset="0"/>
                <a:ea typeface="Roboto" pitchFamily="2" charset="0"/>
              </a:rPr>
              <a:t>itch</a:t>
            </a:r>
            <a:r>
              <a:rPr lang="en-US" sz="2400" dirty="0" smtClean="0">
                <a:solidFill>
                  <a:srgbClr val="EEEEEE"/>
                </a:solidFill>
                <a:latin typeface="Roboto" pitchFamily="2" charset="0"/>
                <a:ea typeface="Roboto" pitchFamily="2" charset="0"/>
              </a:rPr>
              <a:t>.io</a:t>
            </a:r>
            <a:endParaRPr lang="ru-RU" sz="2400" dirty="0">
              <a:solidFill>
                <a:srgbClr val="EEEEEE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86446" y="4000510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EEEEEE"/>
                </a:solidFill>
                <a:latin typeface="Roboto" pitchFamily="2" charset="0"/>
                <a:ea typeface="Roboto" pitchFamily="2" charset="0"/>
              </a:rPr>
              <a:t>Game </a:t>
            </a:r>
            <a:r>
              <a:rPr lang="en-US" sz="2400" dirty="0" smtClean="0">
                <a:solidFill>
                  <a:srgbClr val="00FEBB"/>
                </a:solidFill>
                <a:latin typeface="Roboto" pitchFamily="2" charset="0"/>
                <a:ea typeface="Roboto" pitchFamily="2" charset="0"/>
              </a:rPr>
              <a:t>Jolt</a:t>
            </a:r>
            <a:endParaRPr lang="ru-RU" sz="2400" dirty="0">
              <a:solidFill>
                <a:srgbClr val="00FEBB"/>
              </a:solidFill>
              <a:latin typeface="Roboto" pitchFamily="2" charset="0"/>
              <a:ea typeface="Robot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90"/>
            <a:ext cx="3214678" cy="121444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FEBB"/>
                </a:solidFill>
                <a:latin typeface="Roboto" pitchFamily="2" charset="0"/>
                <a:ea typeface="Roboto" pitchFamily="2" charset="0"/>
                <a:cs typeface="Open Sans" pitchFamily="2" charset="0"/>
              </a:rPr>
              <a:t>SOS: Safety Of Systems</a:t>
            </a:r>
            <a:endParaRPr lang="ru-RU" dirty="0">
              <a:solidFill>
                <a:srgbClr val="00FEBB"/>
              </a:solidFill>
              <a:latin typeface="Roboto" pitchFamily="2" charset="0"/>
              <a:ea typeface="Roboto" pitchFamily="2" charset="0"/>
              <a:cs typeface="Open Sans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571750"/>
            <a:ext cx="4214842" cy="1000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rgbClr val="DCDCDC"/>
                </a:solidFill>
                <a:latin typeface="Roboto" pitchFamily="2" charset="0"/>
                <a:ea typeface="Roboto" pitchFamily="2" charset="0"/>
              </a:rPr>
              <a:t>Компьютерная игра жанра Roguelike, объясняющая подросткам основные правила информационной безопасности.</a:t>
            </a:r>
            <a:endParaRPr lang="ru-RU" sz="1600" dirty="0">
              <a:solidFill>
                <a:srgbClr val="DCDCDC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5" name="Рисунок 4" descr="Game Log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785932"/>
            <a:ext cx="3777009" cy="1697013"/>
          </a:xfrm>
          <a:prstGeom prst="rect">
            <a:avLst/>
          </a:prstGeom>
          <a:effectLst>
            <a:glow rad="101600">
              <a:srgbClr val="00A278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14296"/>
            <a:ext cx="4686304" cy="8572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EEEEEE"/>
                </a:solidFill>
                <a:latin typeface="Roboto" pitchFamily="2" charset="0"/>
                <a:ea typeface="Roboto" pitchFamily="2" charset="0"/>
              </a:rPr>
              <a:t>Команда</a:t>
            </a:r>
            <a:r>
              <a:rPr lang="ru-RU" sz="3200" dirty="0" smtClean="0">
                <a:solidFill>
                  <a:srgbClr val="00FEBB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n-US" sz="3200" dirty="0" smtClean="0">
                <a:solidFill>
                  <a:srgbClr val="00FEBB"/>
                </a:solidFill>
                <a:latin typeface="Roboto" pitchFamily="2" charset="0"/>
                <a:ea typeface="Roboto" pitchFamily="2" charset="0"/>
              </a:rPr>
              <a:t>The Viridian</a:t>
            </a:r>
            <a:endParaRPr lang="ru-RU" sz="3200" dirty="0">
              <a:solidFill>
                <a:srgbClr val="00FEBB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2786064"/>
            <a:ext cx="1857388" cy="164307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FEBB"/>
                </a:solidFill>
                <a:latin typeface="Roboto" pitchFamily="2" charset="0"/>
                <a:ea typeface="Roboto" pitchFamily="2" charset="0"/>
              </a:rPr>
              <a:t>Вахрин Павел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500" dirty="0" smtClean="0">
                <a:solidFill>
                  <a:srgbClr val="DCDCDC"/>
                </a:solidFill>
                <a:latin typeface="Roboto" pitchFamily="2" charset="0"/>
                <a:ea typeface="Roboto" pitchFamily="2" charset="0"/>
              </a:rPr>
              <a:t>Тимлид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500" dirty="0" smtClean="0">
                <a:solidFill>
                  <a:srgbClr val="DCDCDC"/>
                </a:solidFill>
                <a:latin typeface="Roboto" pitchFamily="2" charset="0"/>
                <a:ea typeface="Roboto" pitchFamily="2" charset="0"/>
              </a:rPr>
              <a:t>Дизайнер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500" dirty="0" smtClean="0">
                <a:solidFill>
                  <a:srgbClr val="DCDCDC"/>
                </a:solidFill>
                <a:latin typeface="Roboto" pitchFamily="2" charset="0"/>
                <a:ea typeface="Roboto" pitchFamily="2" charset="0"/>
              </a:rPr>
              <a:t> Программист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500" dirty="0" smtClean="0">
                <a:solidFill>
                  <a:srgbClr val="01FFE7"/>
                </a:solidFill>
                <a:latin typeface="Roboto" pitchFamily="2" charset="0"/>
                <a:ea typeface="Roboto" pitchFamily="2" charset="0"/>
              </a:rPr>
              <a:t>@</a:t>
            </a:r>
            <a:r>
              <a:rPr lang="en-US" sz="1500" dirty="0" err="1" smtClean="0">
                <a:solidFill>
                  <a:srgbClr val="01FFE7"/>
                </a:solidFill>
                <a:latin typeface="Roboto" pitchFamily="2" charset="0"/>
                <a:ea typeface="Roboto" pitchFamily="2" charset="0"/>
              </a:rPr>
              <a:t>iamvahvah</a:t>
            </a:r>
            <a:endParaRPr lang="ru-RU" sz="1500" dirty="0">
              <a:solidFill>
                <a:srgbClr val="01FFE7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82DD6812-8364-8E49-9B3D-87C75B14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330" y="1071552"/>
            <a:ext cx="1285884" cy="1715572"/>
          </a:xfrm>
          <a:prstGeom prst="rect">
            <a:avLst/>
          </a:prstGeom>
          <a:noFill/>
          <a:effectLst>
            <a:glow rad="101600">
              <a:srgbClr val="00A278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BE315216-E1AC-9B43-AF65-5EE7EA5B0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071552"/>
            <a:ext cx="1285884" cy="1643497"/>
          </a:xfrm>
          <a:prstGeom prst="rect">
            <a:avLst/>
          </a:prstGeom>
          <a:noFill/>
          <a:effectLst>
            <a:glow rad="101600">
              <a:srgbClr val="00A278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76BC6B17-0FB2-CC43-A4D7-5A2529430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18" t="1112" r="7113" b="3053"/>
          <a:stretch/>
        </p:blipFill>
        <p:spPr bwMode="auto">
          <a:xfrm>
            <a:off x="4929190" y="2214560"/>
            <a:ext cx="1261287" cy="1828799"/>
          </a:xfrm>
          <a:prstGeom prst="rect">
            <a:avLst/>
          </a:prstGeom>
          <a:noFill/>
          <a:effectLst>
            <a:glow rad="101600">
              <a:srgbClr val="00A278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48E72361-A52F-204C-BAC9-D19728E2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2143122"/>
            <a:ext cx="1368213" cy="1828799"/>
          </a:xfrm>
          <a:prstGeom prst="rect">
            <a:avLst/>
          </a:prstGeom>
          <a:noFill/>
          <a:effectLst>
            <a:glow rad="101600">
              <a:srgbClr val="00A278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928794" y="4071948"/>
            <a:ext cx="257176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FEBB"/>
                </a:solidFill>
                <a:latin typeface="Roboto" pitchFamily="2" charset="0"/>
                <a:ea typeface="Roboto" pitchFamily="2" charset="0"/>
              </a:rPr>
              <a:t>Ратушняк Григорий</a:t>
            </a:r>
          </a:p>
          <a:p>
            <a:pPr algn="ctr"/>
            <a:r>
              <a:rPr lang="ru-RU" sz="1500" dirty="0" smtClean="0">
                <a:solidFill>
                  <a:srgbClr val="DCDCDC"/>
                </a:solidFill>
                <a:latin typeface="Roboto" pitchFamily="2" charset="0"/>
                <a:ea typeface="Roboto" pitchFamily="2" charset="0"/>
              </a:rPr>
              <a:t>Дизайнер</a:t>
            </a:r>
          </a:p>
          <a:p>
            <a:pPr algn="ctr"/>
            <a:r>
              <a:rPr lang="ru-RU" sz="1500" dirty="0" smtClean="0">
                <a:solidFill>
                  <a:srgbClr val="DCDCDC"/>
                </a:solidFill>
                <a:latin typeface="Roboto" pitchFamily="2" charset="0"/>
                <a:ea typeface="Roboto" pitchFamily="2" charset="0"/>
              </a:rPr>
              <a:t> Звукорежиссёр</a:t>
            </a:r>
            <a:endParaRPr lang="en-US" sz="1500" dirty="0" smtClean="0">
              <a:solidFill>
                <a:srgbClr val="DCDCDC"/>
              </a:solidFill>
              <a:latin typeface="Roboto" pitchFamily="2" charset="0"/>
              <a:ea typeface="Roboto" pitchFamily="2" charset="0"/>
            </a:endParaRPr>
          </a:p>
          <a:p>
            <a:pPr algn="ctr"/>
            <a:r>
              <a:rPr lang="en-US" sz="1500" dirty="0" smtClean="0">
                <a:solidFill>
                  <a:srgbClr val="01FFE7"/>
                </a:solidFill>
                <a:latin typeface="Roboto" pitchFamily="2" charset="0"/>
                <a:ea typeface="Roboto" pitchFamily="2" charset="0"/>
              </a:rPr>
              <a:t>@</a:t>
            </a:r>
            <a:r>
              <a:rPr lang="en-US" sz="1500" dirty="0" err="1" smtClean="0">
                <a:solidFill>
                  <a:srgbClr val="01FFE7"/>
                </a:solidFill>
                <a:latin typeface="Roboto" pitchFamily="2" charset="0"/>
                <a:ea typeface="Roboto" pitchFamily="2" charset="0"/>
              </a:rPr>
              <a:t>grigrat</a:t>
            </a:r>
            <a:endParaRPr lang="ru-RU" sz="1500" dirty="0">
              <a:solidFill>
                <a:srgbClr val="01FFE7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9124" y="4071948"/>
            <a:ext cx="22145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FEBB"/>
                </a:solidFill>
                <a:latin typeface="Roboto" pitchFamily="2" charset="0"/>
                <a:ea typeface="Roboto" pitchFamily="2" charset="0"/>
              </a:rPr>
              <a:t>Мелехин Николай</a:t>
            </a:r>
          </a:p>
          <a:p>
            <a:pPr algn="ctr"/>
            <a:r>
              <a:rPr lang="ru-RU" sz="1600" dirty="0" smtClean="0">
                <a:solidFill>
                  <a:srgbClr val="DCDCDC"/>
                </a:solidFill>
                <a:latin typeface="Roboto" pitchFamily="2" charset="0"/>
                <a:ea typeface="Roboto" pitchFamily="2" charset="0"/>
              </a:rPr>
              <a:t>Программист</a:t>
            </a:r>
            <a:endParaRPr lang="en-US" sz="1600" dirty="0" smtClean="0">
              <a:solidFill>
                <a:srgbClr val="DCDCDC"/>
              </a:solidFill>
              <a:latin typeface="Roboto" pitchFamily="2" charset="0"/>
              <a:ea typeface="Roboto" pitchFamily="2" charset="0"/>
            </a:endParaRPr>
          </a:p>
          <a:p>
            <a:pPr algn="ctr"/>
            <a:r>
              <a:rPr lang="en-US" sz="1600" dirty="0" smtClean="0">
                <a:solidFill>
                  <a:srgbClr val="01FFE7"/>
                </a:solidFill>
                <a:latin typeface="Roboto" pitchFamily="2" charset="0"/>
                <a:ea typeface="Roboto" pitchFamily="2" charset="0"/>
              </a:rPr>
              <a:t>@</a:t>
            </a:r>
            <a:r>
              <a:rPr lang="en-US" sz="1600" dirty="0" err="1" smtClean="0">
                <a:solidFill>
                  <a:srgbClr val="01FFE7"/>
                </a:solidFill>
                <a:latin typeface="Roboto" pitchFamily="2" charset="0"/>
                <a:ea typeface="Roboto" pitchFamily="2" charset="0"/>
              </a:rPr>
              <a:t>leosplinters</a:t>
            </a:r>
            <a:endParaRPr lang="ru-RU" sz="1600" dirty="0">
              <a:solidFill>
                <a:srgbClr val="01FFE7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388" y="2857502"/>
            <a:ext cx="25717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FEBB"/>
                </a:solidFill>
                <a:latin typeface="Roboto" pitchFamily="2" charset="0"/>
                <a:ea typeface="Roboto" pitchFamily="2" charset="0"/>
              </a:rPr>
              <a:t>Макаров Алексей</a:t>
            </a:r>
          </a:p>
          <a:p>
            <a:pPr algn="ctr"/>
            <a:r>
              <a:rPr lang="ru-RU" sz="1600" dirty="0" smtClean="0">
                <a:solidFill>
                  <a:srgbClr val="DCDCDC"/>
                </a:solidFill>
                <a:latin typeface="Roboto" pitchFamily="2" charset="0"/>
                <a:ea typeface="Roboto" pitchFamily="2" charset="0"/>
              </a:rPr>
              <a:t>Аналитик</a:t>
            </a:r>
          </a:p>
          <a:p>
            <a:pPr algn="ctr"/>
            <a:r>
              <a:rPr lang="ru-RU" sz="1600" dirty="0" smtClean="0">
                <a:solidFill>
                  <a:srgbClr val="DCDCDC"/>
                </a:solidFill>
                <a:latin typeface="Roboto" pitchFamily="2" charset="0"/>
                <a:ea typeface="Roboto" pitchFamily="2" charset="0"/>
              </a:rPr>
              <a:t>Программист</a:t>
            </a:r>
            <a:endParaRPr lang="en-US" sz="1600" dirty="0" smtClean="0">
              <a:solidFill>
                <a:srgbClr val="DCDCDC"/>
              </a:solidFill>
              <a:latin typeface="Roboto" pitchFamily="2" charset="0"/>
              <a:ea typeface="Roboto" pitchFamily="2" charset="0"/>
            </a:endParaRPr>
          </a:p>
          <a:p>
            <a:pPr algn="ctr"/>
            <a:r>
              <a:rPr lang="en-US" sz="1600" dirty="0" smtClean="0">
                <a:solidFill>
                  <a:srgbClr val="01FFE7"/>
                </a:solidFill>
                <a:latin typeface="Roboto" pitchFamily="2" charset="0"/>
                <a:ea typeface="Roboto" pitchFamily="2" charset="0"/>
              </a:rPr>
              <a:t>@</a:t>
            </a:r>
            <a:r>
              <a:rPr lang="en-US" sz="1600" dirty="0" err="1" smtClean="0">
                <a:solidFill>
                  <a:srgbClr val="01FFE7"/>
                </a:solidFill>
                <a:latin typeface="Roboto" pitchFamily="2" charset="0"/>
                <a:ea typeface="Roboto" pitchFamily="2" charset="0"/>
              </a:rPr>
              <a:t>fargthouks</a:t>
            </a:r>
            <a:endParaRPr lang="ru-RU" sz="1600" dirty="0">
              <a:solidFill>
                <a:srgbClr val="01FFE7"/>
              </a:solidFill>
              <a:latin typeface="Roboto" pitchFamily="2" charset="0"/>
              <a:ea typeface="Robot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142990"/>
            <a:ext cx="4500594" cy="8572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FEBB"/>
                </a:solidFill>
              </a:rPr>
              <a:t>Целевая аудитория</a:t>
            </a:r>
            <a:endParaRPr lang="ru-RU" dirty="0">
              <a:solidFill>
                <a:srgbClr val="00FEBB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71684"/>
            <a:ext cx="3186106" cy="1214446"/>
          </a:xfrm>
        </p:spPr>
        <p:txBody>
          <a:bodyPr>
            <a:normAutofit lnSpcReduction="10000"/>
          </a:bodyPr>
          <a:lstStyle/>
          <a:p>
            <a:pPr marL="0" indent="0">
              <a:buBlip>
                <a:blip r:embed="rId3"/>
              </a:buBlip>
            </a:pPr>
            <a:r>
              <a:rPr lang="en-US" sz="1800" dirty="0" smtClean="0">
                <a:solidFill>
                  <a:srgbClr val="DCDCDC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smtClean="0">
                <a:solidFill>
                  <a:srgbClr val="DCDCDC"/>
                </a:solidFill>
                <a:latin typeface="Roboto" pitchFamily="2" charset="0"/>
                <a:ea typeface="Roboto" pitchFamily="2" charset="0"/>
              </a:rPr>
              <a:t>Подростки (от 12 до 18 лет) </a:t>
            </a:r>
          </a:p>
          <a:p>
            <a:pPr marL="0" indent="0">
              <a:buBlip>
                <a:blip r:embed="rId3"/>
              </a:buBlip>
            </a:pPr>
            <a:r>
              <a:rPr lang="en-US" sz="1800" dirty="0" smtClean="0">
                <a:solidFill>
                  <a:srgbClr val="DCDCDC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ru-RU" sz="1800" dirty="0" smtClean="0">
                <a:solidFill>
                  <a:srgbClr val="DCDCDC"/>
                </a:solidFill>
                <a:latin typeface="Roboto" pitchFamily="2" charset="0"/>
                <a:ea typeface="Roboto" pitchFamily="2" charset="0"/>
              </a:rPr>
              <a:t>Преимущественно стран СНГ</a:t>
            </a:r>
          </a:p>
        </p:txBody>
      </p:sp>
      <p:pic>
        <p:nvPicPr>
          <p:cNvPr id="4" name="Рисунок 3" descr="Mini-comics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1643056"/>
            <a:ext cx="2643206" cy="2684742"/>
          </a:xfrm>
          <a:prstGeom prst="rect">
            <a:avLst/>
          </a:prstGeom>
          <a:effectLst>
            <a:glow rad="101600">
              <a:srgbClr val="00A278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80"/>
            <a:ext cx="5857916" cy="128588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00FEBB"/>
                </a:solidFill>
                <a:latin typeface="Roboto" pitchFamily="2" charset="0"/>
                <a:ea typeface="Roboto" pitchFamily="2" charset="0"/>
              </a:rPr>
              <a:t>Подростки</a:t>
            </a:r>
            <a:r>
              <a:rPr lang="ru-RU" sz="2400" dirty="0" smtClean="0">
                <a:solidFill>
                  <a:srgbClr val="DCDCDC"/>
                </a:solidFill>
                <a:latin typeface="Roboto" pitchFamily="2" charset="0"/>
                <a:ea typeface="Roboto" pitchFamily="2" charset="0"/>
              </a:rPr>
              <a:t> наиболее часто подвержены угрозе взлома и распространения личной информации</a:t>
            </a:r>
            <a:endParaRPr lang="ru-RU" sz="2400" dirty="0">
              <a:solidFill>
                <a:srgbClr val="DCDCDC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502"/>
            <a:ext cx="4500594" cy="1143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rgbClr val="DCDCDC"/>
                </a:solidFill>
                <a:latin typeface="Roboto" pitchFamily="2" charset="0"/>
                <a:ea typeface="Roboto" pitchFamily="2" charset="0"/>
              </a:rPr>
              <a:t>Основная причина – недостаточная информированность о правилах безопасности в интернете</a:t>
            </a:r>
            <a:endParaRPr lang="ru-RU" sz="1600" dirty="0">
              <a:solidFill>
                <a:srgbClr val="DCDCDC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4" name="Рисунок 3" descr="Mini-comics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357304"/>
            <a:ext cx="2690622" cy="2396484"/>
          </a:xfrm>
          <a:prstGeom prst="rect">
            <a:avLst/>
          </a:prstGeom>
          <a:effectLst>
            <a:glow rad="101600">
              <a:srgbClr val="00A278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FEBB"/>
                </a:solidFill>
                <a:latin typeface="Roboto" pitchFamily="2" charset="0"/>
                <a:ea typeface="Roboto" pitchFamily="2" charset="0"/>
              </a:rPr>
              <a:t>А</a:t>
            </a:r>
            <a:r>
              <a:rPr lang="ru-RU" sz="3600" dirty="0" smtClean="0">
                <a:solidFill>
                  <a:srgbClr val="00FEBB"/>
                </a:solidFill>
                <a:latin typeface="Roboto" pitchFamily="2" charset="0"/>
                <a:ea typeface="Roboto" pitchFamily="2" charset="0"/>
              </a:rPr>
              <a:t>налоги</a:t>
            </a:r>
            <a:endParaRPr lang="ru-RU" sz="3600" dirty="0">
              <a:solidFill>
                <a:srgbClr val="00FEBB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4" name="Рисунок 3" descr="5938936fb76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643056"/>
            <a:ext cx="1799453" cy="1285884"/>
          </a:xfrm>
          <a:prstGeom prst="rect">
            <a:avLst/>
          </a:prstGeom>
          <a:effectLst>
            <a:glow rad="101600">
              <a:srgbClr val="00FEBB">
                <a:alpha val="60000"/>
              </a:srgb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1142990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DCDCDC"/>
                </a:solidFill>
                <a:latin typeface="Roboto" pitchFamily="2" charset="0"/>
                <a:ea typeface="Roboto" pitchFamily="2" charset="0"/>
              </a:rPr>
              <a:t>Interland</a:t>
            </a:r>
            <a:endParaRPr lang="ru-RU" dirty="0" smtClean="0">
              <a:solidFill>
                <a:srgbClr val="DCDCDC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6" name="Рисунок 5" descr="EGS_OperationTango_CleverPlaysStudio_S2_1200x1600-723f640e6dcbac90f3fd8762e69d87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2786064"/>
            <a:ext cx="1446620" cy="1928826"/>
          </a:xfrm>
          <a:prstGeom prst="rect">
            <a:avLst/>
          </a:prstGeom>
          <a:effectLst>
            <a:glow rad="101600">
              <a:srgbClr val="00FEBB">
                <a:alpha val="60000"/>
              </a:srgb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2500297" y="2285998"/>
            <a:ext cx="195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DCDCDC"/>
                </a:solidFill>
                <a:latin typeface="Roboto" pitchFamily="2" charset="0"/>
                <a:ea typeface="Roboto" pitchFamily="2" charset="0"/>
              </a:rPr>
              <a:t>Operation: Tango</a:t>
            </a:r>
            <a:endParaRPr lang="ru-RU" dirty="0" smtClean="0">
              <a:solidFill>
                <a:srgbClr val="DCDCDC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8" name="Рисунок 7" descr="69778_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2786064"/>
            <a:ext cx="1500259" cy="1328729"/>
          </a:xfrm>
          <a:prstGeom prst="rect">
            <a:avLst/>
          </a:prstGeom>
          <a:effectLst>
            <a:glow rad="101600">
              <a:srgbClr val="00FEBB">
                <a:alpha val="60000"/>
              </a:srgb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4734484" y="2345294"/>
            <a:ext cx="155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DCDCDC"/>
                </a:solidFill>
                <a:latin typeface="Roboto" pitchFamily="2" charset="0"/>
                <a:ea typeface="Roboto" pitchFamily="2" charset="0"/>
              </a:rPr>
              <a:t>Урок Цифры</a:t>
            </a:r>
          </a:p>
        </p:txBody>
      </p:sp>
      <p:pic>
        <p:nvPicPr>
          <p:cNvPr id="10" name="Рисунок 9" descr="8e2e1e40ae0f1d6c5a42209bfde3306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578" y="1785932"/>
            <a:ext cx="1894456" cy="1527102"/>
          </a:xfrm>
          <a:prstGeom prst="rect">
            <a:avLst/>
          </a:prstGeom>
          <a:effectLst>
            <a:glow rad="101600">
              <a:srgbClr val="00FEBB">
                <a:alpha val="60000"/>
              </a:srgbClr>
            </a:glo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786578" y="1071552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DCDCDC"/>
                </a:solidFill>
                <a:latin typeface="Roboto" pitchFamily="2" charset="0"/>
                <a:ea typeface="Roboto" pitchFamily="2" charset="0"/>
              </a:rPr>
              <a:t>Internet Safety Hangman</a:t>
            </a:r>
            <a:endParaRPr lang="ru-RU" dirty="0" smtClean="0">
              <a:solidFill>
                <a:srgbClr val="DCDCDC"/>
              </a:solidFill>
              <a:latin typeface="Roboto" pitchFamily="2" charset="0"/>
              <a:ea typeface="Robot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05979"/>
            <a:ext cx="8043890" cy="85725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00FEBB"/>
                </a:solidFill>
                <a:latin typeface="Roboto" pitchFamily="2" charset="0"/>
                <a:ea typeface="Roboto" pitchFamily="2" charset="0"/>
              </a:rPr>
              <a:t>Анализ аналогов</a:t>
            </a:r>
            <a:endParaRPr lang="ru-RU" sz="3600" dirty="0">
              <a:solidFill>
                <a:srgbClr val="00FEBB"/>
              </a:solidFill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714348" y="1214428"/>
          <a:ext cx="7572428" cy="3509028"/>
        </p:xfrm>
        <a:graphic>
          <a:graphicData uri="http://schemas.openxmlformats.org/drawingml/2006/table">
            <a:tbl>
              <a:tblPr firstRow="1" bandRow="1">
                <a:effectLst>
                  <a:outerShdw blurRad="88900" dir="5400000" algn="ctr" rotWithShape="0">
                    <a:srgbClr val="00FEBB"/>
                  </a:outerShdw>
                </a:effectLst>
                <a:tableStyleId>{5940675A-B579-460E-94D1-54222C63F5DA}</a:tableStyleId>
              </a:tblPr>
              <a:tblGrid>
                <a:gridCol w="2643206"/>
                <a:gridCol w="1214446"/>
                <a:gridCol w="1285884"/>
                <a:gridCol w="1214446"/>
                <a:gridCol w="1214446"/>
              </a:tblGrid>
              <a:tr h="671517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rgbClr val="DCDCDC"/>
                          </a:solidFill>
                          <a:latin typeface="Roboto" pitchFamily="2" charset="0"/>
                          <a:ea typeface="Roboto" pitchFamily="2" charset="0"/>
                          <a:cs typeface="Times New Roman" pitchFamily="18" charset="0"/>
                        </a:rPr>
                        <a:t>Критерий сравнения</a:t>
                      </a:r>
                      <a:endParaRPr lang="ru-RU" sz="1600" dirty="0">
                        <a:ln>
                          <a:noFill/>
                        </a:ln>
                        <a:solidFill>
                          <a:srgbClr val="DCDCDC"/>
                        </a:solidFill>
                        <a:latin typeface="Roboto" pitchFamily="2" charset="0"/>
                        <a:ea typeface="Roboto" pitchFamily="2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rgbClr val="DCDCDC"/>
                          </a:solidFill>
                          <a:latin typeface="Roboto" pitchFamily="2" charset="0"/>
                          <a:ea typeface="Roboto" pitchFamily="2" charset="0"/>
                          <a:cs typeface="Times New Roman" pitchFamily="18" charset="0"/>
                        </a:rPr>
                        <a:t>Interland</a:t>
                      </a:r>
                      <a:endParaRPr lang="ru-RU" sz="1600" dirty="0">
                        <a:ln>
                          <a:noFill/>
                        </a:ln>
                        <a:solidFill>
                          <a:srgbClr val="DCDCDC"/>
                        </a:solidFill>
                        <a:latin typeface="Roboto" pitchFamily="2" charset="0"/>
                        <a:ea typeface="Roboto" pitchFamily="2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rgbClr val="DCDCDC"/>
                          </a:solidFill>
                          <a:latin typeface="Roboto" pitchFamily="2" charset="0"/>
                          <a:ea typeface="Roboto" pitchFamily="2" charset="0"/>
                          <a:cs typeface="Times New Roman" pitchFamily="18" charset="0"/>
                        </a:rPr>
                        <a:t>Operation: Tango</a:t>
                      </a:r>
                      <a:endParaRPr lang="ru-RU" sz="1600" dirty="0">
                        <a:ln>
                          <a:noFill/>
                        </a:ln>
                        <a:solidFill>
                          <a:srgbClr val="DCDCDC"/>
                        </a:solidFill>
                        <a:latin typeface="Roboto" pitchFamily="2" charset="0"/>
                        <a:ea typeface="Roboto" pitchFamily="2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rgbClr val="DCDCDC"/>
                          </a:solidFill>
                          <a:latin typeface="Roboto" pitchFamily="2" charset="0"/>
                          <a:ea typeface="Roboto" pitchFamily="2" charset="0"/>
                          <a:cs typeface="Times New Roman" pitchFamily="18" charset="0"/>
                        </a:rPr>
                        <a:t>Урок Цифры</a:t>
                      </a:r>
                      <a:endParaRPr lang="ru-RU" sz="1600" dirty="0">
                        <a:ln>
                          <a:noFill/>
                        </a:ln>
                        <a:solidFill>
                          <a:srgbClr val="DCDCDC"/>
                        </a:solidFill>
                        <a:latin typeface="Roboto" pitchFamily="2" charset="0"/>
                        <a:ea typeface="Roboto" pitchFamily="2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rgbClr val="DCDCDC"/>
                          </a:solidFill>
                          <a:latin typeface="Roboto" pitchFamily="2" charset="0"/>
                          <a:ea typeface="Roboto" pitchFamily="2" charset="0"/>
                          <a:cs typeface="Times New Roman" pitchFamily="18" charset="0"/>
                        </a:rPr>
                        <a:t>Internet Safety Hangman</a:t>
                      </a:r>
                      <a:endParaRPr lang="ru-RU" sz="1600" dirty="0">
                        <a:ln>
                          <a:noFill/>
                        </a:ln>
                        <a:solidFill>
                          <a:srgbClr val="DCDCDC"/>
                        </a:solidFill>
                        <a:latin typeface="Roboto" pitchFamily="2" charset="0"/>
                        <a:ea typeface="Roboto" pitchFamily="2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151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rgbClr val="DCDCDC"/>
                          </a:solidFill>
                          <a:latin typeface="Roboto" pitchFamily="2" charset="0"/>
                          <a:ea typeface="Roboto" pitchFamily="2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1400" kern="1200" baseline="0" dirty="0" smtClean="0">
                          <a:solidFill>
                            <a:srgbClr val="DCDCDC"/>
                          </a:solidFill>
                          <a:latin typeface="Roboto" pitchFamily="2" charset="0"/>
                          <a:ea typeface="Roboto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DCDCDC"/>
                          </a:solidFill>
                          <a:latin typeface="Roboto" pitchFamily="2" charset="0"/>
                          <a:ea typeface="Roboto" pitchFamily="2" charset="0"/>
                          <a:cs typeface="Times New Roman" pitchFamily="18" charset="0"/>
                        </a:rPr>
                        <a:t>Многопользовательский / кооперативный режим</a:t>
                      </a:r>
                      <a:endParaRPr lang="ru-RU" sz="1400" dirty="0">
                        <a:ln>
                          <a:noFill/>
                        </a:ln>
                        <a:solidFill>
                          <a:srgbClr val="DCDCDC"/>
                        </a:solidFill>
                        <a:latin typeface="Roboto" pitchFamily="2" charset="0"/>
                        <a:ea typeface="Roboto" pitchFamily="2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rgbClr val="FE00BB"/>
                          </a:solidFill>
                          <a:latin typeface="Roboto" pitchFamily="2" charset="0"/>
                          <a:ea typeface="Roboto" pitchFamily="2" charset="0"/>
                          <a:cs typeface="Times New Roman" pitchFamily="18" charset="0"/>
                        </a:rPr>
                        <a:t>нет</a:t>
                      </a:r>
                      <a:endParaRPr lang="ru-RU" sz="1600" dirty="0">
                        <a:ln>
                          <a:noFill/>
                        </a:ln>
                        <a:solidFill>
                          <a:srgbClr val="FE00BB"/>
                        </a:solidFill>
                        <a:latin typeface="Roboto" pitchFamily="2" charset="0"/>
                        <a:ea typeface="Roboto" pitchFamily="2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rgbClr val="00FEBB"/>
                          </a:solidFill>
                          <a:latin typeface="Roboto" pitchFamily="2" charset="0"/>
                          <a:ea typeface="Roboto" pitchFamily="2" charset="0"/>
                          <a:cs typeface="Times New Roman" pitchFamily="18" charset="0"/>
                        </a:rPr>
                        <a:t>да</a:t>
                      </a:r>
                      <a:endParaRPr lang="ru-RU" sz="1600" dirty="0">
                        <a:ln>
                          <a:noFill/>
                        </a:ln>
                        <a:solidFill>
                          <a:srgbClr val="00FEBB"/>
                        </a:solidFill>
                        <a:latin typeface="Roboto" pitchFamily="2" charset="0"/>
                        <a:ea typeface="Roboto" pitchFamily="2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rgbClr val="FE00BB"/>
                          </a:solidFill>
                          <a:latin typeface="Roboto" pitchFamily="2" charset="0"/>
                          <a:ea typeface="Roboto" pitchFamily="2" charset="0"/>
                          <a:cs typeface="Times New Roman" pitchFamily="18" charset="0"/>
                        </a:rPr>
                        <a:t>нет</a:t>
                      </a:r>
                      <a:endParaRPr lang="ru-RU" sz="1600" dirty="0">
                        <a:ln>
                          <a:noFill/>
                        </a:ln>
                        <a:solidFill>
                          <a:srgbClr val="FE00BB"/>
                        </a:solidFill>
                        <a:latin typeface="Roboto" pitchFamily="2" charset="0"/>
                        <a:ea typeface="Roboto" pitchFamily="2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rgbClr val="FE00BB"/>
                          </a:solidFill>
                          <a:latin typeface="Roboto" pitchFamily="2" charset="0"/>
                          <a:ea typeface="Roboto" pitchFamily="2" charset="0"/>
                          <a:cs typeface="Times New Roman" pitchFamily="18" charset="0"/>
                        </a:rPr>
                        <a:t>нет</a:t>
                      </a:r>
                      <a:endParaRPr lang="ru-RU" sz="1600" dirty="0">
                        <a:ln>
                          <a:noFill/>
                        </a:ln>
                        <a:solidFill>
                          <a:srgbClr val="FE00BB"/>
                        </a:solidFill>
                        <a:latin typeface="Roboto" pitchFamily="2" charset="0"/>
                        <a:ea typeface="Roboto" pitchFamily="2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151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rgbClr val="DCDCDC"/>
                          </a:solidFill>
                          <a:latin typeface="Roboto" pitchFamily="2" charset="0"/>
                          <a:ea typeface="Roboto" pitchFamily="2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1400" baseline="0" dirty="0" smtClean="0">
                          <a:ln>
                            <a:noFill/>
                          </a:ln>
                          <a:solidFill>
                            <a:srgbClr val="DCDCDC"/>
                          </a:solidFill>
                          <a:latin typeface="Roboto" pitchFamily="2" charset="0"/>
                          <a:ea typeface="Roboto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DCDCDC"/>
                          </a:solidFill>
                          <a:latin typeface="Roboto" pitchFamily="2" charset="0"/>
                          <a:ea typeface="Roboto" pitchFamily="2" charset="0"/>
                          <a:cs typeface="+mn-cs"/>
                        </a:rPr>
                        <a:t>Наличие развлекательной части</a:t>
                      </a:r>
                      <a:endParaRPr lang="ru-RU" sz="1400" dirty="0">
                        <a:ln>
                          <a:noFill/>
                        </a:ln>
                        <a:solidFill>
                          <a:srgbClr val="DCDCDC"/>
                        </a:solidFill>
                        <a:latin typeface="Roboto" pitchFamily="2" charset="0"/>
                        <a:ea typeface="Roboto" pitchFamily="2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rgbClr val="00FEBB"/>
                          </a:solidFill>
                          <a:latin typeface="Roboto" pitchFamily="2" charset="0"/>
                          <a:ea typeface="Roboto" pitchFamily="2" charset="0"/>
                          <a:cs typeface="Times New Roman" pitchFamily="18" charset="0"/>
                        </a:rPr>
                        <a:t>да</a:t>
                      </a:r>
                      <a:endParaRPr lang="ru-RU" sz="1600" dirty="0">
                        <a:ln>
                          <a:noFill/>
                        </a:ln>
                        <a:solidFill>
                          <a:srgbClr val="00FEBB"/>
                        </a:solidFill>
                        <a:latin typeface="Roboto" pitchFamily="2" charset="0"/>
                        <a:ea typeface="Roboto" pitchFamily="2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rgbClr val="00FEBB"/>
                          </a:solidFill>
                          <a:latin typeface="Roboto" pitchFamily="2" charset="0"/>
                          <a:ea typeface="Roboto" pitchFamily="2" charset="0"/>
                          <a:cs typeface="Times New Roman" pitchFamily="18" charset="0"/>
                        </a:rPr>
                        <a:t>да</a:t>
                      </a:r>
                      <a:endParaRPr lang="ru-RU" sz="1600" dirty="0">
                        <a:ln>
                          <a:noFill/>
                        </a:ln>
                        <a:solidFill>
                          <a:srgbClr val="00FEBB"/>
                        </a:solidFill>
                        <a:latin typeface="Roboto" pitchFamily="2" charset="0"/>
                        <a:ea typeface="Roboto" pitchFamily="2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rgbClr val="FE00BB"/>
                          </a:solidFill>
                          <a:latin typeface="Roboto" pitchFamily="2" charset="0"/>
                          <a:ea typeface="Roboto" pitchFamily="2" charset="0"/>
                          <a:cs typeface="Times New Roman" pitchFamily="18" charset="0"/>
                        </a:rPr>
                        <a:t>нет</a:t>
                      </a:r>
                      <a:endParaRPr lang="ru-RU" sz="1600" dirty="0">
                        <a:ln>
                          <a:noFill/>
                        </a:ln>
                        <a:solidFill>
                          <a:srgbClr val="FE00BB"/>
                        </a:solidFill>
                        <a:latin typeface="Roboto" pitchFamily="2" charset="0"/>
                        <a:ea typeface="Roboto" pitchFamily="2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rgbClr val="FE00BB"/>
                          </a:solidFill>
                          <a:latin typeface="Roboto" pitchFamily="2" charset="0"/>
                          <a:ea typeface="Roboto" pitchFamily="2" charset="0"/>
                          <a:cs typeface="Times New Roman" pitchFamily="18" charset="0"/>
                        </a:rPr>
                        <a:t>нет</a:t>
                      </a:r>
                      <a:endParaRPr lang="ru-RU" sz="1600" dirty="0">
                        <a:ln>
                          <a:noFill/>
                        </a:ln>
                        <a:solidFill>
                          <a:srgbClr val="FE00BB"/>
                        </a:solidFill>
                        <a:latin typeface="Roboto" pitchFamily="2" charset="0"/>
                        <a:ea typeface="Roboto" pitchFamily="2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151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rgbClr val="DCDCDC"/>
                          </a:solidFill>
                          <a:latin typeface="Roboto" pitchFamily="2" charset="0"/>
                          <a:ea typeface="Roboto" pitchFamily="2" charset="0"/>
                          <a:cs typeface="Times New Roman" pitchFamily="18" charset="0"/>
                        </a:rPr>
                        <a:t>3.</a:t>
                      </a:r>
                      <a:r>
                        <a:rPr lang="ru-RU" sz="1400" baseline="0" dirty="0" smtClean="0">
                          <a:ln>
                            <a:noFill/>
                          </a:ln>
                          <a:solidFill>
                            <a:srgbClr val="DCDCDC"/>
                          </a:solidFill>
                          <a:latin typeface="Roboto" pitchFamily="2" charset="0"/>
                          <a:ea typeface="Roboto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DCDCDC"/>
                          </a:solidFill>
                          <a:latin typeface="Roboto" pitchFamily="2" charset="0"/>
                          <a:ea typeface="Roboto" pitchFamily="2" charset="0"/>
                          <a:cs typeface="+mn-cs"/>
                        </a:rPr>
                        <a:t>Достаточное наличие образовательного контента</a:t>
                      </a:r>
                      <a:endParaRPr lang="ru-RU" sz="1400" dirty="0">
                        <a:ln>
                          <a:noFill/>
                        </a:ln>
                        <a:solidFill>
                          <a:srgbClr val="DCDCDC"/>
                        </a:solidFill>
                        <a:latin typeface="Roboto" pitchFamily="2" charset="0"/>
                        <a:ea typeface="Roboto" pitchFamily="2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rgbClr val="00FEBB"/>
                          </a:solidFill>
                          <a:latin typeface="Roboto" pitchFamily="2" charset="0"/>
                          <a:ea typeface="Roboto" pitchFamily="2" charset="0"/>
                          <a:cs typeface="Times New Roman" pitchFamily="18" charset="0"/>
                        </a:rPr>
                        <a:t>да</a:t>
                      </a:r>
                      <a:endParaRPr lang="ru-RU" sz="1600" dirty="0">
                        <a:ln>
                          <a:noFill/>
                        </a:ln>
                        <a:solidFill>
                          <a:srgbClr val="00FEBB"/>
                        </a:solidFill>
                        <a:latin typeface="Roboto" pitchFamily="2" charset="0"/>
                        <a:ea typeface="Roboto" pitchFamily="2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rgbClr val="FE00BB"/>
                          </a:solidFill>
                          <a:latin typeface="Roboto" pitchFamily="2" charset="0"/>
                          <a:ea typeface="Roboto" pitchFamily="2" charset="0"/>
                          <a:cs typeface="Times New Roman" pitchFamily="18" charset="0"/>
                        </a:rPr>
                        <a:t>нет</a:t>
                      </a:r>
                      <a:endParaRPr lang="ru-RU" sz="1600" dirty="0">
                        <a:ln>
                          <a:noFill/>
                        </a:ln>
                        <a:solidFill>
                          <a:srgbClr val="FE00BB"/>
                        </a:solidFill>
                        <a:latin typeface="Roboto" pitchFamily="2" charset="0"/>
                        <a:ea typeface="Roboto" pitchFamily="2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rgbClr val="00FEBB"/>
                          </a:solidFill>
                          <a:latin typeface="Roboto" pitchFamily="2" charset="0"/>
                          <a:ea typeface="Roboto" pitchFamily="2" charset="0"/>
                          <a:cs typeface="Times New Roman" pitchFamily="18" charset="0"/>
                        </a:rPr>
                        <a:t>да</a:t>
                      </a:r>
                      <a:endParaRPr lang="ru-RU" sz="1600" dirty="0">
                        <a:ln>
                          <a:noFill/>
                        </a:ln>
                        <a:solidFill>
                          <a:srgbClr val="00FEBB"/>
                        </a:solidFill>
                        <a:latin typeface="Roboto" pitchFamily="2" charset="0"/>
                        <a:ea typeface="Roboto" pitchFamily="2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rgbClr val="00FEBB"/>
                          </a:solidFill>
                          <a:latin typeface="Roboto" pitchFamily="2" charset="0"/>
                          <a:ea typeface="Roboto" pitchFamily="2" charset="0"/>
                          <a:cs typeface="Times New Roman" pitchFamily="18" charset="0"/>
                        </a:rPr>
                        <a:t>да</a:t>
                      </a:r>
                      <a:endParaRPr lang="ru-RU" sz="1600" dirty="0">
                        <a:ln>
                          <a:noFill/>
                        </a:ln>
                        <a:solidFill>
                          <a:srgbClr val="00FEBB"/>
                        </a:solidFill>
                        <a:latin typeface="Roboto" pitchFamily="2" charset="0"/>
                        <a:ea typeface="Roboto" pitchFamily="2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151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rgbClr val="DCDCDC"/>
                          </a:solidFill>
                          <a:latin typeface="Roboto" pitchFamily="2" charset="0"/>
                          <a:ea typeface="Roboto" pitchFamily="2" charset="0"/>
                          <a:cs typeface="Times New Roman" pitchFamily="18" charset="0"/>
                        </a:rPr>
                        <a:t>4.</a:t>
                      </a:r>
                      <a:r>
                        <a:rPr lang="ru-RU" sz="1400" baseline="0" dirty="0" smtClean="0">
                          <a:ln>
                            <a:noFill/>
                          </a:ln>
                          <a:solidFill>
                            <a:srgbClr val="DCDCDC"/>
                          </a:solidFill>
                          <a:latin typeface="Roboto" pitchFamily="2" charset="0"/>
                          <a:ea typeface="Roboto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DCDCDC"/>
                          </a:solidFill>
                          <a:latin typeface="Roboto" pitchFamily="2" charset="0"/>
                          <a:ea typeface="Roboto" pitchFamily="2" charset="0"/>
                          <a:cs typeface="+mn-cs"/>
                        </a:rPr>
                        <a:t>Отдельное приложение</a:t>
                      </a:r>
                      <a:endParaRPr lang="ru-RU" sz="1400" dirty="0">
                        <a:ln>
                          <a:noFill/>
                        </a:ln>
                        <a:solidFill>
                          <a:srgbClr val="DCDCDC"/>
                        </a:solidFill>
                        <a:latin typeface="Roboto" pitchFamily="2" charset="0"/>
                        <a:ea typeface="Roboto" pitchFamily="2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rgbClr val="FE00BB"/>
                          </a:solidFill>
                          <a:latin typeface="Roboto" pitchFamily="2" charset="0"/>
                          <a:ea typeface="Roboto" pitchFamily="2" charset="0"/>
                          <a:cs typeface="Times New Roman" pitchFamily="18" charset="0"/>
                        </a:rPr>
                        <a:t>нет</a:t>
                      </a:r>
                      <a:endParaRPr lang="ru-RU" sz="1600" dirty="0">
                        <a:ln>
                          <a:noFill/>
                        </a:ln>
                        <a:solidFill>
                          <a:srgbClr val="FE00BB"/>
                        </a:solidFill>
                        <a:latin typeface="Roboto" pitchFamily="2" charset="0"/>
                        <a:ea typeface="Roboto" pitchFamily="2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rgbClr val="00FEBB"/>
                          </a:solidFill>
                          <a:latin typeface="Roboto" pitchFamily="2" charset="0"/>
                          <a:ea typeface="Roboto" pitchFamily="2" charset="0"/>
                          <a:cs typeface="Times New Roman" pitchFamily="18" charset="0"/>
                        </a:rPr>
                        <a:t>да</a:t>
                      </a:r>
                      <a:endParaRPr lang="ru-RU" sz="1600" dirty="0">
                        <a:ln>
                          <a:noFill/>
                        </a:ln>
                        <a:solidFill>
                          <a:srgbClr val="00FEBB"/>
                        </a:solidFill>
                        <a:latin typeface="Roboto" pitchFamily="2" charset="0"/>
                        <a:ea typeface="Roboto" pitchFamily="2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rgbClr val="FE00BB"/>
                          </a:solidFill>
                          <a:latin typeface="Roboto" pitchFamily="2" charset="0"/>
                          <a:ea typeface="Roboto" pitchFamily="2" charset="0"/>
                          <a:cs typeface="Times New Roman" pitchFamily="18" charset="0"/>
                        </a:rPr>
                        <a:t>нет</a:t>
                      </a:r>
                      <a:endParaRPr lang="ru-RU" sz="1600" dirty="0">
                        <a:ln>
                          <a:noFill/>
                        </a:ln>
                        <a:solidFill>
                          <a:srgbClr val="FE00BB"/>
                        </a:solidFill>
                        <a:latin typeface="Roboto" pitchFamily="2" charset="0"/>
                        <a:ea typeface="Roboto" pitchFamily="2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rgbClr val="FE00BB"/>
                          </a:solidFill>
                          <a:latin typeface="Roboto" pitchFamily="2" charset="0"/>
                          <a:ea typeface="Roboto" pitchFamily="2" charset="0"/>
                          <a:cs typeface="Times New Roman" pitchFamily="18" charset="0"/>
                        </a:rPr>
                        <a:t>нет</a:t>
                      </a:r>
                      <a:endParaRPr lang="ru-RU" sz="1600" dirty="0">
                        <a:ln>
                          <a:noFill/>
                        </a:ln>
                        <a:solidFill>
                          <a:srgbClr val="FE00BB"/>
                        </a:solidFill>
                        <a:latin typeface="Roboto" pitchFamily="2" charset="0"/>
                        <a:ea typeface="Roboto" pitchFamily="2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8"/>
            <a:ext cx="2928958" cy="85725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00FEBB"/>
                </a:solidFill>
                <a:latin typeface="Roboto" pitchFamily="2" charset="0"/>
                <a:ea typeface="Roboto" pitchFamily="2" charset="0"/>
              </a:rPr>
              <a:t>Решение</a:t>
            </a:r>
            <a:endParaRPr lang="ru-RU" sz="3200" dirty="0">
              <a:solidFill>
                <a:srgbClr val="00FEBB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1749028"/>
            <a:ext cx="4714908" cy="30373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Blip>
                <a:blip r:embed="rId3"/>
              </a:buBlip>
            </a:pPr>
            <a:r>
              <a:rPr lang="ru-RU" sz="2000" dirty="0" smtClean="0">
                <a:solidFill>
                  <a:srgbClr val="00FEBB"/>
                </a:solidFill>
                <a:latin typeface="Roboto" pitchFamily="2" charset="0"/>
                <a:ea typeface="Roboto" pitchFamily="2" charset="0"/>
              </a:rPr>
              <a:t>Отдельное</a:t>
            </a:r>
            <a:r>
              <a:rPr lang="ru-RU" sz="2000" dirty="0" smtClean="0">
                <a:solidFill>
                  <a:srgbClr val="EEEEEE"/>
                </a:solidFill>
                <a:latin typeface="Roboto" pitchFamily="2" charset="0"/>
                <a:ea typeface="Roboto" pitchFamily="2" charset="0"/>
              </a:rPr>
              <a:t> приложение;</a:t>
            </a:r>
          </a:p>
          <a:p>
            <a:pPr>
              <a:spcBef>
                <a:spcPts val="1800"/>
              </a:spcBef>
              <a:buBlip>
                <a:blip r:embed="rId3"/>
              </a:buBlip>
            </a:pPr>
            <a:r>
              <a:rPr lang="ru-RU" sz="2000" dirty="0" smtClean="0">
                <a:solidFill>
                  <a:srgbClr val="EEEEEE"/>
                </a:solidFill>
                <a:latin typeface="Roboto" pitchFamily="2" charset="0"/>
                <a:ea typeface="Roboto" pitchFamily="2" charset="0"/>
              </a:rPr>
              <a:t>Жанр – </a:t>
            </a:r>
            <a:r>
              <a:rPr lang="en-US" sz="2000" dirty="0" err="1" smtClean="0">
                <a:solidFill>
                  <a:srgbClr val="00FEBB"/>
                </a:solidFill>
                <a:latin typeface="Roboto" pitchFamily="2" charset="0"/>
                <a:ea typeface="Roboto" pitchFamily="2" charset="0"/>
              </a:rPr>
              <a:t>Roguelike</a:t>
            </a:r>
            <a:r>
              <a:rPr lang="en-US" sz="2000" dirty="0" smtClean="0">
                <a:solidFill>
                  <a:srgbClr val="EEEEEE"/>
                </a:solidFill>
                <a:latin typeface="Roboto" pitchFamily="2" charset="0"/>
                <a:ea typeface="Roboto" pitchFamily="2" charset="0"/>
              </a:rPr>
              <a:t>;</a:t>
            </a:r>
          </a:p>
          <a:p>
            <a:pPr>
              <a:spcBef>
                <a:spcPts val="1800"/>
              </a:spcBef>
              <a:buBlip>
                <a:blip r:embed="rId3"/>
              </a:buBlip>
            </a:pPr>
            <a:r>
              <a:rPr lang="ru-RU" sz="2000" dirty="0" smtClean="0">
                <a:solidFill>
                  <a:srgbClr val="EEEEEE"/>
                </a:solidFill>
                <a:latin typeface="Roboto" pitchFamily="2" charset="0"/>
                <a:ea typeface="Roboto" pitchFamily="2" charset="0"/>
              </a:rPr>
              <a:t>Игровые механики, завязанные на </a:t>
            </a:r>
            <a:r>
              <a:rPr lang="ru-RU" sz="2000" dirty="0" smtClean="0">
                <a:solidFill>
                  <a:srgbClr val="00FEBB"/>
                </a:solidFill>
                <a:latin typeface="Roboto" pitchFamily="2" charset="0"/>
                <a:ea typeface="Roboto" pitchFamily="2" charset="0"/>
              </a:rPr>
              <a:t>информационной безопасности</a:t>
            </a:r>
            <a:r>
              <a:rPr lang="ru-RU" sz="2000" dirty="0" smtClean="0">
                <a:solidFill>
                  <a:srgbClr val="EEEEEE"/>
                </a:solidFill>
                <a:latin typeface="Roboto" pitchFamily="2" charset="0"/>
                <a:ea typeface="Roboto" pitchFamily="2" charset="0"/>
              </a:rPr>
              <a:t>.</a:t>
            </a:r>
            <a:endParaRPr lang="ru-RU" sz="2000" dirty="0">
              <a:solidFill>
                <a:srgbClr val="EEEEEE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5" name="Рисунок 4" descr="Mini-comics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045" y="1500180"/>
            <a:ext cx="2405979" cy="2428892"/>
          </a:xfrm>
          <a:prstGeom prst="rect">
            <a:avLst/>
          </a:prstGeom>
          <a:effectLst>
            <a:glow rad="101600">
              <a:srgbClr val="00A278">
                <a:alpha val="4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6"/>
            <a:ext cx="5715040" cy="100013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FEBB"/>
                </a:solidFill>
                <a:latin typeface="Roboto" pitchFamily="2" charset="0"/>
                <a:ea typeface="Roboto" pitchFamily="2" charset="0"/>
              </a:rPr>
              <a:t>Знания и навыки</a:t>
            </a:r>
            <a:r>
              <a:rPr lang="ru-RU" sz="2400" dirty="0" smtClean="0">
                <a:solidFill>
                  <a:srgbClr val="EEEEEE"/>
                </a:solidFill>
                <a:latin typeface="Roboto" pitchFamily="2" charset="0"/>
                <a:ea typeface="Roboto" pitchFamily="2" charset="0"/>
              </a:rPr>
              <a:t>, </a:t>
            </a:r>
            <a:r>
              <a:rPr lang="en-US" sz="2400" dirty="0" smtClean="0">
                <a:solidFill>
                  <a:srgbClr val="EEEEEE"/>
                </a:solidFill>
                <a:latin typeface="Roboto" pitchFamily="2" charset="0"/>
                <a:ea typeface="Roboto" pitchFamily="2" charset="0"/>
              </a:rPr>
              <a:t/>
            </a:r>
            <a:br>
              <a:rPr lang="en-US" sz="2400" dirty="0" smtClean="0">
                <a:solidFill>
                  <a:srgbClr val="EEEEEE"/>
                </a:solidFill>
                <a:latin typeface="Roboto" pitchFamily="2" charset="0"/>
                <a:ea typeface="Roboto" pitchFamily="2" charset="0"/>
              </a:rPr>
            </a:br>
            <a:r>
              <a:rPr lang="ru-RU" sz="2400" dirty="0" smtClean="0">
                <a:solidFill>
                  <a:srgbClr val="EEEEEE"/>
                </a:solidFill>
                <a:latin typeface="Roboto" pitchFamily="2" charset="0"/>
                <a:ea typeface="Roboto" pitchFamily="2" charset="0"/>
              </a:rPr>
              <a:t>которые подростки могут получить</a:t>
            </a:r>
            <a:endParaRPr lang="ru-RU" sz="2400" dirty="0">
              <a:solidFill>
                <a:srgbClr val="EEEEEE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58050" y="2928940"/>
            <a:ext cx="1785950" cy="12858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dirty="0" smtClean="0">
                <a:solidFill>
                  <a:srgbClr val="00FEBB"/>
                </a:solidFill>
                <a:latin typeface="Roboto" pitchFamily="2" charset="0"/>
                <a:ea typeface="Roboto" pitchFamily="2" charset="0"/>
              </a:rPr>
              <a:t>ликвидировать</a:t>
            </a:r>
            <a:r>
              <a:rPr lang="ru-RU" sz="1400" dirty="0" smtClean="0">
                <a:solidFill>
                  <a:srgbClr val="DCDCDC"/>
                </a:solidFill>
                <a:latin typeface="Roboto" pitchFamily="2" charset="0"/>
                <a:ea typeface="Roboto" pitchFamily="2" charset="0"/>
              </a:rPr>
              <a:t> последствия постороннего вмешательства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71469" y="3000378"/>
            <a:ext cx="19288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FEBB"/>
                </a:solidFill>
                <a:latin typeface="Roboto" pitchFamily="2" charset="0"/>
                <a:ea typeface="Roboto" pitchFamily="2" charset="0"/>
              </a:rPr>
              <a:t>обнаруживать</a:t>
            </a:r>
            <a:r>
              <a:rPr lang="ru-RU" sz="1400" dirty="0" smtClean="0">
                <a:solidFill>
                  <a:srgbClr val="DCDCDC"/>
                </a:solidFill>
                <a:latin typeface="Roboto" pitchFamily="2" charset="0"/>
                <a:ea typeface="Roboto" pitchFamily="2" charset="0"/>
              </a:rPr>
              <a:t> опасные уловки злоумышленников</a:t>
            </a:r>
          </a:p>
        </p:txBody>
      </p:sp>
      <p:pic>
        <p:nvPicPr>
          <p:cNvPr id="6" name="Рисунок 5" descr="Mini-comic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500180"/>
            <a:ext cx="1555637" cy="1500179"/>
          </a:xfrm>
          <a:prstGeom prst="rect">
            <a:avLst/>
          </a:prstGeom>
          <a:effectLst>
            <a:glow rad="101600">
              <a:srgbClr val="00A278">
                <a:alpha val="60000"/>
              </a:srgb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1643042" y="3929072"/>
            <a:ext cx="2286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FEBB"/>
                </a:solidFill>
                <a:latin typeface="Roboto" pitchFamily="2" charset="0"/>
                <a:ea typeface="Roboto" pitchFamily="2" charset="0"/>
              </a:rPr>
              <a:t>противодействовать</a:t>
            </a:r>
            <a:r>
              <a:rPr lang="ru-RU" sz="1400" dirty="0" smtClean="0">
                <a:solidFill>
                  <a:srgbClr val="DCDCDC"/>
                </a:solidFill>
                <a:latin typeface="Roboto" pitchFamily="2" charset="0"/>
                <a:ea typeface="Roboto" pitchFamily="2" charset="0"/>
              </a:rPr>
              <a:t> различным информационным угрозам</a:t>
            </a:r>
            <a:endParaRPr lang="ru-RU" sz="1400" dirty="0"/>
          </a:p>
        </p:txBody>
      </p:sp>
      <p:pic>
        <p:nvPicPr>
          <p:cNvPr id="8" name="Рисунок 7" descr="Mini-comics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2500312"/>
            <a:ext cx="1518532" cy="1464397"/>
          </a:xfrm>
          <a:prstGeom prst="rect">
            <a:avLst/>
          </a:prstGeom>
          <a:effectLst>
            <a:glow rad="101600">
              <a:srgbClr val="00A278">
                <a:alpha val="60000"/>
              </a:srgb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3571868" y="2976094"/>
            <a:ext cx="21431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FEBB"/>
                </a:solidFill>
                <a:latin typeface="Roboto" pitchFamily="2" charset="0"/>
                <a:ea typeface="Roboto" pitchFamily="2" charset="0"/>
              </a:rPr>
              <a:t>защищать</a:t>
            </a:r>
            <a:r>
              <a:rPr lang="ru-RU" sz="1400" dirty="0" smtClean="0">
                <a:solidFill>
                  <a:srgbClr val="DCDCDC"/>
                </a:solidFill>
                <a:latin typeface="Roboto" pitchFamily="2" charset="0"/>
                <a:ea typeface="Roboto" pitchFamily="2" charset="0"/>
              </a:rPr>
              <a:t> свои личные данные и свою конфиденциальность</a:t>
            </a:r>
            <a:endParaRPr lang="ru-RU" sz="1400" dirty="0"/>
          </a:p>
        </p:txBody>
      </p:sp>
      <p:pic>
        <p:nvPicPr>
          <p:cNvPr id="10" name="Рисунок 9" descr="Mini-comics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9" y="1618772"/>
            <a:ext cx="1210940" cy="1357304"/>
          </a:xfrm>
          <a:prstGeom prst="rect">
            <a:avLst/>
          </a:prstGeom>
          <a:effectLst>
            <a:glow rad="101600">
              <a:srgbClr val="00A278">
                <a:alpha val="60000"/>
              </a:srgbClr>
            </a:glo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454762" y="4000510"/>
            <a:ext cx="22860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FEBB"/>
                </a:solidFill>
                <a:latin typeface="Roboto" pitchFamily="2" charset="0"/>
                <a:ea typeface="Roboto" pitchFamily="2" charset="0"/>
              </a:rPr>
              <a:t>формировать</a:t>
            </a:r>
            <a:r>
              <a:rPr lang="ru-RU" sz="1400" dirty="0" smtClean="0">
                <a:solidFill>
                  <a:srgbClr val="DCDCDC"/>
                </a:solidFill>
                <a:latin typeface="Roboto" pitchFamily="2" charset="0"/>
                <a:ea typeface="Roboto" pitchFamily="2" charset="0"/>
              </a:rPr>
              <a:t> свою безопасную информационную среду</a:t>
            </a:r>
          </a:p>
        </p:txBody>
      </p:sp>
      <p:pic>
        <p:nvPicPr>
          <p:cNvPr id="12" name="Рисунок 11" descr="Mini-comics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2428874"/>
            <a:ext cx="1525704" cy="1571618"/>
          </a:xfrm>
          <a:prstGeom prst="rect">
            <a:avLst/>
          </a:prstGeom>
          <a:effectLst>
            <a:glow rad="101600">
              <a:srgbClr val="00A278">
                <a:alpha val="60000"/>
              </a:srgbClr>
            </a:glow>
          </a:effectLst>
        </p:spPr>
      </p:pic>
      <p:pic>
        <p:nvPicPr>
          <p:cNvPr id="13" name="Рисунок 12" descr="Mini-comics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00958" y="1071570"/>
            <a:ext cx="1384346" cy="1928808"/>
          </a:xfrm>
          <a:prstGeom prst="rect">
            <a:avLst/>
          </a:prstGeom>
          <a:effectLst>
            <a:glow rad="101600">
              <a:srgbClr val="00A278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248</Words>
  <Application>Microsoft Office PowerPoint</Application>
  <PresentationFormat>Экран (16:9)</PresentationFormat>
  <Paragraphs>80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SOS: Safety Of Systems</vt:lpstr>
      <vt:lpstr>Команда The Viridian</vt:lpstr>
      <vt:lpstr>Целевая аудитория</vt:lpstr>
      <vt:lpstr>Подростки наиболее часто подвержены угрозе взлома и распространения личной информации</vt:lpstr>
      <vt:lpstr>Аналоги</vt:lpstr>
      <vt:lpstr>Анализ аналогов</vt:lpstr>
      <vt:lpstr>Решение</vt:lpstr>
      <vt:lpstr>Знания и навыки,  которые подростки могут получить</vt:lpstr>
      <vt:lpstr>MVP</vt:lpstr>
      <vt:lpstr>Демонстрация продукта</vt:lpstr>
      <vt:lpstr>Технологии</vt:lpstr>
      <vt:lpstr>Дальнейшие планы</vt:lpstr>
      <vt:lpstr>Ссылки на игру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Вахрин</dc:creator>
  <cp:lastModifiedBy>Павел Вахрин</cp:lastModifiedBy>
  <cp:revision>91</cp:revision>
  <dcterms:created xsi:type="dcterms:W3CDTF">2022-04-30T15:26:12Z</dcterms:created>
  <dcterms:modified xsi:type="dcterms:W3CDTF">2022-06-12T11:50:57Z</dcterms:modified>
</cp:coreProperties>
</file>