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bce44febc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bce44febc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bce44feb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bce44feb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bce44feb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bce44feb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bce44feb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bce44feb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bce44fe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bce44fe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bce44feb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bce44feb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bce44fe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bce44fe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bce44feb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bce44feb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bce44feb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bce44feb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bce44feb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bce44feb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bce44feb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bce44feb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ropostuplenie.ru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programs.edu.urfu.ru" TargetMode="External"/><Relationship Id="rId4" Type="http://schemas.openxmlformats.org/officeDocument/2006/relationships/hyperlink" Target="http://www.programs.edu.urfu.ru" TargetMode="External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2.jpg"/><Relationship Id="rId6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course090402.wordpress.com" TargetMode="External"/><Relationship Id="rId4" Type="http://schemas.openxmlformats.org/officeDocument/2006/relationships/hyperlink" Target="http://www.course090402.wordpres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73250" y="733825"/>
            <a:ext cx="8197500" cy="21003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282883" y="63657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Команда 1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6486450" y="3219875"/>
            <a:ext cx="2184300" cy="16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66666"/>
                </a:solidFill>
              </a:rPr>
              <a:t>Пастухов К. А. </a:t>
            </a:r>
            <a:endParaRPr sz="2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66666"/>
                </a:solidFill>
              </a:rPr>
              <a:t>Зюзьмин Д. Л. </a:t>
            </a:r>
            <a:endParaRPr sz="2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66666"/>
                </a:solidFill>
              </a:rPr>
              <a:t>Парфёнов В. А.</a:t>
            </a:r>
            <a:endParaRPr sz="2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/>
          <p:nvPr/>
        </p:nvSpPr>
        <p:spPr>
          <a:xfrm flipH="1">
            <a:off x="8433300" y="4568875"/>
            <a:ext cx="399000" cy="3174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9</a:t>
            </a:r>
            <a:endParaRPr sz="1300"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521" y="803675"/>
            <a:ext cx="2977479" cy="33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9198" y="500150"/>
            <a:ext cx="2978274" cy="3364700"/>
          </a:xfrm>
          <a:prstGeom prst="rect">
            <a:avLst/>
          </a:prstGeom>
          <a:noFill/>
          <a:ln cap="flat" cmpd="sng" w="38100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087" y="210875"/>
            <a:ext cx="2934448" cy="3364700"/>
          </a:xfrm>
          <a:prstGeom prst="rect">
            <a:avLst/>
          </a:prstGeom>
          <a:noFill/>
          <a:ln cap="flat" cmpd="sng" w="38100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p22"/>
          <p:cNvSpPr txBox="1"/>
          <p:nvPr/>
        </p:nvSpPr>
        <p:spPr>
          <a:xfrm>
            <a:off x="2910525" y="3258175"/>
            <a:ext cx="399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#1</a:t>
            </a:r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5608475" y="3533575"/>
            <a:ext cx="399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#2</a:t>
            </a: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8369000" y="3850975"/>
            <a:ext cx="399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#3</a:t>
            </a:r>
            <a:endParaRPr/>
          </a:p>
        </p:txBody>
      </p:sp>
      <p:sp>
        <p:nvSpPr>
          <p:cNvPr id="142" name="Google Shape;142;p22"/>
          <p:cNvSpPr txBox="1"/>
          <p:nvPr/>
        </p:nvSpPr>
        <p:spPr>
          <a:xfrm>
            <a:off x="375075" y="4415725"/>
            <a:ext cx="42648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Кликабельный прототип 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Анализ и тестирование кликабельного прототипа</a:t>
            </a:r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Кликабельный прототип был предложен студентам магистратуры и куратору проекта </a:t>
            </a:r>
            <a:r>
              <a:rPr b="1" lang="ru" sz="2000"/>
              <a:t>для ознакомления</a:t>
            </a:r>
            <a:r>
              <a:rPr lang="ru" sz="2000"/>
              <a:t>.  Учитывая их пожелания, мы составили </a:t>
            </a:r>
            <a:r>
              <a:rPr b="1" lang="ru" sz="2000"/>
              <a:t>список необходимых изменений</a:t>
            </a:r>
            <a:r>
              <a:rPr lang="ru" sz="2000"/>
              <a:t>: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Дизайн: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ru"/>
              <a:t>Сделать “якоря” вместо меню;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ru"/>
              <a:t>Сделать сайт визуально более лёгким;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Контент: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ru"/>
              <a:t>Информация о стипендии, общежитии, стоимости обучения и мат. помощи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/>
          <p:nvPr/>
        </p:nvSpPr>
        <p:spPr>
          <a:xfrm>
            <a:off x="311700" y="445050"/>
            <a:ext cx="8520600" cy="5727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Анализ и тестирование кликабельного прототипа</a:t>
            </a:r>
            <a:endParaRPr sz="2800"/>
          </a:p>
        </p:txBody>
      </p:sp>
      <p:sp>
        <p:nvSpPr>
          <p:cNvPr id="150" name="Google Shape;150;p23"/>
          <p:cNvSpPr/>
          <p:nvPr/>
        </p:nvSpPr>
        <p:spPr>
          <a:xfrm flipH="1">
            <a:off x="8532000" y="4568875"/>
            <a:ext cx="300300" cy="3174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9</a:t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 flipH="1">
            <a:off x="8433300" y="4568875"/>
            <a:ext cx="399000" cy="317400"/>
          </a:xfrm>
          <a:prstGeom prst="snip1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10</a:t>
            </a:r>
            <a:endParaRPr sz="1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Разработка продукта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Отталкиваясь от результатов анализа и тестирования кликабельного прототипа, команда приступила к созданию </a:t>
            </a:r>
            <a:r>
              <a:rPr b="1" lang="ru" sz="2000"/>
              <a:t>финального продукта</a:t>
            </a:r>
            <a:r>
              <a:rPr lang="ru" sz="2000"/>
              <a:t>. 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/>
              <a:t>Были учтены все пожелания, исправлены все недочёты.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/>
              <a:t>Для создания </a:t>
            </a:r>
            <a:r>
              <a:rPr b="1" lang="ru" sz="2000"/>
              <a:t>сайта</a:t>
            </a:r>
            <a:r>
              <a:rPr lang="ru" sz="2000"/>
              <a:t> использовались языки </a:t>
            </a:r>
            <a:r>
              <a:rPr b="1" lang="ru" sz="2000"/>
              <a:t>HTML, JavaScript и CSS</a:t>
            </a:r>
            <a:r>
              <a:rPr lang="ru" sz="2000"/>
              <a:t>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/>
          <p:nvPr/>
        </p:nvSpPr>
        <p:spPr>
          <a:xfrm>
            <a:off x="311700" y="445050"/>
            <a:ext cx="8520600" cy="5727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Разработка продукта</a:t>
            </a:r>
            <a:endParaRPr sz="2800"/>
          </a:p>
        </p:txBody>
      </p:sp>
      <p:sp>
        <p:nvSpPr>
          <p:cNvPr id="159" name="Google Shape;159;p24"/>
          <p:cNvSpPr/>
          <p:nvPr/>
        </p:nvSpPr>
        <p:spPr>
          <a:xfrm flipH="1">
            <a:off x="8433300" y="4568875"/>
            <a:ext cx="399000" cy="317400"/>
          </a:xfrm>
          <a:prstGeom prst="snip1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11</a:t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311700" y="445050"/>
            <a:ext cx="8520600" cy="5727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Постановка задачи</a:t>
            </a:r>
            <a:endParaRPr sz="280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66666"/>
                </a:solidFill>
              </a:rPr>
              <a:t>Создать </a:t>
            </a:r>
            <a:r>
              <a:rPr b="1" lang="ru" sz="2000">
                <a:solidFill>
                  <a:srgbClr val="666666"/>
                </a:solidFill>
              </a:rPr>
              <a:t>продукт</a:t>
            </a:r>
            <a:r>
              <a:rPr lang="ru" sz="2000">
                <a:solidFill>
                  <a:srgbClr val="666666"/>
                </a:solidFill>
              </a:rPr>
              <a:t> (сайт) рассчитанный на представление и рекламу для абитуриентов поступающих на любое направление подготовки ИРиТ-РТФ.</a:t>
            </a:r>
            <a:endParaRPr sz="2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66666"/>
                </a:solidFill>
              </a:rPr>
              <a:t>Нашей командой было выбрано направление подготовки </a:t>
            </a:r>
            <a:r>
              <a:rPr b="1" lang="ru" sz="2000">
                <a:solidFill>
                  <a:srgbClr val="666666"/>
                </a:solidFill>
              </a:rPr>
              <a:t>09.04.02 “ИНТЕЛЛЕКТУАЛЬНЫЕ ИНФОРМАЦИОННЫЕ СИСТЕМЫ И ТЕХНОЛОГИИ ФУНКЦИОНАЛЬНОЙ ДИАГНОСТИКИ И НЕЙРОРЕАБИЛИТАЦИИ — МАГИСТРАТУРА”.</a:t>
            </a:r>
            <a:endParaRPr b="1" sz="2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 flipH="1">
            <a:off x="8532000" y="4568875"/>
            <a:ext cx="300300" cy="3174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</a:t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 flipH="1">
            <a:off x="8433300" y="4568875"/>
            <a:ext cx="399000" cy="317400"/>
          </a:xfrm>
          <a:prstGeom prst="snip1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1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Наша целевая аудитория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Абитуриенты</a:t>
            </a:r>
            <a:r>
              <a:rPr lang="ru" sz="2000"/>
              <a:t>, окончившие медицинские и физико-технологические направления бакалавриата, специалитет</a:t>
            </a:r>
            <a:r>
              <a:rPr lang="ru" sz="2000"/>
              <a:t>а</a:t>
            </a:r>
            <a:r>
              <a:rPr lang="ru" sz="2000"/>
              <a:t>, желающие продолжить обучение в магистратуре и получить новые знания в областях IT и инженерного дела.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Наша целевая аудитория</a:t>
            </a:r>
            <a:endParaRPr sz="2800"/>
          </a:p>
        </p:txBody>
      </p:sp>
      <p:sp>
        <p:nvSpPr>
          <p:cNvPr id="72" name="Google Shape;72;p15"/>
          <p:cNvSpPr/>
          <p:nvPr/>
        </p:nvSpPr>
        <p:spPr>
          <a:xfrm flipH="1">
            <a:off x="8532000" y="4568875"/>
            <a:ext cx="300300" cy="3174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 flipH="1">
            <a:off x="8433300" y="4568875"/>
            <a:ext cx="399000" cy="317400"/>
          </a:xfrm>
          <a:prstGeom prst="snip1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2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Потребности нашей целевой аудитории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Абитуриент</a:t>
            </a:r>
            <a:r>
              <a:rPr lang="ru" sz="2000"/>
              <a:t> хочет знать ответы на следующие вопросы: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ru" sz="2000"/>
              <a:t>Как проходит процедура поступления?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/>
              <a:t>Что я должен знать для успешного прохождения вступительного испытания?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/>
              <a:t>Что меня ждет на этом направлении?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/>
              <a:t>Кем и где я смогу работать после обучения?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/>
              <a:t>Сколько денег я буду зарабатывать?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311700" y="445050"/>
            <a:ext cx="8520600" cy="5727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Потребности нашей целевой аудитории</a:t>
            </a:r>
            <a:endParaRPr sz="2800"/>
          </a:p>
        </p:txBody>
      </p:sp>
      <p:sp>
        <p:nvSpPr>
          <p:cNvPr id="81" name="Google Shape;81;p16"/>
          <p:cNvSpPr/>
          <p:nvPr/>
        </p:nvSpPr>
        <p:spPr>
          <a:xfrm flipH="1">
            <a:off x="8532000" y="4568875"/>
            <a:ext cx="300300" cy="3174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</a:t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 flipH="1">
            <a:off x="8433300" y="4568875"/>
            <a:ext cx="399000" cy="317400"/>
          </a:xfrm>
          <a:prstGeom prst="snip1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3</a:t>
            </a:r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Анализ конкурентов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75" y="1152475"/>
            <a:ext cx="8520600" cy="3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/>
              <a:t>Навигатор поступления</a:t>
            </a:r>
            <a:endParaRPr sz="2000"/>
          </a:p>
          <a:p>
            <a:pPr indent="0" lvl="0" marL="3657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2000" u="sng">
                <a:solidFill>
                  <a:srgbClr val="1155CC"/>
                </a:solidFill>
                <a:hlinkClick r:id="rId3"/>
              </a:rPr>
              <a:t>www.propostuplenie.ru</a:t>
            </a:r>
            <a:endParaRPr sz="2000"/>
          </a:p>
          <a:p>
            <a:pPr indent="-355600" lvl="0" marL="41148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ru" sz="2000"/>
              <a:t>Нет информации о процедуре поступления;</a:t>
            </a:r>
            <a:endParaRPr sz="2000"/>
          </a:p>
          <a:p>
            <a:pPr indent="-355600" lvl="0" marL="41148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/>
              <a:t>Не описаны возможные перспективы абитуриента;</a:t>
            </a:r>
            <a:endParaRPr sz="2000"/>
          </a:p>
          <a:p>
            <a:pPr indent="0" lvl="0" marL="36576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311700" y="445050"/>
            <a:ext cx="8520600" cy="5727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Анализ конкурентов</a:t>
            </a:r>
            <a:endParaRPr sz="2800"/>
          </a:p>
        </p:txBody>
      </p:sp>
      <p:sp>
        <p:nvSpPr>
          <p:cNvPr id="90" name="Google Shape;90;p17"/>
          <p:cNvSpPr/>
          <p:nvPr/>
        </p:nvSpPr>
        <p:spPr>
          <a:xfrm flipH="1">
            <a:off x="8433300" y="4568875"/>
            <a:ext cx="399000" cy="317400"/>
          </a:xfrm>
          <a:prstGeom prst="snip1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4</a:t>
            </a:r>
            <a:endParaRPr sz="130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75" y="1152475"/>
            <a:ext cx="3485951" cy="3219501"/>
          </a:xfrm>
          <a:prstGeom prst="rect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Анализ конкурентов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051275" y="1085125"/>
            <a:ext cx="466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Лэндинг на информационном портале УРФУ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ru" sz="2000" u="sng">
                <a:solidFill>
                  <a:srgbClr val="1155CC"/>
                </a:solidFill>
                <a:hlinkClick r:id="rId3"/>
              </a:rPr>
              <a:t>www.</a:t>
            </a:r>
            <a:r>
              <a:rPr i="1" lang="ru" sz="2000" u="sng">
                <a:solidFill>
                  <a:srgbClr val="1155CC"/>
                </a:solidFill>
                <a:hlinkClick r:id="rId4"/>
              </a:rPr>
              <a:t>programs.edu.urfu.ru</a:t>
            </a:r>
            <a:endParaRPr i="1" sz="2000" u="sng">
              <a:solidFill>
                <a:srgbClr val="1155CC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ru" sz="2000"/>
              <a:t>Много полезной информации  о поступлении и программе обучения;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/>
              <a:t>Из-за недостатка информации о перспективах у поступающих появляются вопросы;</a:t>
            </a:r>
            <a:endParaRPr sz="2000"/>
          </a:p>
        </p:txBody>
      </p:sp>
      <p:sp>
        <p:nvSpPr>
          <p:cNvPr id="98" name="Google Shape;98;p18"/>
          <p:cNvSpPr/>
          <p:nvPr/>
        </p:nvSpPr>
        <p:spPr>
          <a:xfrm>
            <a:off x="311700" y="445050"/>
            <a:ext cx="8520600" cy="5727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Анализ конкурентов</a:t>
            </a:r>
            <a:endParaRPr sz="2800"/>
          </a:p>
        </p:txBody>
      </p:sp>
      <p:sp>
        <p:nvSpPr>
          <p:cNvPr id="99" name="Google Shape;99;p18"/>
          <p:cNvSpPr/>
          <p:nvPr/>
        </p:nvSpPr>
        <p:spPr>
          <a:xfrm flipH="1">
            <a:off x="8433300" y="4568875"/>
            <a:ext cx="399000" cy="317400"/>
          </a:xfrm>
          <a:prstGeom prst="snip1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5</a:t>
            </a:r>
            <a:endParaRPr sz="13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49400"/>
            <a:ext cx="3223491" cy="3483750"/>
          </a:xfrm>
          <a:prstGeom prst="rect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Разработка макета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После анализа сайтов-конкурентов и пожеланий целевой аудитории командой был создан </a:t>
            </a:r>
            <a:r>
              <a:rPr b="1" lang="ru" sz="2000"/>
              <a:t>черновой макет</a:t>
            </a:r>
            <a:r>
              <a:rPr lang="ru" sz="2000"/>
              <a:t> сайта на бумаге, позже он был переработан в </a:t>
            </a:r>
            <a:r>
              <a:rPr b="1" lang="ru" sz="2000"/>
              <a:t>Paint 3D</a:t>
            </a:r>
            <a:r>
              <a:rPr lang="ru" sz="2000"/>
              <a:t>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311700" y="445050"/>
            <a:ext cx="8520600" cy="5727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Разработка макета</a:t>
            </a:r>
            <a:endParaRPr sz="2800"/>
          </a:p>
        </p:txBody>
      </p:sp>
      <p:sp>
        <p:nvSpPr>
          <p:cNvPr id="108" name="Google Shape;108;p19"/>
          <p:cNvSpPr/>
          <p:nvPr/>
        </p:nvSpPr>
        <p:spPr>
          <a:xfrm flipH="1">
            <a:off x="8433300" y="4568875"/>
            <a:ext cx="399000" cy="317400"/>
          </a:xfrm>
          <a:prstGeom prst="snip1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6</a:t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313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Черновые макеты</a:t>
            </a:r>
            <a:endParaRPr sz="2400"/>
          </a:p>
        </p:txBody>
      </p:sp>
      <p:sp>
        <p:nvSpPr>
          <p:cNvPr id="114" name="Google Shape;114;p20"/>
          <p:cNvSpPr/>
          <p:nvPr/>
        </p:nvSpPr>
        <p:spPr>
          <a:xfrm flipH="1">
            <a:off x="8433300" y="4568875"/>
            <a:ext cx="399000" cy="3174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7</a:t>
            </a:r>
            <a:endParaRPr sz="1300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032" y="160753"/>
            <a:ext cx="3615337" cy="2363142"/>
          </a:xfrm>
          <a:prstGeom prst="rect">
            <a:avLst/>
          </a:prstGeom>
          <a:noFill/>
          <a:ln cap="flat" cmpd="sng" w="38100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4">
            <a:alphaModFix/>
          </a:blip>
          <a:srcRect b="-5119" l="-10740" r="10739" t="5120"/>
          <a:stretch/>
        </p:blipFill>
        <p:spPr>
          <a:xfrm>
            <a:off x="3096025" y="2734950"/>
            <a:ext cx="2594923" cy="2093000"/>
          </a:xfrm>
          <a:prstGeom prst="rect">
            <a:avLst/>
          </a:prstGeom>
          <a:noFill/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0" y="160750"/>
            <a:ext cx="2676470" cy="3820649"/>
          </a:xfrm>
          <a:prstGeom prst="rect">
            <a:avLst/>
          </a:prstGeom>
          <a:noFill/>
          <a:ln cap="flat" cmpd="sng" w="38100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1650" y="1484325"/>
            <a:ext cx="4090876" cy="1689950"/>
          </a:xfrm>
          <a:prstGeom prst="rect">
            <a:avLst/>
          </a:prstGeom>
          <a:noFill/>
          <a:ln cap="flat" cmpd="sng" w="38100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" name="Google Shape;119;p20"/>
          <p:cNvSpPr txBox="1"/>
          <p:nvPr/>
        </p:nvSpPr>
        <p:spPr>
          <a:xfrm>
            <a:off x="2589150" y="3664000"/>
            <a:ext cx="399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#1</a:t>
            </a: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3096025" y="2170600"/>
            <a:ext cx="399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#2</a:t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5291950" y="4387650"/>
            <a:ext cx="399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#3</a:t>
            </a:r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8623525" y="2856875"/>
            <a:ext cx="399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#4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Разработка кликабельного прототипа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По образцу чернового макета мы создали </a:t>
            </a:r>
            <a:r>
              <a:rPr b="1" lang="ru" sz="2000"/>
              <a:t>кликабельный прототип</a:t>
            </a:r>
            <a:r>
              <a:rPr lang="ru" sz="2000"/>
              <a:t> в виде сайта с найденной нами информацией по выбранному направлению и тестовым оформлением, используя конструктор сайтов </a:t>
            </a:r>
            <a:r>
              <a:rPr b="1" lang="ru" sz="2000"/>
              <a:t>WordPress</a:t>
            </a:r>
            <a:r>
              <a:rPr lang="ru" sz="2000"/>
              <a:t>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/>
              <a:t>Кликабельный прототип доступен по ссылке: </a:t>
            </a:r>
            <a:r>
              <a:rPr i="1" lang="ru" sz="2000" u="sng">
                <a:solidFill>
                  <a:srgbClr val="1155CC"/>
                </a:solidFill>
                <a:hlinkClick r:id="rId3"/>
              </a:rPr>
              <a:t>www.</a:t>
            </a:r>
            <a:r>
              <a:rPr i="1" lang="ru" sz="2000" u="sng">
                <a:solidFill>
                  <a:srgbClr val="1155CC"/>
                </a:solidFill>
                <a:hlinkClick r:id="rId4"/>
              </a:rPr>
              <a:t>course090402.wordpress.com</a:t>
            </a:r>
            <a:endParaRPr i="1" sz="2000" u="sng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2000" u="sng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/>
          <p:nvPr/>
        </p:nvSpPr>
        <p:spPr>
          <a:xfrm>
            <a:off x="311700" y="445050"/>
            <a:ext cx="8520600" cy="5727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Разработка кликабельного прототипа</a:t>
            </a:r>
            <a:endParaRPr sz="2800"/>
          </a:p>
        </p:txBody>
      </p:sp>
      <p:sp>
        <p:nvSpPr>
          <p:cNvPr id="130" name="Google Shape;130;p21"/>
          <p:cNvSpPr/>
          <p:nvPr/>
        </p:nvSpPr>
        <p:spPr>
          <a:xfrm flipH="1">
            <a:off x="8433300" y="4568875"/>
            <a:ext cx="399000" cy="317400"/>
          </a:xfrm>
          <a:prstGeom prst="snip1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8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