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8d2ca5fea_2_2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28d2ca5fea_2_2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8d2ca5fea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8d2ca5fea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8d2ca5fea_2_26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28d2ca5fea_2_26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8d2ca5fe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8d2ca5fe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8d2ca5fe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8d2ca5fe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8d2ca5fe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8d2ca5fe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8d2ca5fe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8d2ca5fe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8d2ca5fea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8d2ca5fe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8d2ca5fe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8d2ca5fe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8d2ca5fea_2_2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28d2ca5fea_2_2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8d2ca5fea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8d2ca5fea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knigen3u.beget.tech/" TargetMode="External"/><Relationship Id="rId4" Type="http://schemas.openxmlformats.org/officeDocument/2006/relationships/hyperlink" Target="https://colab.research.google.com/drive/1Y0jMB8qs0SDzrdMK-AV1jyM-Bb5NMpvU?usp=sharing" TargetMode="External"/><Relationship Id="rId9" Type="http://schemas.openxmlformats.org/officeDocument/2006/relationships/hyperlink" Target="https://celsus.ai/products-kt-brain/" TargetMode="External"/><Relationship Id="rId5" Type="http://schemas.openxmlformats.org/officeDocument/2006/relationships/hyperlink" Target="https://www.figma.com/file/TCJZ16qPz8sChsZ9bRxmc9/Untitled?node-id=0%3A1" TargetMode="External"/><Relationship Id="rId6" Type="http://schemas.openxmlformats.org/officeDocument/2006/relationships/hyperlink" Target="https://trello.com/b/Xv1o3nVK/%D1%82%D0%B5%D0%BC%D0%B0-%D1%80%D0%B0%D1%81%D0%BF%D0%BE%D0%B7%D0%BD%D0%B0%D0%B2%D0%B0%D0%BD%D0%B8%D0%B5-%D0%BE%D0%B1%D1%8A%D0%B5%D0%BA%D1%82%D0%B0" TargetMode="External"/><Relationship Id="rId7" Type="http://schemas.openxmlformats.org/officeDocument/2006/relationships/hyperlink" Target="https://project.ai-info.ru/teams/riap" TargetMode="External"/><Relationship Id="rId8" Type="http://schemas.openxmlformats.org/officeDocument/2006/relationships/hyperlink" Target="https://www.kaggle.com/datasets/navoneel/brain-mri-images-for-brain-tumor-detection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380"/>
              <a:t>Web-приложение по о</a:t>
            </a:r>
            <a:r>
              <a:rPr lang="ru" sz="3380"/>
              <a:t>бнаружению опухоли головного мозга на снимках МРТ при помощи нейронной сети </a:t>
            </a:r>
            <a:endParaRPr sz="33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0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Команда RIAP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(</a:t>
            </a:r>
            <a:r>
              <a:rPr lang="ru"/>
              <a:t>Russian Intelligence </a:t>
            </a:r>
            <a:r>
              <a:rPr lang="ru"/>
              <a:t>Artificial</a:t>
            </a:r>
            <a:r>
              <a:rPr lang="ru"/>
              <a:t> Project)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Стек разработки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74" y="1130588"/>
            <a:ext cx="1351215" cy="135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7750" y="3174375"/>
            <a:ext cx="1351200" cy="1351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0061" y="1130425"/>
            <a:ext cx="1351226" cy="13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4349" y="1130425"/>
            <a:ext cx="1351200" cy="1351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68687" y="1130425"/>
            <a:ext cx="1351226" cy="135122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33" name="Google Shape;133;p22"/>
          <p:cNvSpPr txBox="1"/>
          <p:nvPr/>
        </p:nvSpPr>
        <p:spPr>
          <a:xfrm>
            <a:off x="425763" y="2594675"/>
            <a:ext cx="1351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Figma</a:t>
            </a:r>
            <a:r>
              <a:rPr lang="ru" sz="1100">
                <a:solidFill>
                  <a:schemeClr val="dk1"/>
                </a:solidFill>
              </a:rPr>
              <a:t> - дизайн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34" name="Google Shape;134;p22"/>
          <p:cNvSpPr txBox="1"/>
          <p:nvPr/>
        </p:nvSpPr>
        <p:spPr>
          <a:xfrm>
            <a:off x="2485599" y="2510075"/>
            <a:ext cx="1495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CSS</a:t>
            </a:r>
            <a:r>
              <a:rPr lang="ru" sz="1100">
                <a:solidFill>
                  <a:schemeClr val="dk1"/>
                </a:solidFill>
              </a:rPr>
              <a:t> - </a:t>
            </a:r>
            <a:r>
              <a:rPr lang="ru" sz="1100">
                <a:solidFill>
                  <a:srgbClr val="EEF2F1"/>
                </a:solidFill>
                <a:highlight>
                  <a:srgbClr val="181D1C"/>
                </a:highlight>
              </a:rPr>
              <a:t>стилизация веб-приложения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4689713" y="2510075"/>
            <a:ext cx="1351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HTML</a:t>
            </a:r>
            <a:r>
              <a:rPr lang="ru" sz="1100">
                <a:solidFill>
                  <a:schemeClr val="dk1"/>
                </a:solidFill>
              </a:rPr>
              <a:t> - </a:t>
            </a:r>
            <a:r>
              <a:rPr lang="ru" sz="1100">
                <a:solidFill>
                  <a:srgbClr val="EEF2F1"/>
                </a:solidFill>
                <a:highlight>
                  <a:srgbClr val="181D1C"/>
                </a:highlight>
              </a:rPr>
              <a:t>разметка веб-приложения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2413300" y="4525600"/>
            <a:ext cx="164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Python</a:t>
            </a:r>
            <a:r>
              <a:rPr lang="ru" sz="1100">
                <a:solidFill>
                  <a:schemeClr val="dk1"/>
                </a:solidFill>
              </a:rPr>
              <a:t> - основа нейронной сети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6790900" y="2473775"/>
            <a:ext cx="190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TensorFlow</a:t>
            </a:r>
            <a:r>
              <a:rPr lang="ru" sz="1100">
                <a:solidFill>
                  <a:schemeClr val="dk1"/>
                </a:solidFill>
              </a:rPr>
              <a:t> - п</a:t>
            </a:r>
            <a:r>
              <a:rPr lang="ru" sz="1100">
                <a:solidFill>
                  <a:schemeClr val="dk1"/>
                </a:solidFill>
              </a:rPr>
              <a:t>рограммная библиотека для машинного обучения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4330238" y="4404975"/>
            <a:ext cx="3068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Google Colab</a:t>
            </a:r>
            <a:r>
              <a:rPr lang="ru" sz="1100">
                <a:solidFill>
                  <a:schemeClr val="dk1"/>
                </a:solidFill>
              </a:rPr>
              <a:t> - </a:t>
            </a:r>
            <a:r>
              <a:rPr lang="ru" sz="1100">
                <a:solidFill>
                  <a:schemeClr val="dk1"/>
                </a:solidFill>
              </a:rPr>
              <a:t> интерактивная облачная среда для работы с кодом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00013" y="3166475"/>
            <a:ext cx="2929167" cy="129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Ссылки</a:t>
            </a:r>
            <a:endParaRPr/>
          </a:p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Наше</a:t>
            </a:r>
            <a:r>
              <a:rPr lang="ru"/>
              <a:t> </a:t>
            </a:r>
            <a:r>
              <a:rPr lang="ru" u="sng">
                <a:solidFill>
                  <a:schemeClr val="hlink"/>
                </a:solidFill>
                <a:hlinkClick r:id="rId3"/>
              </a:rPr>
              <a:t>Web-приложение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4"/>
              </a:rPr>
              <a:t>Ноутбук с нейронной сетью</a:t>
            </a:r>
            <a:r>
              <a:rPr lang="ru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Макет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6"/>
              </a:rPr>
              <a:t>Доска по управлению проектом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7"/>
              </a:rPr>
              <a:t>Карточка проекта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8"/>
              </a:rPr>
              <a:t>Используемый датасет</a:t>
            </a:r>
            <a:r>
              <a:rPr lang="ru">
                <a:solidFill>
                  <a:schemeClr val="dk1"/>
                </a:solidFill>
              </a:rPr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9"/>
              </a:rPr>
              <a:t>Аналог от Цельс</a:t>
            </a:r>
            <a:endParaRPr/>
          </a:p>
        </p:txBody>
      </p:sp>
      <p:sp>
        <p:nvSpPr>
          <p:cNvPr id="146" name="Google Shape;14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внимание!</a:t>
            </a:r>
            <a:endParaRPr/>
          </a:p>
        </p:txBody>
      </p:sp>
      <p:sp>
        <p:nvSpPr>
          <p:cNvPr id="152" name="Google Shape;15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Наша команда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550050" y="3438175"/>
            <a:ext cx="24465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400">
                <a:solidFill>
                  <a:schemeClr val="dk1"/>
                </a:solidFill>
              </a:rPr>
              <a:t>Программист</a:t>
            </a:r>
            <a:endParaRPr sz="5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5400"/>
              <a:t>Книженцев Иван</a:t>
            </a:r>
            <a:endParaRPr sz="5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363675" y="3438175"/>
            <a:ext cx="24465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400">
                <a:solidFill>
                  <a:schemeClr val="dk1"/>
                </a:solidFill>
              </a:rPr>
              <a:t>Тимлид/Аналитик</a:t>
            </a:r>
            <a:endParaRPr sz="5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5400"/>
              <a:t>Беляков Кирилл</a:t>
            </a:r>
            <a:endParaRPr sz="5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6147425" y="3438175"/>
            <a:ext cx="24465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400">
                <a:solidFill>
                  <a:schemeClr val="dk1"/>
                </a:solidFill>
              </a:rPr>
              <a:t>Дизайнер/Аналитик</a:t>
            </a:r>
            <a:endParaRPr sz="5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5400"/>
              <a:t>Новикова Виктория</a:t>
            </a:r>
            <a:endParaRPr sz="5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2850" y="1266600"/>
            <a:ext cx="2115649" cy="211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475" y="1266588"/>
            <a:ext cx="2115649" cy="211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9112" y="1266600"/>
            <a:ext cx="2115649" cy="211564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 проекте</a:t>
            </a:r>
            <a:endParaRPr/>
          </a:p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0127" y="488613"/>
            <a:ext cx="5592325" cy="41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33763"/>
            <a:ext cx="8839200" cy="427596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/>
          <p:nvPr/>
        </p:nvSpPr>
        <p:spPr>
          <a:xfrm>
            <a:off x="1632500" y="2959375"/>
            <a:ext cx="1624800" cy="551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270575" y="455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Аналог от Цельс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Точность выявлений патологий более 95%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Модель обучена на более чем 100 тыс. снимках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4451" y="1221114"/>
            <a:ext cx="4616725" cy="334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80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MVP </a:t>
            </a:r>
            <a:endParaRPr/>
          </a:p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2200" y="226250"/>
            <a:ext cx="6888749" cy="46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уже готово</a:t>
            </a:r>
            <a:endParaRPr/>
          </a:p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3" name="Google Shape;103;p19"/>
          <p:cNvSpPr/>
          <p:nvPr/>
        </p:nvSpPr>
        <p:spPr>
          <a:xfrm>
            <a:off x="654475" y="1326100"/>
            <a:ext cx="3733800" cy="249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475" y="1321700"/>
            <a:ext cx="3733800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/>
          <p:nvPr/>
        </p:nvSpPr>
        <p:spPr>
          <a:xfrm>
            <a:off x="4760530" y="1324616"/>
            <a:ext cx="3729000" cy="2489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6700" y="1326163"/>
            <a:ext cx="367665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5575" y="4273800"/>
            <a:ext cx="3752850" cy="23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088" y="43338"/>
            <a:ext cx="6757821" cy="50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Планы по развитию проекта:</a:t>
            </a:r>
            <a:endParaRPr/>
          </a:p>
        </p:txBody>
      </p:sp>
      <p:sp>
        <p:nvSpPr>
          <p:cNvPr id="119" name="Google Shape;11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b="0" l="0" r="22594" t="-1245"/>
          <a:stretch/>
        </p:blipFill>
        <p:spPr>
          <a:xfrm>
            <a:off x="147725" y="1214950"/>
            <a:ext cx="4131075" cy="335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 rotWithShape="1">
          <a:blip r:embed="rId4">
            <a:alphaModFix/>
          </a:blip>
          <a:srcRect b="0" l="48712" r="0" t="0"/>
          <a:stretch/>
        </p:blipFill>
        <p:spPr>
          <a:xfrm>
            <a:off x="4366600" y="1932175"/>
            <a:ext cx="4689626" cy="192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