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74" r:id="rId2"/>
    <p:sldId id="268" r:id="rId3"/>
    <p:sldId id="264" r:id="rId4"/>
    <p:sldId id="261" r:id="rId5"/>
    <p:sldId id="257" r:id="rId6"/>
    <p:sldId id="258" r:id="rId7"/>
    <p:sldId id="273" r:id="rId8"/>
    <p:sldId id="265" r:id="rId9"/>
    <p:sldId id="262" r:id="rId10"/>
    <p:sldId id="270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на" initials="А" lastIdx="1" clrIdx="0">
    <p:extLst>
      <p:ext uri="{19B8F6BF-5375-455C-9EA6-DF929625EA0E}">
        <p15:presenceInfo xmlns:p15="http://schemas.microsoft.com/office/powerpoint/2012/main" userId="6346aa11ba3cab0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513C"/>
    <a:srgbClr val="705E48"/>
    <a:srgbClr val="8C8D86"/>
    <a:srgbClr val="EFEDE3"/>
    <a:srgbClr val="AF9B83"/>
    <a:srgbClr val="856F55"/>
    <a:srgbClr val="E6E6E6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4" autoAdjust="0"/>
    <p:restoredTop sz="94660"/>
  </p:normalViewPr>
  <p:slideViewPr>
    <p:cSldViewPr snapToGrid="0">
      <p:cViewPr>
        <p:scale>
          <a:sx n="66" d="100"/>
          <a:sy n="66" d="100"/>
        </p:scale>
        <p:origin x="1320" y="3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82FB35-536B-4D15-AC62-FF9E9DABEA46}" type="datetimeFigureOut">
              <a:rPr lang="ru-RU" smtClean="0"/>
              <a:t>17.06.2022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051ABC-FB3A-45D6-8475-BBD10C0381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8410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051ABC-FB3A-45D6-8475-BBD10C0381E4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980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02D29D-4FE9-4399-89E5-ACF7BE4EEF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47AD1FB-5D7A-4F8A-BA74-9B69F801CB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1916C7-584A-468D-B74B-03D724214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CFF4D-E7DF-4362-B0E2-2C4B558CE180}" type="datetimeFigureOut">
              <a:rPr lang="ru-RU" smtClean="0"/>
              <a:t>17.06.2022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1F1193E-4E8A-4796-A12A-495757224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2BF79A3-8E53-4266-9141-CE9CF0518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AF05F-9497-4237-A1DC-8B2B752AE3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3877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93A1B3-427C-410B-84CA-769CF4C7B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34AA9CC-9B32-4E2D-A3FB-5292573821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228A13B-A052-432C-96B9-E25AEEFBE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CFF4D-E7DF-4362-B0E2-2C4B558CE180}" type="datetimeFigureOut">
              <a:rPr lang="ru-RU" smtClean="0"/>
              <a:t>17.06.2022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C852180-5408-4AC2-A74A-99E3B56C2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B8EB46C-595E-40C2-B014-1DF917398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AF05F-9497-4237-A1DC-8B2B752AE3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4943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0CACD8E-3FC7-4CC0-A440-44275D1D0F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FA189C1-C073-44DA-BEBC-66DC160DC4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5B5154E-752B-4A7C-BC3A-077BD40C4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CFF4D-E7DF-4362-B0E2-2C4B558CE180}" type="datetimeFigureOut">
              <a:rPr lang="ru-RU" smtClean="0"/>
              <a:t>17.06.2022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49A4F7B-A1E3-40D2-A4A7-61CDAA1E7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F486BBA-E886-4FCD-BE16-63DFB227A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AF05F-9497-4237-A1DC-8B2B752AE3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1765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B0A86F-900F-469F-AC94-04BFC948B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3CC9BDF-9B1D-4371-B76D-8ADEA234B3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A9ADAE-DD19-442F-99C9-984A9C543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CFF4D-E7DF-4362-B0E2-2C4B558CE180}" type="datetimeFigureOut">
              <a:rPr lang="ru-RU" smtClean="0"/>
              <a:t>17.06.2022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BEF0D08-D991-4C98-9E39-8F204D4FA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71FB6-D26F-4776-9AA7-CCA4B3AB4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AF05F-9497-4237-A1DC-8B2B752AE3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3189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E5DEDA-7417-4EC5-8608-8EBEEB6F4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A7B374F-BE75-4210-A9E1-EF47B780C4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D352300-2601-4451-9934-75116A487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CFF4D-E7DF-4362-B0E2-2C4B558CE180}" type="datetimeFigureOut">
              <a:rPr lang="ru-RU" smtClean="0"/>
              <a:t>17.06.2022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0480E5-9D75-4BE5-AC47-845735258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CDBFE2-D7FC-4EF7-AE37-AEF9C8163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AF05F-9497-4237-A1DC-8B2B752AE3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1557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7BD0E0-DECB-46F6-B78F-52F71458E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BB3935A-3F5A-42EB-856E-72D2C4666D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F4E620D-F24E-47CA-8D5E-D535E94938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E3D2A0B-886B-4F5D-B5A8-E263CEFC6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CFF4D-E7DF-4362-B0E2-2C4B558CE180}" type="datetimeFigureOut">
              <a:rPr lang="ru-RU" smtClean="0"/>
              <a:t>17.06.2022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5095CC2-D393-4E77-9BE3-D41BE8F0F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37AE37B-3571-4221-81B7-00FD37D00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AF05F-9497-4237-A1DC-8B2B752AE3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3101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1BF822-F1E0-4E3C-8336-248909625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B305D83-1627-4BD8-B202-185B16972A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4065701-2CFC-4A16-A9A4-4D37F9D0F4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E998471-83B7-4F0D-8C5A-E036AC55ED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2A74454-3C24-4D05-8A7F-3B7026A072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568A973-D01F-4AEF-8230-E84425166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CFF4D-E7DF-4362-B0E2-2C4B558CE180}" type="datetimeFigureOut">
              <a:rPr lang="ru-RU" smtClean="0"/>
              <a:t>17.06.2022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B0B1A91-86BF-4B55-B517-D293A9C06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3919DA2-065F-4E4A-8D7E-E0B4F94DA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AF05F-9497-4237-A1DC-8B2B752AE3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3668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8EA604-E2D1-4C25-BAEE-7DB39E0FB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88847E9-7FF7-4E0F-876D-A3DE14260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CFF4D-E7DF-4362-B0E2-2C4B558CE180}" type="datetimeFigureOut">
              <a:rPr lang="ru-RU" smtClean="0"/>
              <a:t>17.06.2022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8F1405C-2DD9-44DC-B405-14D43C0AE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F6420FE-F561-47A5-AB95-920E0762B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AF05F-9497-4237-A1DC-8B2B752AE3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0504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F6B9803-7879-446D-88A2-E84D920FD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CFF4D-E7DF-4362-B0E2-2C4B558CE180}" type="datetimeFigureOut">
              <a:rPr lang="ru-RU" smtClean="0"/>
              <a:t>17.06.2022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AB4ECF0-9FCA-4731-9F70-3EC593930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8A55DFA-B964-449D-8641-C73EEFA70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AF05F-9497-4237-A1DC-8B2B752AE3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6954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6DA684-BF21-44A0-BC02-149CBCC2A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D593E81-8694-4099-9923-1333A3DE24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EEE9FC8-EAEC-4C9C-9D85-000193FEE0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998BDD0-167B-4C1D-9896-1EC831E85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CFF4D-E7DF-4362-B0E2-2C4B558CE180}" type="datetimeFigureOut">
              <a:rPr lang="ru-RU" smtClean="0"/>
              <a:t>17.06.2022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09A850F-9F11-4C5F-AF4F-6ABACDA09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0372285-15E6-4522-A7F2-6475CB87C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AF05F-9497-4237-A1DC-8B2B752AE3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220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A739E7-CAF1-4BF8-9284-EE0581D6A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675C03F-B8BF-4C76-BBA6-5B1E74A073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AB17BEF-1F36-4BDE-9767-BBAC9EDA0B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DE4501C-8F29-4612-A0D1-AC4996B09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CFF4D-E7DF-4362-B0E2-2C4B558CE180}" type="datetimeFigureOut">
              <a:rPr lang="ru-RU" smtClean="0"/>
              <a:t>17.06.2022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2E45B01-8C91-493D-ACAC-470533962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9192A15-9DA1-4937-A362-6749A99A3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AF05F-9497-4237-A1DC-8B2B752AE3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3505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B0491F-FE97-41B9-8A44-37A2F8941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5BA3F67-8FE2-4E22-B3DC-44BA7F0B61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C2C172B-6688-4271-84EB-9E376EB03F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1CFF4D-E7DF-4362-B0E2-2C4B558CE180}" type="datetimeFigureOut">
              <a:rPr lang="ru-RU" smtClean="0"/>
              <a:t>17.06.2022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950647F-FA34-41E6-BC38-D63599AB9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A84A89-A2E2-4454-BC98-7F890AE85E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5AF05F-9497-4237-A1DC-8B2B752AE3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3743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F86D5D-A418-40F6-B48F-DDB2B3F802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58330" y="1641307"/>
            <a:ext cx="8174653" cy="830918"/>
          </a:xfrm>
        </p:spPr>
        <p:txBody>
          <a:bodyPr>
            <a:noAutofit/>
          </a:bodyPr>
          <a:lstStyle/>
          <a:p>
            <a:pPr algn="r"/>
            <a:r>
              <a:rPr lang="ru-RU" sz="4000" b="1" dirty="0">
                <a:latin typeface="Didact Gothic" panose="020B0604020202020204" charset="0"/>
              </a:rPr>
              <a:t>Интерактивная карта УрФУ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2858B8-1D31-428E-9ED9-201284B16F43}"/>
              </a:ext>
            </a:extLst>
          </p:cNvPr>
          <p:cNvSpPr txBox="1"/>
          <p:nvPr/>
        </p:nvSpPr>
        <p:spPr>
          <a:xfrm>
            <a:off x="4768553" y="2721114"/>
            <a:ext cx="646443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2000" dirty="0">
                <a:latin typeface="Didact Gothic" panose="020B0604020202020204" charset="0"/>
              </a:rPr>
              <a:t>Мобильное приложения для удобного поиска аудиторий в режиме онлайн </a:t>
            </a:r>
          </a:p>
        </p:txBody>
      </p: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5A880742-CEBB-47E9-A936-C28E51058FD7}"/>
              </a:ext>
            </a:extLst>
          </p:cNvPr>
          <p:cNvGrpSpPr/>
          <p:nvPr/>
        </p:nvGrpSpPr>
        <p:grpSpPr>
          <a:xfrm>
            <a:off x="8382999" y="6411407"/>
            <a:ext cx="3569984" cy="323165"/>
            <a:chOff x="8424264" y="6446131"/>
            <a:chExt cx="3569984" cy="323165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5ECA8EA-C465-4B09-9831-AB60089B1B58}"/>
                </a:ext>
              </a:extLst>
            </p:cNvPr>
            <p:cNvSpPr txBox="1"/>
            <p:nvPr/>
          </p:nvSpPr>
          <p:spPr>
            <a:xfrm>
              <a:off x="9144264" y="6446131"/>
              <a:ext cx="2129984" cy="3231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500" dirty="0">
                  <a:effectLst/>
                  <a:latin typeface="Didact Gothic" panose="020B0604020202020204" charset="0"/>
                  <a:ea typeface="Times New Roman" panose="02020603050405020304" pitchFamily="18" charset="0"/>
                </a:rPr>
                <a:t>CYBER</a:t>
              </a:r>
              <a:r>
                <a:rPr lang="ru-RU" sz="1500" dirty="0">
                  <a:effectLst/>
                  <a:latin typeface="Didact Gothic" panose="020B0604020202020204" charset="0"/>
                  <a:ea typeface="Times New Roman" panose="02020603050405020304" pitchFamily="18" charset="0"/>
                </a:rPr>
                <a:t>-</a:t>
              </a:r>
              <a:r>
                <a:rPr lang="en-US" sz="1500" dirty="0">
                  <a:effectLst/>
                  <a:latin typeface="Didact Gothic" panose="020B0604020202020204" charset="0"/>
                  <a:ea typeface="Times New Roman" panose="02020603050405020304" pitchFamily="18" charset="0"/>
                </a:rPr>
                <a:t>FIGHT CLUB</a:t>
              </a:r>
              <a:endParaRPr lang="ru-RU" sz="1500" dirty="0">
                <a:latin typeface="Didact Gothic" panose="020B0604020202020204" charset="0"/>
              </a:endParaRPr>
            </a:p>
          </p:txBody>
        </p:sp>
        <p:cxnSp>
          <p:nvCxnSpPr>
            <p:cNvPr id="10" name="Прямая соединительная линия 9">
              <a:extLst>
                <a:ext uri="{FF2B5EF4-FFF2-40B4-BE49-F238E27FC236}">
                  <a16:creationId xmlns:a16="http://schemas.microsoft.com/office/drawing/2014/main" id="{568A54C4-2A39-4C86-BDC3-DA98251B37CF}"/>
                </a:ext>
              </a:extLst>
            </p:cNvPr>
            <p:cNvCxnSpPr>
              <a:cxnSpLocks/>
              <a:stCxn id="8" idx="1"/>
            </p:cNvCxnSpPr>
            <p:nvPr/>
          </p:nvCxnSpPr>
          <p:spPr>
            <a:xfrm flipH="1">
              <a:off x="8424264" y="6607714"/>
              <a:ext cx="720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>
              <a:extLst>
                <a:ext uri="{FF2B5EF4-FFF2-40B4-BE49-F238E27FC236}">
                  <a16:creationId xmlns:a16="http://schemas.microsoft.com/office/drawing/2014/main" id="{2CEADFE8-E25E-4A8E-B0D1-6FF9B21FCC9D}"/>
                </a:ext>
              </a:extLst>
            </p:cNvPr>
            <p:cNvCxnSpPr>
              <a:cxnSpLocks/>
              <a:endCxn id="8" idx="3"/>
            </p:cNvCxnSpPr>
            <p:nvPr/>
          </p:nvCxnSpPr>
          <p:spPr>
            <a:xfrm flipH="1" flipV="1">
              <a:off x="11274248" y="6607714"/>
              <a:ext cx="720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BE32F75-8CCF-3EB2-0371-C2A13F9C54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14" y="232269"/>
            <a:ext cx="4195710" cy="639346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5EC645E-5C65-C842-749D-F6B300610162}"/>
              </a:ext>
            </a:extLst>
          </p:cNvPr>
          <p:cNvSpPr txBox="1"/>
          <p:nvPr/>
        </p:nvSpPr>
        <p:spPr>
          <a:xfrm>
            <a:off x="2037144" y="1641307"/>
            <a:ext cx="1691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DejaVu Sans Condensed" panose="020B0606030804020204" pitchFamily="34" charset="0"/>
                <a:ea typeface="DejaVu Sans Condensed" panose="020B0606030804020204" pitchFamily="34" charset="0"/>
                <a:cs typeface="DejaVu Sans Condensed" panose="020B0606030804020204" pitchFamily="34" charset="0"/>
              </a:rPr>
              <a:t>УРФУ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DCF8815-A0FF-E750-1481-80A835490A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8856" y1="26637" x2="34313" y2="23512"/>
                        <a14:foregroundMark x1="66317" y1="18601" x2="71459" y2="21577"/>
                        <a14:foregroundMark x1="82476" y1="56250" x2="81112" y2="6369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98067" y="2393661"/>
            <a:ext cx="2481004" cy="174945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C0994E7-326B-30B5-449B-1646403703CE}"/>
              </a:ext>
            </a:extLst>
          </p:cNvPr>
          <p:cNvSpPr txBox="1"/>
          <p:nvPr/>
        </p:nvSpPr>
        <p:spPr>
          <a:xfrm>
            <a:off x="1666066" y="4567912"/>
            <a:ext cx="20576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/>
              <a:t>Навигатор по </a:t>
            </a:r>
          </a:p>
          <a:p>
            <a:pPr algn="ctr"/>
            <a:r>
              <a:rPr lang="ru-RU" dirty="0"/>
              <a:t>учебным корпусам</a:t>
            </a:r>
          </a:p>
        </p:txBody>
      </p:sp>
    </p:spTree>
    <p:extLst>
      <p:ext uri="{BB962C8B-B14F-4D97-AF65-F5344CB8AC3E}">
        <p14:creationId xmlns:p14="http://schemas.microsoft.com/office/powerpoint/2010/main" val="24888061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A85C320-0625-E716-E657-5B1E40287B71}"/>
              </a:ext>
            </a:extLst>
          </p:cNvPr>
          <p:cNvSpPr txBox="1"/>
          <p:nvPr/>
        </p:nvSpPr>
        <p:spPr>
          <a:xfrm>
            <a:off x="1007706" y="1120676"/>
            <a:ext cx="729558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latin typeface="Didact Gothic" panose="00000500000000000000" pitchFamily="2" charset="0"/>
              </a:rPr>
              <a:t>Благодарим за внимание!</a:t>
            </a:r>
          </a:p>
          <a:p>
            <a:endParaRPr lang="ru-RU" sz="3600" dirty="0">
              <a:latin typeface="Didact Gothic" panose="00000500000000000000" pitchFamily="2" charset="0"/>
            </a:endParaRPr>
          </a:p>
          <a:p>
            <a:endParaRPr lang="ru-RU" sz="3600" dirty="0">
              <a:latin typeface="Didact Gothic" panose="00000500000000000000" pitchFamily="2" charset="0"/>
            </a:endParaRPr>
          </a:p>
          <a:p>
            <a:r>
              <a:rPr lang="ru-RU" sz="3600" dirty="0">
                <a:latin typeface="Didact Gothic" panose="00000500000000000000" pitchFamily="2" charset="0"/>
              </a:rPr>
              <a:t>Готовы ответить на ваши вопросы.</a:t>
            </a:r>
          </a:p>
        </p:txBody>
      </p:sp>
    </p:spTree>
    <p:extLst>
      <p:ext uri="{BB962C8B-B14F-4D97-AF65-F5344CB8AC3E}">
        <p14:creationId xmlns:p14="http://schemas.microsoft.com/office/powerpoint/2010/main" val="637142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0F1C028F-AAAC-4E8E-BC55-93505C27B640}"/>
              </a:ext>
            </a:extLst>
          </p:cNvPr>
          <p:cNvGrpSpPr/>
          <p:nvPr/>
        </p:nvGrpSpPr>
        <p:grpSpPr>
          <a:xfrm>
            <a:off x="8245189" y="1673445"/>
            <a:ext cx="2880000" cy="2880000"/>
            <a:chOff x="1250964" y="2669970"/>
            <a:chExt cx="1960874" cy="1960874"/>
          </a:xfrm>
        </p:grpSpPr>
        <p:grpSp>
          <p:nvGrpSpPr>
            <p:cNvPr id="7" name="Группа 6">
              <a:extLst>
                <a:ext uri="{FF2B5EF4-FFF2-40B4-BE49-F238E27FC236}">
                  <a16:creationId xmlns:a16="http://schemas.microsoft.com/office/drawing/2014/main" id="{F4AD1425-28CE-48EB-AD27-B6A55B0A3BEA}"/>
                </a:ext>
              </a:extLst>
            </p:cNvPr>
            <p:cNvGrpSpPr/>
            <p:nvPr/>
          </p:nvGrpSpPr>
          <p:grpSpPr>
            <a:xfrm>
              <a:off x="1281779" y="2906606"/>
              <a:ext cx="1881006" cy="1102597"/>
              <a:chOff x="1281779" y="2906606"/>
              <a:chExt cx="1881006" cy="1102597"/>
            </a:xfrm>
          </p:grpSpPr>
          <p:sp>
            <p:nvSpPr>
              <p:cNvPr id="25" name="Равнобедренный треугольник 24">
                <a:extLst>
                  <a:ext uri="{FF2B5EF4-FFF2-40B4-BE49-F238E27FC236}">
                    <a16:creationId xmlns:a16="http://schemas.microsoft.com/office/drawing/2014/main" id="{52406FD0-2F3B-4E1C-8BB9-48BDB5597274}"/>
                  </a:ext>
                </a:extLst>
              </p:cNvPr>
              <p:cNvSpPr/>
              <p:nvPr/>
            </p:nvSpPr>
            <p:spPr>
              <a:xfrm rot="2346177">
                <a:off x="2879814" y="3753164"/>
                <a:ext cx="282971" cy="256039"/>
              </a:xfrm>
              <a:prstGeom prst="triangle">
                <a:avLst>
                  <a:gd name="adj" fmla="val 51445"/>
                </a:avLst>
              </a:prstGeom>
              <a:solidFill>
                <a:srgbClr val="705E4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26" name="Равнобедренный треугольник 25">
                <a:extLst>
                  <a:ext uri="{FF2B5EF4-FFF2-40B4-BE49-F238E27FC236}">
                    <a16:creationId xmlns:a16="http://schemas.microsoft.com/office/drawing/2014/main" id="{761E0F96-061E-4F33-86D1-0ABC138DCD85}"/>
                  </a:ext>
                </a:extLst>
              </p:cNvPr>
              <p:cNvSpPr/>
              <p:nvPr/>
            </p:nvSpPr>
            <p:spPr>
              <a:xfrm rot="9031783" flipV="1">
                <a:off x="1281779" y="3206563"/>
                <a:ext cx="631438" cy="712878"/>
              </a:xfrm>
              <a:prstGeom prst="triangle">
                <a:avLst>
                  <a:gd name="adj" fmla="val 75850"/>
                </a:avLst>
              </a:prstGeom>
              <a:solidFill>
                <a:srgbClr val="78513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27" name="Пятиугольник 26">
                <a:extLst>
                  <a:ext uri="{FF2B5EF4-FFF2-40B4-BE49-F238E27FC236}">
                    <a16:creationId xmlns:a16="http://schemas.microsoft.com/office/drawing/2014/main" id="{00159C66-3B3C-4961-A764-844DD74A272D}"/>
                  </a:ext>
                </a:extLst>
              </p:cNvPr>
              <p:cNvSpPr/>
              <p:nvPr/>
            </p:nvSpPr>
            <p:spPr>
              <a:xfrm rot="1301730">
                <a:off x="2335508" y="2906606"/>
                <a:ext cx="678720" cy="641053"/>
              </a:xfrm>
              <a:prstGeom prst="pentagon">
                <a:avLst/>
              </a:prstGeom>
              <a:solidFill>
                <a:srgbClr val="AF9B8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231E24B5-DB1D-4BB5-BDC4-15CA498B104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grayscl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>
                          <a14:foregroundMark x1="38403" y1="51343" x2="35764" y2="46574"/>
                          <a14:foregroundMark x1="33056" y1="44074" x2="33056" y2="44074"/>
                          <a14:foregroundMark x1="33056" y1="44074" x2="33056" y2="44074"/>
                          <a14:foregroundMark x1="33056" y1="44074" x2="32847" y2="45278"/>
                          <a14:foregroundMark x1="33611" y1="43287" x2="32639" y2="44769"/>
                          <a14:foregroundMark x1="32500" y1="44815" x2="30069" y2="52407"/>
                          <a14:foregroundMark x1="44306" y1="41620" x2="42639" y2="43287"/>
                          <a14:backgroundMark x1="43681" y1="52917" x2="43681" y2="52917"/>
                          <a14:backgroundMark x1="46944" y1="41667" x2="46944" y2="40556"/>
                          <a14:backgroundMark x1="18958" y1="54861" x2="26875" y2="7176"/>
                          <a14:backgroundMark x1="26875" y1="7176" x2="29444" y2="3009"/>
                          <a14:backgroundMark x1="48611" y1="10602" x2="31528" y2="24954"/>
                          <a14:backgroundMark x1="31528" y1="24954" x2="28403" y2="31898"/>
                          <a14:backgroundMark x1="74375" y1="21852" x2="71944" y2="17037"/>
                          <a14:backgroundMark x1="43611" y1="23843" x2="38681" y2="36898"/>
                          <a14:backgroundMark x1="47500" y1="37685" x2="47500" y2="37685"/>
                          <a14:backgroundMark x1="47500" y1="37685" x2="47500" y2="37685"/>
                          <a14:backgroundMark x1="44375" y1="52870" x2="44375" y2="52870"/>
                          <a14:backgroundMark x1="44375" y1="52870" x2="44375" y2="52870"/>
                          <a14:backgroundMark x1="29360" y1="52308" x2="28750" y2="53611"/>
                          <a14:backgroundMark x1="27917" y1="48704" x2="27917" y2="48704"/>
                          <a14:backgroundMark x1="27917" y1="48704" x2="27917" y2="48704"/>
                          <a14:backgroundMark x1="28750" y1="47685" x2="29514" y2="44352"/>
                          <a14:backgroundMark x1="33056" y1="42963" x2="33056" y2="42963"/>
                          <a14:backgroundMark x1="41042" y1="53287" x2="41042" y2="53287"/>
                          <a14:backgroundMark x1="36806" y1="54213" x2="36806" y2="54213"/>
                          <a14:backgroundMark x1="43472" y1="43981" x2="43194" y2="44120"/>
                          <a14:backgroundMark x1="44722" y1="43056" x2="44722" y2="43056"/>
                          <a14:backgroundMark x1="44722" y1="43056" x2="44722" y2="43056"/>
                          <a14:backgroundMark x1="41806" y1="56898" x2="43264" y2="59815"/>
                          <a14:backgroundMark x1="42014" y1="59676" x2="36042" y2="652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46" t="10860" r="7103" b="40639"/>
            <a:stretch/>
          </p:blipFill>
          <p:spPr bwMode="auto">
            <a:xfrm>
              <a:off x="1250964" y="2669970"/>
              <a:ext cx="1960874" cy="19608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663CD812-4C28-486B-9194-5DB6A44FD68E}"/>
              </a:ext>
            </a:extLst>
          </p:cNvPr>
          <p:cNvGrpSpPr/>
          <p:nvPr/>
        </p:nvGrpSpPr>
        <p:grpSpPr>
          <a:xfrm>
            <a:off x="11635588" y="3149519"/>
            <a:ext cx="728979" cy="3708481"/>
            <a:chOff x="11635588" y="3149519"/>
            <a:chExt cx="728979" cy="3708481"/>
          </a:xfrm>
        </p:grpSpPr>
        <p:grpSp>
          <p:nvGrpSpPr>
            <p:cNvPr id="14" name="Группа 13">
              <a:extLst>
                <a:ext uri="{FF2B5EF4-FFF2-40B4-BE49-F238E27FC236}">
                  <a16:creationId xmlns:a16="http://schemas.microsoft.com/office/drawing/2014/main" id="{56AC2A74-9448-41A7-B0DF-FB71D04BED06}"/>
                </a:ext>
              </a:extLst>
            </p:cNvPr>
            <p:cNvGrpSpPr/>
            <p:nvPr/>
          </p:nvGrpSpPr>
          <p:grpSpPr>
            <a:xfrm rot="5400000">
              <a:off x="10213816" y="4774199"/>
              <a:ext cx="3572525" cy="323165"/>
              <a:chOff x="8424264" y="6446131"/>
              <a:chExt cx="3572525" cy="323165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AE43437-A683-4960-83AD-325D81C15C36}"/>
                  </a:ext>
                </a:extLst>
              </p:cNvPr>
              <p:cNvSpPr txBox="1"/>
              <p:nvPr/>
            </p:nvSpPr>
            <p:spPr>
              <a:xfrm>
                <a:off x="9144264" y="6446131"/>
                <a:ext cx="2129984" cy="3231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500" dirty="0">
                    <a:effectLst/>
                    <a:latin typeface="Didact Gothic" panose="020B0604020202020204" charset="0"/>
                    <a:ea typeface="Times New Roman" panose="02020603050405020304" pitchFamily="18" charset="0"/>
                  </a:rPr>
                  <a:t>CYBER</a:t>
                </a:r>
                <a:r>
                  <a:rPr lang="ru-RU" sz="1500" dirty="0">
                    <a:effectLst/>
                    <a:latin typeface="Didact Gothic" panose="020B0604020202020204" charset="0"/>
                    <a:ea typeface="Times New Roman" panose="02020603050405020304" pitchFamily="18" charset="0"/>
                  </a:rPr>
                  <a:t>-</a:t>
                </a:r>
                <a:r>
                  <a:rPr lang="en-US" sz="1500" dirty="0">
                    <a:effectLst/>
                    <a:latin typeface="Didact Gothic" panose="020B0604020202020204" charset="0"/>
                    <a:ea typeface="Times New Roman" panose="02020603050405020304" pitchFamily="18" charset="0"/>
                  </a:rPr>
                  <a:t>FIGHT CLUB</a:t>
                </a:r>
                <a:endParaRPr lang="ru-RU" sz="1500" dirty="0">
                  <a:latin typeface="Didact Gothic" panose="020B0604020202020204" charset="0"/>
                </a:endParaRPr>
              </a:p>
            </p:txBody>
          </p:sp>
          <p:cxnSp>
            <p:nvCxnSpPr>
              <p:cNvPr id="17" name="Прямая соединительная линия 16">
                <a:extLst>
                  <a:ext uri="{FF2B5EF4-FFF2-40B4-BE49-F238E27FC236}">
                    <a16:creationId xmlns:a16="http://schemas.microsoft.com/office/drawing/2014/main" id="{06C08D19-2012-431B-B35E-CC3104C3111F}"/>
                  </a:ext>
                </a:extLst>
              </p:cNvPr>
              <p:cNvCxnSpPr>
                <a:cxnSpLocks/>
                <a:stCxn id="16" idx="1"/>
              </p:cNvCxnSpPr>
              <p:nvPr/>
            </p:nvCxnSpPr>
            <p:spPr>
              <a:xfrm flipH="1">
                <a:off x="8424264" y="6607714"/>
                <a:ext cx="720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Прямая соединительная линия 17">
                <a:extLst>
                  <a:ext uri="{FF2B5EF4-FFF2-40B4-BE49-F238E27FC236}">
                    <a16:creationId xmlns:a16="http://schemas.microsoft.com/office/drawing/2014/main" id="{12CA749D-A545-4871-8CAF-F028418737A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1276789" y="6607714"/>
                <a:ext cx="720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7D50C6E-EA1F-4FB7-9882-E80C169EE81C}"/>
                </a:ext>
              </a:extLst>
            </p:cNvPr>
            <p:cNvSpPr txBox="1"/>
            <p:nvPr/>
          </p:nvSpPr>
          <p:spPr>
            <a:xfrm>
              <a:off x="11635588" y="6211669"/>
              <a:ext cx="728979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3600" dirty="0">
                  <a:latin typeface="Didact Gothic" panose="020B0604020202020204" charset="0"/>
                </a:rPr>
                <a:t>2</a:t>
              </a:r>
              <a:endParaRPr lang="ru-RU" sz="3600" dirty="0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C774F531-DDA7-46C9-8FD2-EB8968E409DB}"/>
              </a:ext>
            </a:extLst>
          </p:cNvPr>
          <p:cNvSpPr txBox="1"/>
          <p:nvPr/>
        </p:nvSpPr>
        <p:spPr>
          <a:xfrm>
            <a:off x="623069" y="486379"/>
            <a:ext cx="5707009" cy="661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atin typeface="Didact Gothic" panose="020B0604020202020204" charset="0"/>
              </a:rPr>
              <a:t>Команда проекта</a:t>
            </a:r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1DCF573C-66F6-4EDD-BF22-5F52FA27861D}"/>
              </a:ext>
            </a:extLst>
          </p:cNvPr>
          <p:cNvGrpSpPr/>
          <p:nvPr/>
        </p:nvGrpSpPr>
        <p:grpSpPr>
          <a:xfrm>
            <a:off x="4767500" y="1956234"/>
            <a:ext cx="2602800" cy="1846800"/>
            <a:chOff x="7191884" y="2326958"/>
            <a:chExt cx="2242823" cy="1486583"/>
          </a:xfrm>
        </p:grpSpPr>
        <p:sp>
          <p:nvSpPr>
            <p:cNvPr id="33" name="Равнобедренный треугольник 32">
              <a:extLst>
                <a:ext uri="{FF2B5EF4-FFF2-40B4-BE49-F238E27FC236}">
                  <a16:creationId xmlns:a16="http://schemas.microsoft.com/office/drawing/2014/main" id="{EBB31F07-A951-437E-ABC3-5B8E6A52B15B}"/>
                </a:ext>
              </a:extLst>
            </p:cNvPr>
            <p:cNvSpPr/>
            <p:nvPr/>
          </p:nvSpPr>
          <p:spPr>
            <a:xfrm rot="5611888">
              <a:off x="7346180" y="2330469"/>
              <a:ext cx="983976" cy="976953"/>
            </a:xfrm>
            <a:prstGeom prst="triangle">
              <a:avLst>
                <a:gd name="adj" fmla="val 51445"/>
              </a:avLst>
            </a:prstGeom>
            <a:solidFill>
              <a:srgbClr val="705E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1" name="Равнобедренный треугольник 30">
              <a:extLst>
                <a:ext uri="{FF2B5EF4-FFF2-40B4-BE49-F238E27FC236}">
                  <a16:creationId xmlns:a16="http://schemas.microsoft.com/office/drawing/2014/main" id="{C019A9FC-19FC-4FC1-BDCF-4F84CB5D5B43}"/>
                </a:ext>
              </a:extLst>
            </p:cNvPr>
            <p:cNvSpPr/>
            <p:nvPr/>
          </p:nvSpPr>
          <p:spPr>
            <a:xfrm rot="11385058" flipV="1">
              <a:off x="7191884" y="3379341"/>
              <a:ext cx="500569" cy="434200"/>
            </a:xfrm>
            <a:prstGeom prst="triangle">
              <a:avLst>
                <a:gd name="adj" fmla="val 59863"/>
              </a:avLst>
            </a:prstGeom>
            <a:solidFill>
              <a:srgbClr val="7851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2" name="Пятиугольник 31">
              <a:extLst>
                <a:ext uri="{FF2B5EF4-FFF2-40B4-BE49-F238E27FC236}">
                  <a16:creationId xmlns:a16="http://schemas.microsoft.com/office/drawing/2014/main" id="{08B214A8-F78E-485A-BD1E-8F820B1013D2}"/>
                </a:ext>
              </a:extLst>
            </p:cNvPr>
            <p:cNvSpPr/>
            <p:nvPr/>
          </p:nvSpPr>
          <p:spPr>
            <a:xfrm rot="1301730">
              <a:off x="8437849" y="2823610"/>
              <a:ext cx="996858" cy="941535"/>
            </a:xfrm>
            <a:prstGeom prst="pentagon">
              <a:avLst/>
            </a:prstGeom>
            <a:solidFill>
              <a:srgbClr val="AF9B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F691221E-9F08-45E7-B08B-E43D8921C27E}"/>
              </a:ext>
            </a:extLst>
          </p:cNvPr>
          <p:cNvGrpSpPr/>
          <p:nvPr/>
        </p:nvGrpSpPr>
        <p:grpSpPr>
          <a:xfrm rot="1751996">
            <a:off x="601111" y="2108578"/>
            <a:ext cx="3071267" cy="2009729"/>
            <a:chOff x="5974957" y="934403"/>
            <a:chExt cx="2434533" cy="1349029"/>
          </a:xfrm>
        </p:grpSpPr>
        <p:sp>
          <p:nvSpPr>
            <p:cNvPr id="38" name="Равнобедренный треугольник 37">
              <a:extLst>
                <a:ext uri="{FF2B5EF4-FFF2-40B4-BE49-F238E27FC236}">
                  <a16:creationId xmlns:a16="http://schemas.microsoft.com/office/drawing/2014/main" id="{9E2C5D89-5AA0-4800-8A06-B0241B26F9D2}"/>
                </a:ext>
              </a:extLst>
            </p:cNvPr>
            <p:cNvSpPr/>
            <p:nvPr/>
          </p:nvSpPr>
          <p:spPr>
            <a:xfrm rot="422335" flipV="1">
              <a:off x="5974957" y="1203108"/>
              <a:ext cx="1110185" cy="572969"/>
            </a:xfrm>
            <a:prstGeom prst="triangle">
              <a:avLst>
                <a:gd name="adj" fmla="val 29076"/>
              </a:avLst>
            </a:prstGeom>
            <a:solidFill>
              <a:srgbClr val="7851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4" name="Равнобедренный треугольник 33">
              <a:extLst>
                <a:ext uri="{FF2B5EF4-FFF2-40B4-BE49-F238E27FC236}">
                  <a16:creationId xmlns:a16="http://schemas.microsoft.com/office/drawing/2014/main" id="{7EE76C9B-9EA0-4671-A383-7519DCAB5A17}"/>
                </a:ext>
              </a:extLst>
            </p:cNvPr>
            <p:cNvSpPr/>
            <p:nvPr/>
          </p:nvSpPr>
          <p:spPr>
            <a:xfrm rot="8453454">
              <a:off x="7136970" y="934403"/>
              <a:ext cx="1272520" cy="787638"/>
            </a:xfrm>
            <a:prstGeom prst="triangle">
              <a:avLst>
                <a:gd name="adj" fmla="val 70783"/>
              </a:avLst>
            </a:prstGeom>
            <a:solidFill>
              <a:srgbClr val="705E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6" name="Пятиугольник 35">
              <a:extLst>
                <a:ext uri="{FF2B5EF4-FFF2-40B4-BE49-F238E27FC236}">
                  <a16:creationId xmlns:a16="http://schemas.microsoft.com/office/drawing/2014/main" id="{ACC3C950-8E4C-48B8-BEAB-4494A76A1A70}"/>
                </a:ext>
              </a:extLst>
            </p:cNvPr>
            <p:cNvSpPr/>
            <p:nvPr/>
          </p:nvSpPr>
          <p:spPr>
            <a:xfrm rot="20167411">
              <a:off x="6143156" y="1839839"/>
              <a:ext cx="505114" cy="443593"/>
            </a:xfrm>
            <a:prstGeom prst="pentagon">
              <a:avLst/>
            </a:prstGeom>
            <a:solidFill>
              <a:srgbClr val="AF9B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A87DE13F-4918-4EBC-9E01-E4289F5D5B73}"/>
              </a:ext>
            </a:extLst>
          </p:cNvPr>
          <p:cNvSpPr txBox="1"/>
          <p:nvPr/>
        </p:nvSpPr>
        <p:spPr>
          <a:xfrm>
            <a:off x="557529" y="4571641"/>
            <a:ext cx="2844963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700" b="1" dirty="0">
                <a:solidFill>
                  <a:srgbClr val="78513C"/>
                </a:solidFill>
                <a:effectLst/>
                <a:latin typeface="Didact Gothic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Тимлид и </a:t>
            </a:r>
            <a:r>
              <a:rPr lang="ru-RU" sz="1700" b="1" dirty="0">
                <a:solidFill>
                  <a:srgbClr val="78513C"/>
                </a:solidFill>
                <a:latin typeface="Didact Gothic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700" b="1" dirty="0">
                <a:solidFill>
                  <a:srgbClr val="78513C"/>
                </a:solidFill>
                <a:effectLst/>
                <a:latin typeface="Didact Gothic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рограммист</a:t>
            </a:r>
            <a:endParaRPr lang="ru-RU" sz="1700" b="1" dirty="0">
              <a:solidFill>
                <a:srgbClr val="78513C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26C780F-E2BB-46A1-BA6F-A1F630FB9F2B}"/>
              </a:ext>
            </a:extLst>
          </p:cNvPr>
          <p:cNvSpPr txBox="1"/>
          <p:nvPr/>
        </p:nvSpPr>
        <p:spPr>
          <a:xfrm>
            <a:off x="4672520" y="4580568"/>
            <a:ext cx="2844963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700" b="1" dirty="0">
                <a:solidFill>
                  <a:srgbClr val="78513C"/>
                </a:solidFill>
                <a:cs typeface="Times New Roman" panose="02020603050405020304" pitchFamily="18" charset="0"/>
              </a:rPr>
              <a:t>Аналитик</a:t>
            </a:r>
            <a:endParaRPr lang="ru-RU" sz="1700" b="1" dirty="0">
              <a:solidFill>
                <a:srgbClr val="78513C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CB58097-BD15-40A8-A79A-50E1ED0ECA30}"/>
              </a:ext>
            </a:extLst>
          </p:cNvPr>
          <p:cNvSpPr txBox="1"/>
          <p:nvPr/>
        </p:nvSpPr>
        <p:spPr>
          <a:xfrm>
            <a:off x="8502456" y="4579496"/>
            <a:ext cx="2844963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700" b="1" dirty="0">
                <a:solidFill>
                  <a:srgbClr val="78513C"/>
                </a:solidFill>
                <a:effectLst/>
                <a:latin typeface="Didact Gothic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Дизайнер</a:t>
            </a:r>
            <a:endParaRPr lang="ru-RU" sz="1700" b="1" dirty="0">
              <a:solidFill>
                <a:srgbClr val="78513C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6F17929-BBB7-4F89-BE4D-10ACE73CA773}"/>
              </a:ext>
            </a:extLst>
          </p:cNvPr>
          <p:cNvSpPr txBox="1"/>
          <p:nvPr/>
        </p:nvSpPr>
        <p:spPr>
          <a:xfrm>
            <a:off x="372131" y="4933439"/>
            <a:ext cx="312262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 err="1">
                <a:effectLst/>
                <a:latin typeface="Didact Gothic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Рушкова</a:t>
            </a:r>
            <a:r>
              <a:rPr lang="ru-RU" sz="2000" dirty="0">
                <a:effectLst/>
                <a:latin typeface="Didact Gothic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Ольга </a:t>
            </a:r>
          </a:p>
          <a:p>
            <a:pPr algn="ctr"/>
            <a:r>
              <a:rPr lang="ru-RU" sz="2000" dirty="0">
                <a:effectLst/>
                <a:latin typeface="Didact Gothic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Игоревна</a:t>
            </a:r>
          </a:p>
          <a:p>
            <a:pPr algn="ctr"/>
            <a:r>
              <a:rPr lang="ru-RU" sz="2000" dirty="0">
                <a:latin typeface="Didact Gothic" panose="00000500000000000000" pitchFamily="2" charset="0"/>
                <a:cs typeface="Times New Roman" panose="02020603050405020304" pitchFamily="18" charset="0"/>
              </a:rPr>
              <a:t>РИ-110940</a:t>
            </a:r>
            <a:endParaRPr lang="ru-RU" sz="2000" dirty="0">
              <a:latin typeface="Didact Gothic" panose="00000500000000000000" pitchFamily="2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3E0119C-2925-44DC-B48F-3B83890891BB}"/>
              </a:ext>
            </a:extLst>
          </p:cNvPr>
          <p:cNvSpPr txBox="1"/>
          <p:nvPr/>
        </p:nvSpPr>
        <p:spPr>
          <a:xfrm>
            <a:off x="4333175" y="4990184"/>
            <a:ext cx="352365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effectLst/>
                <a:latin typeface="Didact Gothic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Козаченко Дмитрий Сергеевич</a:t>
            </a:r>
          </a:p>
          <a:p>
            <a:pPr algn="ctr"/>
            <a:r>
              <a:rPr lang="ru-RU" sz="2000" dirty="0">
                <a:latin typeface="Didact Gothic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РИ-110944</a:t>
            </a:r>
            <a:endParaRPr lang="ru-RU" sz="2000" dirty="0">
              <a:effectLst/>
              <a:latin typeface="Didact Gothic" panose="020B060402020202020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CA3C756-1759-4072-B4AC-9293FDB41BCA}"/>
              </a:ext>
            </a:extLst>
          </p:cNvPr>
          <p:cNvSpPr txBox="1"/>
          <p:nvPr/>
        </p:nvSpPr>
        <p:spPr>
          <a:xfrm>
            <a:off x="8109268" y="4990184"/>
            <a:ext cx="359325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effectLst/>
                <a:latin typeface="Didact Gothic" panose="00000500000000000000" pitchFamily="2" charset="0"/>
                <a:ea typeface="Times New Roman" panose="02020603050405020304" pitchFamily="18" charset="0"/>
              </a:rPr>
              <a:t>Казанцева Евгения Николаевна</a:t>
            </a:r>
          </a:p>
          <a:p>
            <a:pPr algn="ctr"/>
            <a:r>
              <a:rPr lang="ru-RU" sz="2000" dirty="0">
                <a:latin typeface="Didact Gothic" panose="00000500000000000000" pitchFamily="2" charset="0"/>
              </a:rPr>
              <a:t>РИ-110946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97BC683-EA26-7F3D-365D-0A83793D702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125" b="95125" l="657" r="100000">
                        <a14:foregroundMark x1="29925" y1="57813" x2="29925" y2="57813"/>
                        <a14:foregroundMark x1="29925" y1="57813" x2="20919" y2="66125"/>
                        <a14:foregroundMark x1="39962" y1="46000" x2="35272" y2="50875"/>
                        <a14:foregroundMark x1="35272" y1="49938" x2="12383" y2="55375"/>
                        <a14:foregroundMark x1="12383" y1="55937" x2="938" y2="77563"/>
                        <a14:foregroundMark x1="37711" y1="54813" x2="43621" y2="85688"/>
                        <a14:foregroundMark x1="9662" y1="79875" x2="56285" y2="90750"/>
                        <a14:foregroundMark x1="68762" y1="44938" x2="73171" y2="50313"/>
                        <a14:foregroundMark x1="66417" y1="49563" x2="66323" y2="56875"/>
                        <a14:foregroundMark x1="52251" y1="61063" x2="64447" y2="71438"/>
                        <a14:foregroundMark x1="73921" y1="53125" x2="91463" y2="65625"/>
                        <a14:foregroundMark x1="96248" y1="66125" x2="96623" y2="73688"/>
                        <a14:foregroundMark x1="77861" y1="83938" x2="79925" y2="90438"/>
                        <a14:foregroundMark x1="40525" y1="91250" x2="47655" y2="93625"/>
                        <a14:foregroundMark x1="26360" y1="93500" x2="68011" y2="92563"/>
                        <a14:foregroundMark x1="20356" y1="94938" x2="96717" y2="94313"/>
                        <a14:foregroundMark x1="16323" y1="95125" x2="93715" y2="95063"/>
                        <a14:backgroundMark x1="38462" y1="45563" x2="10131" y2="53063"/>
                        <a14:backgroundMark x1="9944" y1="55500" x2="281" y2="70313"/>
                        <a14:backgroundMark x1="17261" y1="15500" x2="17261" y2="21625"/>
                        <a14:backgroundMark x1="84615" y1="11688" x2="87899" y2="18750"/>
                        <a14:backgroundMark x1="77017" y1="36750" x2="88931" y2="44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8" t="3812" r="-248" b="6640"/>
          <a:stretch/>
        </p:blipFill>
        <p:spPr>
          <a:xfrm>
            <a:off x="5071811" y="1816974"/>
            <a:ext cx="2098306" cy="273657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611E402-6C83-C6D7-4D46-440D05288B45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167" b="100000" l="0" r="100000">
                        <a14:foregroundMark x1="38843" y1="13667" x2="37190" y2="14833"/>
                        <a14:backgroundMark x1="85950" y1="11167" x2="89463" y2="18500"/>
                        <a14:backgroundMark x1="91322" y1="48167" x2="92149" y2="52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542" y="1865225"/>
            <a:ext cx="2168497" cy="2688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098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786DBF5-AB8F-442A-AF02-C3AE8F2AD12D}"/>
              </a:ext>
            </a:extLst>
          </p:cNvPr>
          <p:cNvSpPr txBox="1"/>
          <p:nvPr/>
        </p:nvSpPr>
        <p:spPr>
          <a:xfrm>
            <a:off x="305894" y="2484523"/>
            <a:ext cx="42393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dirty="0">
                <a:latin typeface="Didact Gothic" panose="020B0604020202020204" charset="0"/>
              </a:rPr>
              <a:t>Студенты 1-2 курса, испытывающие трудности с поиском кабинета</a:t>
            </a:r>
          </a:p>
        </p:txBody>
      </p:sp>
      <p:pic>
        <p:nvPicPr>
          <p:cNvPr id="9" name="Рисунок 8" descr="Изображение выглядит как человек, внешний, земля, женщина&#10;&#10;Автоматически созданное описание">
            <a:extLst>
              <a:ext uri="{FF2B5EF4-FFF2-40B4-BE49-F238E27FC236}">
                <a16:creationId xmlns:a16="http://schemas.microsoft.com/office/drawing/2014/main" id="{5E4EB35E-AB6F-474F-A41B-87CC3EEBE4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0890" y="2069847"/>
            <a:ext cx="6401957" cy="3599342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D29B3C4E-A002-410D-895C-FB7524235200}"/>
              </a:ext>
            </a:extLst>
          </p:cNvPr>
          <p:cNvGrpSpPr/>
          <p:nvPr/>
        </p:nvGrpSpPr>
        <p:grpSpPr>
          <a:xfrm>
            <a:off x="11626891" y="3177020"/>
            <a:ext cx="565109" cy="3708481"/>
            <a:chOff x="11596551" y="3149519"/>
            <a:chExt cx="565109" cy="3708481"/>
          </a:xfrm>
        </p:grpSpPr>
        <p:grpSp>
          <p:nvGrpSpPr>
            <p:cNvPr id="11" name="Группа 10">
              <a:extLst>
                <a:ext uri="{FF2B5EF4-FFF2-40B4-BE49-F238E27FC236}">
                  <a16:creationId xmlns:a16="http://schemas.microsoft.com/office/drawing/2014/main" id="{1A5FB2E7-E94D-4AB6-8289-2F5CE4D598BA}"/>
                </a:ext>
              </a:extLst>
            </p:cNvPr>
            <p:cNvGrpSpPr/>
            <p:nvPr/>
          </p:nvGrpSpPr>
          <p:grpSpPr>
            <a:xfrm rot="5400000">
              <a:off x="10215086" y="4772928"/>
              <a:ext cx="3569984" cy="323165"/>
              <a:chOff x="8424264" y="6446131"/>
              <a:chExt cx="3569984" cy="323165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8196DAE-9EEB-476F-8092-E3F2F554D3CB}"/>
                  </a:ext>
                </a:extLst>
              </p:cNvPr>
              <p:cNvSpPr txBox="1"/>
              <p:nvPr/>
            </p:nvSpPr>
            <p:spPr>
              <a:xfrm>
                <a:off x="9144264" y="6446131"/>
                <a:ext cx="2129984" cy="3231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500" dirty="0">
                    <a:effectLst/>
                    <a:latin typeface="Didact Gothic" panose="020B0604020202020204" charset="0"/>
                    <a:ea typeface="Times New Roman" panose="02020603050405020304" pitchFamily="18" charset="0"/>
                  </a:rPr>
                  <a:t>CYBER</a:t>
                </a:r>
                <a:r>
                  <a:rPr lang="ru-RU" sz="1500" dirty="0">
                    <a:effectLst/>
                    <a:latin typeface="Didact Gothic" panose="020B0604020202020204" charset="0"/>
                    <a:ea typeface="Times New Roman" panose="02020603050405020304" pitchFamily="18" charset="0"/>
                  </a:rPr>
                  <a:t>-</a:t>
                </a:r>
                <a:r>
                  <a:rPr lang="en-US" sz="1500" dirty="0">
                    <a:effectLst/>
                    <a:latin typeface="Didact Gothic" panose="020B0604020202020204" charset="0"/>
                    <a:ea typeface="Times New Roman" panose="02020603050405020304" pitchFamily="18" charset="0"/>
                  </a:rPr>
                  <a:t>FIGHT CLUB</a:t>
                </a:r>
                <a:endParaRPr lang="ru-RU" sz="1500" dirty="0">
                  <a:latin typeface="Didact Gothic" panose="020B0604020202020204" charset="0"/>
                </a:endParaRPr>
              </a:p>
            </p:txBody>
          </p:sp>
          <p:cxnSp>
            <p:nvCxnSpPr>
              <p:cNvPr id="14" name="Прямая соединительная линия 13">
                <a:extLst>
                  <a:ext uri="{FF2B5EF4-FFF2-40B4-BE49-F238E27FC236}">
                    <a16:creationId xmlns:a16="http://schemas.microsoft.com/office/drawing/2014/main" id="{4D47233F-0555-428C-8A7B-4C2FACE4E9C4}"/>
                  </a:ext>
                </a:extLst>
              </p:cNvPr>
              <p:cNvCxnSpPr>
                <a:cxnSpLocks/>
                <a:stCxn id="13" idx="1"/>
              </p:cNvCxnSpPr>
              <p:nvPr/>
            </p:nvCxnSpPr>
            <p:spPr>
              <a:xfrm flipH="1">
                <a:off x="8424264" y="6607714"/>
                <a:ext cx="720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Прямая соединительная линия 14">
                <a:extLst>
                  <a:ext uri="{FF2B5EF4-FFF2-40B4-BE49-F238E27FC236}">
                    <a16:creationId xmlns:a16="http://schemas.microsoft.com/office/drawing/2014/main" id="{63D8382C-5B8B-4EA6-8EE5-5C64DC145312}"/>
                  </a:ext>
                </a:extLst>
              </p:cNvPr>
              <p:cNvCxnSpPr>
                <a:cxnSpLocks/>
                <a:endCxn id="13" idx="3"/>
              </p:cNvCxnSpPr>
              <p:nvPr/>
            </p:nvCxnSpPr>
            <p:spPr>
              <a:xfrm flipH="1" flipV="1">
                <a:off x="11274248" y="6607714"/>
                <a:ext cx="720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7F58158-1798-4852-BA87-6C5B989D50E8}"/>
                </a:ext>
              </a:extLst>
            </p:cNvPr>
            <p:cNvSpPr txBox="1"/>
            <p:nvPr/>
          </p:nvSpPr>
          <p:spPr>
            <a:xfrm>
              <a:off x="11596551" y="6211669"/>
              <a:ext cx="483887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3600" dirty="0">
                  <a:latin typeface="Didact Gothic" panose="020B0604020202020204" charset="0"/>
                </a:rPr>
                <a:t>3</a:t>
              </a:r>
              <a:endParaRPr lang="ru-RU" sz="3600" dirty="0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8E5EBB7E-6114-464D-B21D-DEDACCE93EFF}"/>
              </a:ext>
            </a:extLst>
          </p:cNvPr>
          <p:cNvSpPr txBox="1"/>
          <p:nvPr/>
        </p:nvSpPr>
        <p:spPr>
          <a:xfrm>
            <a:off x="1079871" y="427817"/>
            <a:ext cx="8144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atin typeface="Didact Gothic" panose="020B0604020202020204" charset="0"/>
              </a:rPr>
              <a:t>Целевая аудитория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4073C13-2B6E-9A75-4533-763F77831F5C}"/>
              </a:ext>
            </a:extLst>
          </p:cNvPr>
          <p:cNvSpPr txBox="1"/>
          <p:nvPr/>
        </p:nvSpPr>
        <p:spPr>
          <a:xfrm>
            <a:off x="10953509" y="78449"/>
            <a:ext cx="2193323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latin typeface="Didact Gothic" panose="020B0604020202020204" charset="0"/>
              </a:rPr>
              <a:t>0  0  0  1  0  </a:t>
            </a:r>
          </a:p>
          <a:p>
            <a:r>
              <a:rPr lang="ru-RU" sz="1800" dirty="0">
                <a:latin typeface="Didact Gothic" panose="020B0604020202020204" charset="0"/>
              </a:rPr>
              <a:t>1   1   1  0 0</a:t>
            </a:r>
          </a:p>
          <a:p>
            <a:r>
              <a:rPr lang="ru-RU" sz="1800" dirty="0">
                <a:latin typeface="Didact Gothic" panose="020B0604020202020204" charset="0"/>
              </a:rPr>
              <a:t>1   0  1  0  1</a:t>
            </a:r>
          </a:p>
          <a:p>
            <a:r>
              <a:rPr lang="ru-RU" sz="1800" dirty="0">
                <a:latin typeface="Didact Gothic" panose="020B0604020202020204" charset="0"/>
              </a:rPr>
              <a:t>1   1   1  1  1</a:t>
            </a:r>
          </a:p>
          <a:p>
            <a:r>
              <a:rPr lang="ru-RU" sz="1800" dirty="0">
                <a:latin typeface="Didact Gothic" panose="020B0604020202020204" charset="0"/>
              </a:rPr>
              <a:t>0  0   1     0</a:t>
            </a:r>
          </a:p>
          <a:p>
            <a:r>
              <a:rPr lang="ru-RU" sz="1800" dirty="0">
                <a:latin typeface="Didact Gothic" panose="020B0604020202020204" charset="0"/>
              </a:rPr>
              <a:t>     1   0     1</a:t>
            </a:r>
          </a:p>
          <a:p>
            <a:r>
              <a:rPr lang="ru-RU" sz="1800" dirty="0">
                <a:latin typeface="Didact Gothic" panose="020B0604020202020204" charset="0"/>
              </a:rPr>
              <a:t>     0   1     0</a:t>
            </a:r>
          </a:p>
          <a:p>
            <a:r>
              <a:rPr lang="ru-RU" sz="1800" dirty="0">
                <a:latin typeface="Didact Gothic" panose="020B0604020202020204" charset="0"/>
              </a:rPr>
              <a:t>          0     0</a:t>
            </a:r>
          </a:p>
          <a:p>
            <a:r>
              <a:rPr lang="ru-RU" sz="1800" dirty="0">
                <a:latin typeface="Didact Gothic" panose="020B0604020202020204" charset="0"/>
              </a:rPr>
              <a:t>                  1</a:t>
            </a:r>
          </a:p>
          <a:p>
            <a:r>
              <a:rPr lang="ru-RU" sz="1800" dirty="0">
                <a:latin typeface="Didact Gothic" panose="020B0604020202020204" charset="0"/>
              </a:rPr>
              <a:t>                  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7558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60494D20-AA73-45CE-8693-A52C864190D5}"/>
              </a:ext>
            </a:extLst>
          </p:cNvPr>
          <p:cNvGrpSpPr/>
          <p:nvPr/>
        </p:nvGrpSpPr>
        <p:grpSpPr>
          <a:xfrm>
            <a:off x="1674341" y="1415360"/>
            <a:ext cx="2520000" cy="2520000"/>
            <a:chOff x="966447" y="1529513"/>
            <a:chExt cx="3246596" cy="3240004"/>
          </a:xfrm>
        </p:grpSpPr>
        <p:grpSp>
          <p:nvGrpSpPr>
            <p:cNvPr id="11" name="Google Shape;3063;p79">
              <a:extLst>
                <a:ext uri="{FF2B5EF4-FFF2-40B4-BE49-F238E27FC236}">
                  <a16:creationId xmlns:a16="http://schemas.microsoft.com/office/drawing/2014/main" id="{C7FD4D73-7194-4D94-9358-9DF7B890CCDF}"/>
                </a:ext>
              </a:extLst>
            </p:cNvPr>
            <p:cNvGrpSpPr/>
            <p:nvPr/>
          </p:nvGrpSpPr>
          <p:grpSpPr>
            <a:xfrm>
              <a:off x="966447" y="1529517"/>
              <a:ext cx="3240000" cy="3240000"/>
              <a:chOff x="4046608" y="640400"/>
              <a:chExt cx="865283" cy="858900"/>
            </a:xfrm>
          </p:grpSpPr>
          <p:sp>
            <p:nvSpPr>
              <p:cNvPr id="13" name="Google Shape;3064;p79">
                <a:extLst>
                  <a:ext uri="{FF2B5EF4-FFF2-40B4-BE49-F238E27FC236}">
                    <a16:creationId xmlns:a16="http://schemas.microsoft.com/office/drawing/2014/main" id="{6B0E1C5F-0DD9-43D5-8AFD-329FEDB11676}"/>
                  </a:ext>
                </a:extLst>
              </p:cNvPr>
              <p:cNvSpPr/>
              <p:nvPr/>
            </p:nvSpPr>
            <p:spPr>
              <a:xfrm>
                <a:off x="4049800" y="640400"/>
                <a:ext cx="858900" cy="858900"/>
              </a:xfrm>
              <a:prstGeom prst="donut">
                <a:avLst>
                  <a:gd name="adj" fmla="val 11896"/>
                </a:avLst>
              </a:prstGeom>
              <a:noFill/>
              <a:ln w="12700" cap="flat" cmpd="sng">
                <a:solidFill>
                  <a:srgbClr val="78513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4" name="Google Shape;3065;p79">
                <a:extLst>
                  <a:ext uri="{FF2B5EF4-FFF2-40B4-BE49-F238E27FC236}">
                    <a16:creationId xmlns:a16="http://schemas.microsoft.com/office/drawing/2014/main" id="{88EBFB64-3A38-4139-9E60-DEBC460794A7}"/>
                  </a:ext>
                </a:extLst>
              </p:cNvPr>
              <p:cNvSpPr/>
              <p:nvPr/>
            </p:nvSpPr>
            <p:spPr>
              <a:xfrm rot="4447291">
                <a:off x="4049800" y="637208"/>
                <a:ext cx="858899" cy="865283"/>
              </a:xfrm>
              <a:prstGeom prst="blockArc">
                <a:avLst>
                  <a:gd name="adj1" fmla="val 11766606"/>
                  <a:gd name="adj2" fmla="val 3832"/>
                  <a:gd name="adj3" fmla="val 11847"/>
                </a:avLst>
              </a:prstGeom>
              <a:solidFill>
                <a:srgbClr val="EFEDE3"/>
              </a:solidFill>
              <a:ln w="12700" cap="flat" cmpd="sng">
                <a:solidFill>
                  <a:srgbClr val="78513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20" name="Google Shape;3065;p79">
              <a:extLst>
                <a:ext uri="{FF2B5EF4-FFF2-40B4-BE49-F238E27FC236}">
                  <a16:creationId xmlns:a16="http://schemas.microsoft.com/office/drawing/2014/main" id="{95C4640C-A593-41FA-80D9-6CB49758C08D}"/>
                </a:ext>
              </a:extLst>
            </p:cNvPr>
            <p:cNvSpPr/>
            <p:nvPr/>
          </p:nvSpPr>
          <p:spPr>
            <a:xfrm rot="16200000">
              <a:off x="966449" y="1529519"/>
              <a:ext cx="3239996" cy="3240000"/>
            </a:xfrm>
            <a:prstGeom prst="blockArc">
              <a:avLst>
                <a:gd name="adj1" fmla="val 19798484"/>
                <a:gd name="adj2" fmla="val 3832"/>
                <a:gd name="adj3" fmla="val 11847"/>
              </a:avLst>
            </a:prstGeom>
            <a:solidFill>
              <a:srgbClr val="78513C"/>
            </a:solidFill>
            <a:ln w="12700" cap="flat" cmpd="sng">
              <a:solidFill>
                <a:srgbClr val="78513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1" name="Google Shape;3065;p79">
              <a:extLst>
                <a:ext uri="{FF2B5EF4-FFF2-40B4-BE49-F238E27FC236}">
                  <a16:creationId xmlns:a16="http://schemas.microsoft.com/office/drawing/2014/main" id="{3C36CA71-889D-4409-A8E9-BDA255F866B4}"/>
                </a:ext>
              </a:extLst>
            </p:cNvPr>
            <p:cNvSpPr/>
            <p:nvPr/>
          </p:nvSpPr>
          <p:spPr>
            <a:xfrm rot="14404950">
              <a:off x="973045" y="1529513"/>
              <a:ext cx="3239996" cy="3240000"/>
            </a:xfrm>
            <a:prstGeom prst="blockArc">
              <a:avLst>
                <a:gd name="adj1" fmla="val 19074177"/>
                <a:gd name="adj2" fmla="val 3832"/>
                <a:gd name="adj3" fmla="val 11847"/>
              </a:avLst>
            </a:prstGeom>
            <a:solidFill>
              <a:srgbClr val="856F55"/>
            </a:solidFill>
            <a:ln w="12700" cap="flat" cmpd="sng">
              <a:solidFill>
                <a:srgbClr val="78513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2" name="Google Shape;3065;p79">
              <a:extLst>
                <a:ext uri="{FF2B5EF4-FFF2-40B4-BE49-F238E27FC236}">
                  <a16:creationId xmlns:a16="http://schemas.microsoft.com/office/drawing/2014/main" id="{369B36A9-B640-4D5C-B7F4-B738C5817566}"/>
                </a:ext>
              </a:extLst>
            </p:cNvPr>
            <p:cNvSpPr/>
            <p:nvPr/>
          </p:nvSpPr>
          <p:spPr>
            <a:xfrm rot="11899356">
              <a:off x="973046" y="1529513"/>
              <a:ext cx="3239996" cy="3240000"/>
            </a:xfrm>
            <a:prstGeom prst="blockArc">
              <a:avLst>
                <a:gd name="adj1" fmla="val 14148791"/>
                <a:gd name="adj2" fmla="val 21590407"/>
                <a:gd name="adj3" fmla="val 11896"/>
              </a:avLst>
            </a:prstGeom>
            <a:solidFill>
              <a:srgbClr val="AF9B83"/>
            </a:solidFill>
            <a:ln w="12700" cap="flat" cmpd="sng">
              <a:solidFill>
                <a:srgbClr val="78513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24" name="Google Shape;3063;p79">
            <a:extLst>
              <a:ext uri="{FF2B5EF4-FFF2-40B4-BE49-F238E27FC236}">
                <a16:creationId xmlns:a16="http://schemas.microsoft.com/office/drawing/2014/main" id="{87706AAE-93BE-414D-BBF4-4FBDC15AB988}"/>
              </a:ext>
            </a:extLst>
          </p:cNvPr>
          <p:cNvGrpSpPr/>
          <p:nvPr/>
        </p:nvGrpSpPr>
        <p:grpSpPr>
          <a:xfrm>
            <a:off x="7926297" y="1415358"/>
            <a:ext cx="2520000" cy="2520000"/>
            <a:chOff x="4046608" y="640400"/>
            <a:chExt cx="865283" cy="858900"/>
          </a:xfrm>
        </p:grpSpPr>
        <p:sp>
          <p:nvSpPr>
            <p:cNvPr id="26" name="Google Shape;3064;p79">
              <a:extLst>
                <a:ext uri="{FF2B5EF4-FFF2-40B4-BE49-F238E27FC236}">
                  <a16:creationId xmlns:a16="http://schemas.microsoft.com/office/drawing/2014/main" id="{3E142DAB-4798-4F21-A628-942C3879809C}"/>
                </a:ext>
              </a:extLst>
            </p:cNvPr>
            <p:cNvSpPr/>
            <p:nvPr/>
          </p:nvSpPr>
          <p:spPr>
            <a:xfrm>
              <a:off x="4049800" y="640400"/>
              <a:ext cx="858900" cy="858900"/>
            </a:xfrm>
            <a:prstGeom prst="donut">
              <a:avLst>
                <a:gd name="adj" fmla="val 11896"/>
              </a:avLst>
            </a:prstGeom>
            <a:solidFill>
              <a:srgbClr val="AF9B83"/>
            </a:solidFill>
            <a:ln w="12700" cap="flat" cmpd="sng">
              <a:solidFill>
                <a:srgbClr val="78513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" name="Google Shape;3065;p79">
              <a:extLst>
                <a:ext uri="{FF2B5EF4-FFF2-40B4-BE49-F238E27FC236}">
                  <a16:creationId xmlns:a16="http://schemas.microsoft.com/office/drawing/2014/main" id="{0F21DB2B-B21E-4700-AE02-1F1FA40A96C3}"/>
                </a:ext>
              </a:extLst>
            </p:cNvPr>
            <p:cNvSpPr/>
            <p:nvPr/>
          </p:nvSpPr>
          <p:spPr>
            <a:xfrm rot="4447291">
              <a:off x="4049800" y="637208"/>
              <a:ext cx="858899" cy="865283"/>
            </a:xfrm>
            <a:prstGeom prst="blockArc">
              <a:avLst>
                <a:gd name="adj1" fmla="val 11766606"/>
                <a:gd name="adj2" fmla="val 3832"/>
                <a:gd name="adj3" fmla="val 11847"/>
              </a:avLst>
            </a:prstGeom>
            <a:solidFill>
              <a:srgbClr val="78513C"/>
            </a:solidFill>
            <a:ln w="12700" cap="flat" cmpd="sng">
              <a:solidFill>
                <a:srgbClr val="78513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E3AE2661-E1F9-41AD-B565-B9A48A749F09}"/>
              </a:ext>
            </a:extLst>
          </p:cNvPr>
          <p:cNvGrpSpPr/>
          <p:nvPr/>
        </p:nvGrpSpPr>
        <p:grpSpPr>
          <a:xfrm>
            <a:off x="6627960" y="5621592"/>
            <a:ext cx="4899336" cy="338554"/>
            <a:chOff x="884571" y="5253866"/>
            <a:chExt cx="4899336" cy="338554"/>
          </a:xfrm>
        </p:grpSpPr>
        <p:sp>
          <p:nvSpPr>
            <p:cNvPr id="36" name="Прямоугольник 35">
              <a:extLst>
                <a:ext uri="{FF2B5EF4-FFF2-40B4-BE49-F238E27FC236}">
                  <a16:creationId xmlns:a16="http://schemas.microsoft.com/office/drawing/2014/main" id="{417509AB-9C9F-4956-90A1-09439D6A9C99}"/>
                </a:ext>
              </a:extLst>
            </p:cNvPr>
            <p:cNvSpPr/>
            <p:nvPr/>
          </p:nvSpPr>
          <p:spPr>
            <a:xfrm>
              <a:off x="884571" y="5280874"/>
              <a:ext cx="720000" cy="284539"/>
            </a:xfrm>
            <a:prstGeom prst="rect">
              <a:avLst/>
            </a:prstGeom>
            <a:solidFill>
              <a:srgbClr val="78513C"/>
            </a:solidFill>
            <a:ln w="12700">
              <a:solidFill>
                <a:srgbClr val="78513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rgbClr val="EFEDE3"/>
                  </a:solidFill>
                  <a:latin typeface="Didact Gothic" panose="020B0604020202020204" charset="0"/>
                </a:rPr>
                <a:t>45.7%</a:t>
              </a:r>
            </a:p>
          </p:txBody>
        </p:sp>
        <p:sp>
          <p:nvSpPr>
            <p:cNvPr id="37" name="Прямоугольник 36">
              <a:extLst>
                <a:ext uri="{FF2B5EF4-FFF2-40B4-BE49-F238E27FC236}">
                  <a16:creationId xmlns:a16="http://schemas.microsoft.com/office/drawing/2014/main" id="{7A8E3914-F9AB-4487-84B5-DD4DE4EAC0B0}"/>
                </a:ext>
              </a:extLst>
            </p:cNvPr>
            <p:cNvSpPr/>
            <p:nvPr/>
          </p:nvSpPr>
          <p:spPr>
            <a:xfrm>
              <a:off x="3276395" y="5280874"/>
              <a:ext cx="720000" cy="284538"/>
            </a:xfrm>
            <a:prstGeom prst="rect">
              <a:avLst/>
            </a:prstGeom>
            <a:solidFill>
              <a:srgbClr val="AF9B83"/>
            </a:solidFill>
            <a:ln w="12700">
              <a:solidFill>
                <a:srgbClr val="78513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rgbClr val="EFEDE3"/>
                  </a:solidFill>
                  <a:latin typeface="Didact Gothic" panose="020B0604020202020204" charset="0"/>
                </a:rPr>
                <a:t>54.3%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0BFD51E3-DE5C-4B47-B171-4D62006B8B93}"/>
                </a:ext>
              </a:extLst>
            </p:cNvPr>
            <p:cNvSpPr txBox="1"/>
            <p:nvPr/>
          </p:nvSpPr>
          <p:spPr>
            <a:xfrm>
              <a:off x="1596964" y="5253866"/>
              <a:ext cx="1783398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600" dirty="0">
                  <a:latin typeface="Didact Gothic" panose="020B0604020202020204" charset="0"/>
                </a:rPr>
                <a:t>Опаздывал</a:t>
              </a:r>
              <a:r>
                <a:rPr lang="ru-RU" sz="1500" dirty="0">
                  <a:latin typeface="Didact Gothic" panose="020B0604020202020204" charset="0"/>
                </a:rPr>
                <a:t>(а)</a:t>
              </a:r>
              <a:endParaRPr lang="ru-RU" sz="1500" dirty="0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A35A994F-7CCE-415A-93C1-DD6C40873E88}"/>
                </a:ext>
              </a:extLst>
            </p:cNvPr>
            <p:cNvSpPr txBox="1"/>
            <p:nvPr/>
          </p:nvSpPr>
          <p:spPr>
            <a:xfrm>
              <a:off x="4000509" y="5253866"/>
              <a:ext cx="1783398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600" dirty="0">
                  <a:latin typeface="Didact Gothic" panose="020B0604020202020204" charset="0"/>
                </a:rPr>
                <a:t>Не опаздывал(а)</a:t>
              </a:r>
              <a:endParaRPr lang="ru-RU" sz="1600" dirty="0"/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13ACBB9D-075F-4B39-B608-6A932CB4205A}"/>
              </a:ext>
            </a:extLst>
          </p:cNvPr>
          <p:cNvSpPr txBox="1"/>
          <p:nvPr/>
        </p:nvSpPr>
        <p:spPr>
          <a:xfrm>
            <a:off x="7255306" y="4271960"/>
            <a:ext cx="38619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Didact Gothic" panose="020B0604020202020204" charset="0"/>
              </a:rPr>
              <a:t>Опаздывали ли Вы из-за того, что не могли найти нужную  аудиторию?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56CEB95-FA6E-4543-B1A2-2064081308EB}"/>
              </a:ext>
            </a:extLst>
          </p:cNvPr>
          <p:cNvSpPr txBox="1"/>
          <p:nvPr/>
        </p:nvSpPr>
        <p:spPr>
          <a:xfrm>
            <a:off x="1218595" y="4293782"/>
            <a:ext cx="35259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Didact Gothic" panose="020B0604020202020204" charset="0"/>
              </a:rPr>
              <a:t>Часто-ли Вы сталкивались с проблемой поиска кабинета?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2BC972B6-8715-446A-9AA5-82CD9E550BFA}"/>
              </a:ext>
            </a:extLst>
          </p:cNvPr>
          <p:cNvGrpSpPr/>
          <p:nvPr/>
        </p:nvGrpSpPr>
        <p:grpSpPr>
          <a:xfrm>
            <a:off x="1216147" y="5442635"/>
            <a:ext cx="4093848" cy="784940"/>
            <a:chOff x="940863" y="5803636"/>
            <a:chExt cx="4093848" cy="784940"/>
          </a:xfrm>
        </p:grpSpPr>
        <p:grpSp>
          <p:nvGrpSpPr>
            <p:cNvPr id="47" name="Группа 46">
              <a:extLst>
                <a:ext uri="{FF2B5EF4-FFF2-40B4-BE49-F238E27FC236}">
                  <a16:creationId xmlns:a16="http://schemas.microsoft.com/office/drawing/2014/main" id="{8C093851-6311-4244-8E7F-151CE72E28AE}"/>
                </a:ext>
              </a:extLst>
            </p:cNvPr>
            <p:cNvGrpSpPr/>
            <p:nvPr/>
          </p:nvGrpSpPr>
          <p:grpSpPr>
            <a:xfrm>
              <a:off x="953263" y="5803636"/>
              <a:ext cx="4081448" cy="338554"/>
              <a:chOff x="884571" y="5253866"/>
              <a:chExt cx="4081448" cy="338554"/>
            </a:xfrm>
          </p:grpSpPr>
          <p:sp>
            <p:nvSpPr>
              <p:cNvPr id="48" name="Прямоугольник 47">
                <a:extLst>
                  <a:ext uri="{FF2B5EF4-FFF2-40B4-BE49-F238E27FC236}">
                    <a16:creationId xmlns:a16="http://schemas.microsoft.com/office/drawing/2014/main" id="{495A8E5C-73F7-439F-8E40-326A04421339}"/>
                  </a:ext>
                </a:extLst>
              </p:cNvPr>
              <p:cNvSpPr/>
              <p:nvPr/>
            </p:nvSpPr>
            <p:spPr>
              <a:xfrm>
                <a:off x="884571" y="5280873"/>
                <a:ext cx="720000" cy="284400"/>
              </a:xfrm>
              <a:prstGeom prst="rect">
                <a:avLst/>
              </a:prstGeom>
              <a:solidFill>
                <a:srgbClr val="78513C"/>
              </a:solidFill>
              <a:ln w="12700">
                <a:solidFill>
                  <a:srgbClr val="78513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400" b="1" dirty="0">
                    <a:solidFill>
                      <a:srgbClr val="EFEDE3"/>
                    </a:solidFill>
                    <a:latin typeface="Didact Gothic" panose="020B0604020202020204" charset="0"/>
                  </a:rPr>
                  <a:t>8.6%</a:t>
                </a:r>
              </a:p>
            </p:txBody>
          </p:sp>
          <p:sp>
            <p:nvSpPr>
              <p:cNvPr id="49" name="Прямоугольник 48">
                <a:extLst>
                  <a:ext uri="{FF2B5EF4-FFF2-40B4-BE49-F238E27FC236}">
                    <a16:creationId xmlns:a16="http://schemas.microsoft.com/office/drawing/2014/main" id="{6F38DC1E-02BE-4DAB-A86A-882F6CACBF60}"/>
                  </a:ext>
                </a:extLst>
              </p:cNvPr>
              <p:cNvSpPr/>
              <p:nvPr/>
            </p:nvSpPr>
            <p:spPr>
              <a:xfrm>
                <a:off x="3276395" y="5280874"/>
                <a:ext cx="720000" cy="284538"/>
              </a:xfrm>
              <a:prstGeom prst="rect">
                <a:avLst/>
              </a:prstGeom>
              <a:solidFill>
                <a:srgbClr val="856F55"/>
              </a:solidFill>
              <a:ln w="12700">
                <a:solidFill>
                  <a:srgbClr val="78513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400" b="1" dirty="0">
                    <a:solidFill>
                      <a:srgbClr val="EFEDE3"/>
                    </a:solidFill>
                    <a:latin typeface="Didact Gothic" panose="020B0604020202020204" charset="0"/>
                  </a:rPr>
                  <a:t>11.4%</a:t>
                </a: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462C9DE9-656F-4F0E-B783-D96C531E280E}"/>
                  </a:ext>
                </a:extLst>
              </p:cNvPr>
              <p:cNvSpPr txBox="1"/>
              <p:nvPr/>
            </p:nvSpPr>
            <p:spPr>
              <a:xfrm>
                <a:off x="1596964" y="5253866"/>
                <a:ext cx="1783398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600" dirty="0">
                    <a:latin typeface="Didact Gothic" panose="020B0604020202020204" charset="0"/>
                  </a:rPr>
                  <a:t>&gt; 6 </a:t>
                </a:r>
                <a:r>
                  <a:rPr lang="ru-RU" sz="1600" dirty="0">
                    <a:latin typeface="Didact Gothic" panose="020B0604020202020204" charset="0"/>
                  </a:rPr>
                  <a:t>раз</a:t>
                </a:r>
                <a:endParaRPr lang="ru-RU" sz="1500" dirty="0"/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36C10AEF-AE0C-4329-B421-64383A5DBEA0}"/>
                  </a:ext>
                </a:extLst>
              </p:cNvPr>
              <p:cNvSpPr txBox="1"/>
              <p:nvPr/>
            </p:nvSpPr>
            <p:spPr>
              <a:xfrm>
                <a:off x="4000509" y="5253866"/>
                <a:ext cx="965510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1600" dirty="0">
                    <a:latin typeface="Didact Gothic" panose="020B0604020202020204" charset="0"/>
                  </a:rPr>
                  <a:t>5-6 раз</a:t>
                </a:r>
                <a:endParaRPr lang="ru-RU" sz="1600" dirty="0"/>
              </a:p>
            </p:txBody>
          </p:sp>
        </p:grpSp>
        <p:grpSp>
          <p:nvGrpSpPr>
            <p:cNvPr id="52" name="Группа 51">
              <a:extLst>
                <a:ext uri="{FF2B5EF4-FFF2-40B4-BE49-F238E27FC236}">
                  <a16:creationId xmlns:a16="http://schemas.microsoft.com/office/drawing/2014/main" id="{F441BD30-DAE5-409E-BD67-E1DA437D06B5}"/>
                </a:ext>
              </a:extLst>
            </p:cNvPr>
            <p:cNvGrpSpPr/>
            <p:nvPr/>
          </p:nvGrpSpPr>
          <p:grpSpPr>
            <a:xfrm>
              <a:off x="940863" y="6250022"/>
              <a:ext cx="4081448" cy="338554"/>
              <a:chOff x="884571" y="5253866"/>
              <a:chExt cx="4081448" cy="338554"/>
            </a:xfrm>
          </p:grpSpPr>
          <p:sp>
            <p:nvSpPr>
              <p:cNvPr id="53" name="Прямоугольник 52">
                <a:extLst>
                  <a:ext uri="{FF2B5EF4-FFF2-40B4-BE49-F238E27FC236}">
                    <a16:creationId xmlns:a16="http://schemas.microsoft.com/office/drawing/2014/main" id="{C8E096A5-5AD5-416B-BAE5-18D783C113F4}"/>
                  </a:ext>
                </a:extLst>
              </p:cNvPr>
              <p:cNvSpPr/>
              <p:nvPr/>
            </p:nvSpPr>
            <p:spPr>
              <a:xfrm>
                <a:off x="884571" y="5280873"/>
                <a:ext cx="720000" cy="284400"/>
              </a:xfrm>
              <a:prstGeom prst="rect">
                <a:avLst/>
              </a:prstGeom>
              <a:solidFill>
                <a:srgbClr val="AF9B83"/>
              </a:solidFill>
              <a:ln w="12700">
                <a:solidFill>
                  <a:srgbClr val="78513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400" b="1" dirty="0">
                    <a:solidFill>
                      <a:srgbClr val="EFEDE3"/>
                    </a:solidFill>
                    <a:latin typeface="Didact Gothic" panose="020B0604020202020204" charset="0"/>
                  </a:rPr>
                  <a:t>34.3%</a:t>
                </a:r>
              </a:p>
            </p:txBody>
          </p:sp>
          <p:sp>
            <p:nvSpPr>
              <p:cNvPr id="54" name="Прямоугольник 53">
                <a:extLst>
                  <a:ext uri="{FF2B5EF4-FFF2-40B4-BE49-F238E27FC236}">
                    <a16:creationId xmlns:a16="http://schemas.microsoft.com/office/drawing/2014/main" id="{D9C7E4CF-D7D9-41BA-BFFE-5E65E2355543}"/>
                  </a:ext>
                </a:extLst>
              </p:cNvPr>
              <p:cNvSpPr/>
              <p:nvPr/>
            </p:nvSpPr>
            <p:spPr>
              <a:xfrm>
                <a:off x="3276395" y="5280874"/>
                <a:ext cx="720000" cy="284538"/>
              </a:xfrm>
              <a:prstGeom prst="rect">
                <a:avLst/>
              </a:prstGeom>
              <a:solidFill>
                <a:srgbClr val="EFEDE3"/>
              </a:solidFill>
              <a:ln w="12700">
                <a:solidFill>
                  <a:srgbClr val="78513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400" b="1" dirty="0">
                    <a:solidFill>
                      <a:srgbClr val="78513C"/>
                    </a:solidFill>
                    <a:latin typeface="Didact Gothic" panose="020B0604020202020204" charset="0"/>
                  </a:rPr>
                  <a:t>45,7%</a:t>
                </a: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F6B99E4F-1E23-4971-B91B-EB47939AC0E4}"/>
                  </a:ext>
                </a:extLst>
              </p:cNvPr>
              <p:cNvSpPr txBox="1"/>
              <p:nvPr/>
            </p:nvSpPr>
            <p:spPr>
              <a:xfrm>
                <a:off x="1596964" y="5253866"/>
                <a:ext cx="1783398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1600" dirty="0">
                    <a:latin typeface="Didact Gothic" panose="020B0604020202020204" charset="0"/>
                  </a:rPr>
                  <a:t>3-4</a:t>
                </a:r>
                <a:r>
                  <a:rPr lang="en-US" sz="1600" dirty="0">
                    <a:latin typeface="Didact Gothic" panose="020B0604020202020204" charset="0"/>
                  </a:rPr>
                  <a:t> </a:t>
                </a:r>
                <a:r>
                  <a:rPr lang="ru-RU" sz="1600" dirty="0">
                    <a:latin typeface="Didact Gothic" panose="020B0604020202020204" charset="0"/>
                  </a:rPr>
                  <a:t>раза</a:t>
                </a:r>
                <a:endParaRPr lang="ru-RU" sz="1500" dirty="0"/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B19F3ED8-1448-49BD-A5FF-D69801AD5A29}"/>
                  </a:ext>
                </a:extLst>
              </p:cNvPr>
              <p:cNvSpPr txBox="1"/>
              <p:nvPr/>
            </p:nvSpPr>
            <p:spPr>
              <a:xfrm>
                <a:off x="4000509" y="5253866"/>
                <a:ext cx="965510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1600" dirty="0">
                    <a:latin typeface="Didact Gothic" panose="020B0604020202020204" charset="0"/>
                  </a:rPr>
                  <a:t>1-2 раза</a:t>
                </a:r>
                <a:endParaRPr lang="ru-RU" sz="1600" dirty="0"/>
              </a:p>
            </p:txBody>
          </p:sp>
        </p:grpSp>
      </p:grp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D649BE40-32DC-421D-9E20-38894745BC74}"/>
              </a:ext>
            </a:extLst>
          </p:cNvPr>
          <p:cNvGrpSpPr/>
          <p:nvPr/>
        </p:nvGrpSpPr>
        <p:grpSpPr>
          <a:xfrm>
            <a:off x="11626891" y="3252155"/>
            <a:ext cx="565109" cy="3652487"/>
            <a:chOff x="11596551" y="3149518"/>
            <a:chExt cx="565109" cy="3652487"/>
          </a:xfrm>
        </p:grpSpPr>
        <p:grpSp>
          <p:nvGrpSpPr>
            <p:cNvPr id="41" name="Группа 40">
              <a:extLst>
                <a:ext uri="{FF2B5EF4-FFF2-40B4-BE49-F238E27FC236}">
                  <a16:creationId xmlns:a16="http://schemas.microsoft.com/office/drawing/2014/main" id="{E1A04070-03FC-4B65-969D-2BB1DCA2BDE0}"/>
                </a:ext>
              </a:extLst>
            </p:cNvPr>
            <p:cNvGrpSpPr/>
            <p:nvPr/>
          </p:nvGrpSpPr>
          <p:grpSpPr>
            <a:xfrm rot="5400000">
              <a:off x="10258231" y="4729782"/>
              <a:ext cx="3483693" cy="323165"/>
              <a:chOff x="8424264" y="6446131"/>
              <a:chExt cx="3483693" cy="323165"/>
            </a:xfrm>
          </p:grpSpPr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C9B97FC1-483A-492B-AA32-81427E8CC5B1}"/>
                  </a:ext>
                </a:extLst>
              </p:cNvPr>
              <p:cNvSpPr txBox="1"/>
              <p:nvPr/>
            </p:nvSpPr>
            <p:spPr>
              <a:xfrm>
                <a:off x="9144264" y="6446131"/>
                <a:ext cx="2129984" cy="3231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500" dirty="0">
                    <a:effectLst/>
                    <a:latin typeface="Didact Gothic" panose="020B0604020202020204" charset="0"/>
                    <a:ea typeface="Times New Roman" panose="02020603050405020304" pitchFamily="18" charset="0"/>
                  </a:rPr>
                  <a:t>CYBER</a:t>
                </a:r>
                <a:r>
                  <a:rPr lang="ru-RU" sz="1500" dirty="0">
                    <a:effectLst/>
                    <a:latin typeface="Didact Gothic" panose="020B0604020202020204" charset="0"/>
                    <a:ea typeface="Times New Roman" panose="02020603050405020304" pitchFamily="18" charset="0"/>
                  </a:rPr>
                  <a:t>-</a:t>
                </a:r>
                <a:r>
                  <a:rPr lang="en-US" sz="1500" dirty="0">
                    <a:effectLst/>
                    <a:latin typeface="Didact Gothic" panose="020B0604020202020204" charset="0"/>
                    <a:ea typeface="Times New Roman" panose="02020603050405020304" pitchFamily="18" charset="0"/>
                  </a:rPr>
                  <a:t>FIGHT CLUB</a:t>
                </a:r>
                <a:endParaRPr lang="ru-RU" sz="1500" dirty="0">
                  <a:latin typeface="Didact Gothic" panose="020B0604020202020204" charset="0"/>
                </a:endParaRPr>
              </a:p>
            </p:txBody>
          </p:sp>
          <p:cxnSp>
            <p:nvCxnSpPr>
              <p:cNvPr id="44" name="Прямая соединительная линия 43">
                <a:extLst>
                  <a:ext uri="{FF2B5EF4-FFF2-40B4-BE49-F238E27FC236}">
                    <a16:creationId xmlns:a16="http://schemas.microsoft.com/office/drawing/2014/main" id="{E694A467-D32B-4087-9D7E-11EEB6A1BE80}"/>
                  </a:ext>
                </a:extLst>
              </p:cNvPr>
              <p:cNvCxnSpPr>
                <a:cxnSpLocks/>
                <a:stCxn id="43" idx="1"/>
              </p:cNvCxnSpPr>
              <p:nvPr/>
            </p:nvCxnSpPr>
            <p:spPr>
              <a:xfrm flipH="1">
                <a:off x="8424264" y="6607714"/>
                <a:ext cx="720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Прямая соединительная линия 56">
                <a:extLst>
                  <a:ext uri="{FF2B5EF4-FFF2-40B4-BE49-F238E27FC236}">
                    <a16:creationId xmlns:a16="http://schemas.microsoft.com/office/drawing/2014/main" id="{1A48E9B6-DCB8-431F-92E2-24DE06EA05C9}"/>
                  </a:ext>
                </a:extLst>
              </p:cNvPr>
              <p:cNvCxnSpPr>
                <a:cxnSpLocks/>
                <a:endCxn id="43" idx="3"/>
              </p:cNvCxnSpPr>
              <p:nvPr/>
            </p:nvCxnSpPr>
            <p:spPr>
              <a:xfrm rot="16200000" flipV="1">
                <a:off x="11591103" y="6290860"/>
                <a:ext cx="0" cy="63370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D3215CA8-973B-4AAA-A0D2-C21EAF1A5A39}"/>
                </a:ext>
              </a:extLst>
            </p:cNvPr>
            <p:cNvSpPr txBox="1"/>
            <p:nvPr/>
          </p:nvSpPr>
          <p:spPr>
            <a:xfrm>
              <a:off x="11596551" y="6155674"/>
              <a:ext cx="483887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3600" dirty="0">
                  <a:latin typeface="Didact Gothic" panose="020B0604020202020204" charset="0"/>
                </a:rPr>
                <a:t>4</a:t>
              </a:r>
              <a:endParaRPr lang="ru-RU" sz="3600" dirty="0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84B770A9-3D40-D1EA-6087-6ED1D212404F}"/>
              </a:ext>
            </a:extLst>
          </p:cNvPr>
          <p:cNvSpPr txBox="1"/>
          <p:nvPr/>
        </p:nvSpPr>
        <p:spPr>
          <a:xfrm>
            <a:off x="808967" y="364874"/>
            <a:ext cx="87126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latin typeface="Didact Gothic" panose="00000500000000000000" pitchFamily="2" charset="0"/>
                <a:cs typeface="Dubai Light" panose="020B0303030403030204" pitchFamily="34" charset="-78"/>
              </a:rPr>
              <a:t>В решении каких проблем нуждается ЦА?</a:t>
            </a:r>
          </a:p>
        </p:txBody>
      </p:sp>
    </p:spTree>
    <p:extLst>
      <p:ext uri="{BB962C8B-B14F-4D97-AF65-F5344CB8AC3E}">
        <p14:creationId xmlns:p14="http://schemas.microsoft.com/office/powerpoint/2010/main" val="14678755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B5BD991E-4812-49C4-B1AD-633C945F8A81}"/>
              </a:ext>
            </a:extLst>
          </p:cNvPr>
          <p:cNvSpPr txBox="1"/>
          <p:nvPr/>
        </p:nvSpPr>
        <p:spPr>
          <a:xfrm>
            <a:off x="4328696" y="2457021"/>
            <a:ext cx="72758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2800" b="1" dirty="0">
                <a:solidFill>
                  <a:sysClr val="windowText" lastClr="000000"/>
                </a:solidFill>
                <a:latin typeface="Didact Gothic" panose="020B0604020202020204" charset="0"/>
              </a:rPr>
              <a:t>85.7% </a:t>
            </a:r>
            <a:r>
              <a:rPr lang="ru-RU" sz="2800" dirty="0">
                <a:solidFill>
                  <a:sysClr val="windowText" lastClr="000000"/>
                </a:solidFill>
                <a:latin typeface="Didact Gothic" panose="020B0604020202020204" charset="0"/>
              </a:rPr>
              <a:t>респондентов отметили,</a:t>
            </a:r>
          </a:p>
          <a:p>
            <a:pPr rtl="0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2800" dirty="0">
                <a:solidFill>
                  <a:sysClr val="windowText" lastClr="000000"/>
                </a:solidFill>
                <a:latin typeface="Didact Gothic" panose="020B0604020202020204" charset="0"/>
              </a:rPr>
              <a:t>что им был бы полезен навигатор </a:t>
            </a:r>
          </a:p>
          <a:p>
            <a:pPr rtl="0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2800" dirty="0">
                <a:solidFill>
                  <a:sysClr val="windowText" lastClr="000000"/>
                </a:solidFill>
                <a:latin typeface="Didact Gothic" panose="020B0604020202020204" charset="0"/>
              </a:rPr>
              <a:t>по учебным корпусам</a:t>
            </a: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F6AFF0BD-8140-4166-8FD6-C19127A690F7}"/>
              </a:ext>
            </a:extLst>
          </p:cNvPr>
          <p:cNvGrpSpPr/>
          <p:nvPr/>
        </p:nvGrpSpPr>
        <p:grpSpPr>
          <a:xfrm>
            <a:off x="1053154" y="1793494"/>
            <a:ext cx="2880000" cy="2880000"/>
            <a:chOff x="1179761" y="2438621"/>
            <a:chExt cx="3240000" cy="3240000"/>
          </a:xfrm>
        </p:grpSpPr>
        <p:grpSp>
          <p:nvGrpSpPr>
            <p:cNvPr id="6" name="Google Shape;3063;p79">
              <a:extLst>
                <a:ext uri="{FF2B5EF4-FFF2-40B4-BE49-F238E27FC236}">
                  <a16:creationId xmlns:a16="http://schemas.microsoft.com/office/drawing/2014/main" id="{D5BAE545-2AC7-4308-8F88-80E08F18A1F2}"/>
                </a:ext>
              </a:extLst>
            </p:cNvPr>
            <p:cNvGrpSpPr/>
            <p:nvPr/>
          </p:nvGrpSpPr>
          <p:grpSpPr>
            <a:xfrm>
              <a:off x="1179761" y="2438621"/>
              <a:ext cx="3240000" cy="3240000"/>
              <a:chOff x="4046608" y="640400"/>
              <a:chExt cx="865283" cy="858900"/>
            </a:xfrm>
          </p:grpSpPr>
          <p:sp>
            <p:nvSpPr>
              <p:cNvPr id="7" name="Google Shape;3064;p79">
                <a:extLst>
                  <a:ext uri="{FF2B5EF4-FFF2-40B4-BE49-F238E27FC236}">
                    <a16:creationId xmlns:a16="http://schemas.microsoft.com/office/drawing/2014/main" id="{2966F6AC-B1FA-4A45-92C3-484D5251032F}"/>
                  </a:ext>
                </a:extLst>
              </p:cNvPr>
              <p:cNvSpPr/>
              <p:nvPr/>
            </p:nvSpPr>
            <p:spPr>
              <a:xfrm>
                <a:off x="4049800" y="640400"/>
                <a:ext cx="858900" cy="858900"/>
              </a:xfrm>
              <a:prstGeom prst="donut">
                <a:avLst>
                  <a:gd name="adj" fmla="val 11896"/>
                </a:avLst>
              </a:prstGeom>
              <a:solidFill>
                <a:srgbClr val="78513C"/>
              </a:solidFill>
              <a:ln w="12700" cap="flat" cmpd="sng">
                <a:solidFill>
                  <a:srgbClr val="78513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8" name="Google Shape;3065;p79">
                <a:extLst>
                  <a:ext uri="{FF2B5EF4-FFF2-40B4-BE49-F238E27FC236}">
                    <a16:creationId xmlns:a16="http://schemas.microsoft.com/office/drawing/2014/main" id="{4D44FA7A-52B1-4869-8375-991FC0167E2E}"/>
                  </a:ext>
                </a:extLst>
              </p:cNvPr>
              <p:cNvSpPr/>
              <p:nvPr/>
            </p:nvSpPr>
            <p:spPr>
              <a:xfrm rot="16200000">
                <a:off x="4049800" y="637208"/>
                <a:ext cx="858899" cy="865283"/>
              </a:xfrm>
              <a:prstGeom prst="blockArc">
                <a:avLst>
                  <a:gd name="adj1" fmla="val 18590594"/>
                  <a:gd name="adj2" fmla="val 3832"/>
                  <a:gd name="adj3" fmla="val 11847"/>
                </a:avLst>
              </a:prstGeom>
              <a:solidFill>
                <a:srgbClr val="EFEDE3"/>
              </a:solidFill>
              <a:ln w="12700" cap="flat" cmpd="sng">
                <a:solidFill>
                  <a:srgbClr val="78513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FE30FD5-3146-4D54-A149-450644518245}"/>
                </a:ext>
              </a:extLst>
            </p:cNvPr>
            <p:cNvSpPr txBox="1"/>
            <p:nvPr/>
          </p:nvSpPr>
          <p:spPr>
            <a:xfrm>
              <a:off x="1968684" y="3735453"/>
              <a:ext cx="1662154" cy="646331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3600" b="1" dirty="0">
                  <a:solidFill>
                    <a:srgbClr val="78513C"/>
                  </a:solidFill>
                  <a:latin typeface="Didact Gothic" panose="020B0604020202020204" charset="0"/>
                </a:rPr>
                <a:t>85.7%</a:t>
              </a:r>
              <a:endParaRPr lang="ru-RU" sz="3600" b="1" dirty="0">
                <a:solidFill>
                  <a:srgbClr val="78513C"/>
                </a:solidFill>
              </a:endParaRPr>
            </a:p>
          </p:txBody>
        </p:sp>
      </p:grpSp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D85223EC-7EE9-4904-BAEE-11082552A245}"/>
              </a:ext>
            </a:extLst>
          </p:cNvPr>
          <p:cNvGrpSpPr/>
          <p:nvPr/>
        </p:nvGrpSpPr>
        <p:grpSpPr>
          <a:xfrm>
            <a:off x="11596551" y="3149519"/>
            <a:ext cx="565109" cy="3733943"/>
            <a:chOff x="11596551" y="3149519"/>
            <a:chExt cx="565109" cy="3733943"/>
          </a:xfrm>
        </p:grpSpPr>
        <p:grpSp>
          <p:nvGrpSpPr>
            <p:cNvPr id="51" name="Группа 50">
              <a:extLst>
                <a:ext uri="{FF2B5EF4-FFF2-40B4-BE49-F238E27FC236}">
                  <a16:creationId xmlns:a16="http://schemas.microsoft.com/office/drawing/2014/main" id="{201D0325-B3B0-4117-8D93-62B5BB87346D}"/>
                </a:ext>
              </a:extLst>
            </p:cNvPr>
            <p:cNvGrpSpPr/>
            <p:nvPr/>
          </p:nvGrpSpPr>
          <p:grpSpPr>
            <a:xfrm rot="5400000">
              <a:off x="10215086" y="4772928"/>
              <a:ext cx="3569984" cy="323165"/>
              <a:chOff x="8424264" y="6446131"/>
              <a:chExt cx="3569984" cy="323165"/>
            </a:xfrm>
          </p:grpSpPr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DECEF0BA-5D1E-4DB6-9D5D-1315F40D68E7}"/>
                  </a:ext>
                </a:extLst>
              </p:cNvPr>
              <p:cNvSpPr txBox="1"/>
              <p:nvPr/>
            </p:nvSpPr>
            <p:spPr>
              <a:xfrm>
                <a:off x="9144264" y="6446131"/>
                <a:ext cx="2129984" cy="3231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500" dirty="0">
                    <a:effectLst/>
                    <a:latin typeface="Didact Gothic" panose="020B0604020202020204" charset="0"/>
                    <a:ea typeface="Times New Roman" panose="02020603050405020304" pitchFamily="18" charset="0"/>
                  </a:rPr>
                  <a:t>CYBER</a:t>
                </a:r>
                <a:r>
                  <a:rPr lang="ru-RU" sz="1500" dirty="0">
                    <a:effectLst/>
                    <a:latin typeface="Didact Gothic" panose="020B0604020202020204" charset="0"/>
                    <a:ea typeface="Times New Roman" panose="02020603050405020304" pitchFamily="18" charset="0"/>
                  </a:rPr>
                  <a:t>-</a:t>
                </a:r>
                <a:r>
                  <a:rPr lang="en-US" sz="1500" dirty="0">
                    <a:effectLst/>
                    <a:latin typeface="Didact Gothic" panose="020B0604020202020204" charset="0"/>
                    <a:ea typeface="Times New Roman" panose="02020603050405020304" pitchFamily="18" charset="0"/>
                  </a:rPr>
                  <a:t>FIGHT CLUB</a:t>
                </a:r>
                <a:endParaRPr lang="ru-RU" sz="1500" dirty="0">
                  <a:latin typeface="Didact Gothic" panose="020B0604020202020204" charset="0"/>
                </a:endParaRPr>
              </a:p>
            </p:txBody>
          </p:sp>
          <p:cxnSp>
            <p:nvCxnSpPr>
              <p:cNvPr id="54" name="Прямая соединительная линия 53">
                <a:extLst>
                  <a:ext uri="{FF2B5EF4-FFF2-40B4-BE49-F238E27FC236}">
                    <a16:creationId xmlns:a16="http://schemas.microsoft.com/office/drawing/2014/main" id="{F2B8700A-A86A-4D6B-9FB9-D9F3B49E0095}"/>
                  </a:ext>
                </a:extLst>
              </p:cNvPr>
              <p:cNvCxnSpPr>
                <a:cxnSpLocks/>
                <a:stCxn id="53" idx="1"/>
              </p:cNvCxnSpPr>
              <p:nvPr/>
            </p:nvCxnSpPr>
            <p:spPr>
              <a:xfrm flipH="1">
                <a:off x="8424264" y="6607714"/>
                <a:ext cx="720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Прямая соединительная линия 54">
                <a:extLst>
                  <a:ext uri="{FF2B5EF4-FFF2-40B4-BE49-F238E27FC236}">
                    <a16:creationId xmlns:a16="http://schemas.microsoft.com/office/drawing/2014/main" id="{C0AFC61D-CFBC-443D-BDD1-50DA202ECDB4}"/>
                  </a:ext>
                </a:extLst>
              </p:cNvPr>
              <p:cNvCxnSpPr>
                <a:cxnSpLocks/>
                <a:endCxn id="53" idx="3"/>
              </p:cNvCxnSpPr>
              <p:nvPr/>
            </p:nvCxnSpPr>
            <p:spPr>
              <a:xfrm flipH="1" flipV="1">
                <a:off x="11274248" y="6607714"/>
                <a:ext cx="720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BFAD6C56-4FD1-43C9-9728-7CEBACA29B3D}"/>
                </a:ext>
              </a:extLst>
            </p:cNvPr>
            <p:cNvSpPr txBox="1"/>
            <p:nvPr/>
          </p:nvSpPr>
          <p:spPr>
            <a:xfrm>
              <a:off x="11596551" y="6237131"/>
              <a:ext cx="483887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3600" dirty="0">
                  <a:latin typeface="Didact Gothic" panose="020B0604020202020204" charset="0"/>
                </a:rPr>
                <a:t>5</a:t>
              </a:r>
              <a:endParaRPr lang="ru-RU" sz="3600" dirty="0"/>
            </a:p>
          </p:txBody>
        </p:sp>
      </p:grpSp>
      <p:grpSp>
        <p:nvGrpSpPr>
          <p:cNvPr id="56" name="Группа 55">
            <a:extLst>
              <a:ext uri="{FF2B5EF4-FFF2-40B4-BE49-F238E27FC236}">
                <a16:creationId xmlns:a16="http://schemas.microsoft.com/office/drawing/2014/main" id="{EB33E0DE-7668-48DB-AC83-283A72F02E73}"/>
              </a:ext>
            </a:extLst>
          </p:cNvPr>
          <p:cNvGrpSpPr/>
          <p:nvPr/>
        </p:nvGrpSpPr>
        <p:grpSpPr>
          <a:xfrm>
            <a:off x="1113592" y="5195503"/>
            <a:ext cx="9642016" cy="1524000"/>
            <a:chOff x="1889095" y="5195503"/>
            <a:chExt cx="9642016" cy="1524000"/>
          </a:xfrm>
        </p:grpSpPr>
        <p:pic>
          <p:nvPicPr>
            <p:cNvPr id="11274" name="Picture 10" descr="Мужчина, поднимающий руку: светлый тон кожи на Apple iOS 15.4">
              <a:extLst>
                <a:ext uri="{FF2B5EF4-FFF2-40B4-BE49-F238E27FC236}">
                  <a16:creationId xmlns:a16="http://schemas.microsoft.com/office/drawing/2014/main" id="{2EC0D279-428F-4C16-A7A8-065BAB5542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1756" y="5195503"/>
              <a:ext cx="1524000" cy="152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276" name="Picture 12" descr="Человек, поднимающий руку на Apple iOS 15.4">
              <a:extLst>
                <a:ext uri="{FF2B5EF4-FFF2-40B4-BE49-F238E27FC236}">
                  <a16:creationId xmlns:a16="http://schemas.microsoft.com/office/drawing/2014/main" id="{B534C6A5-3CA3-450F-9C27-2ED9F64C28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9095" y="5195503"/>
              <a:ext cx="1524000" cy="152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278" name="Picture 14" descr="Person Raising Hand: Medium-Light Skin Tone on Apple iOS 11.2">
              <a:extLst>
                <a:ext uri="{FF2B5EF4-FFF2-40B4-BE49-F238E27FC236}">
                  <a16:creationId xmlns:a16="http://schemas.microsoft.com/office/drawing/2014/main" id="{29ED5985-8D51-4A37-BA24-0895972157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8738" y="5195503"/>
              <a:ext cx="1524000" cy="152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280" name="Picture 16" descr="Человек, поднимающий руку: средний тон кожи на Apple iOS 15.4">
              <a:extLst>
                <a:ext uri="{FF2B5EF4-FFF2-40B4-BE49-F238E27FC236}">
                  <a16:creationId xmlns:a16="http://schemas.microsoft.com/office/drawing/2014/main" id="{3C40BAA7-082D-4238-8995-4BE4DC3EC5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56594" y="5195503"/>
              <a:ext cx="1524000" cy="152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282" name="Picture 18" descr="Мужчина, поднимающий руку: средне-темный тон кожи на Apple iOS 15.4">
              <a:extLst>
                <a:ext uri="{FF2B5EF4-FFF2-40B4-BE49-F238E27FC236}">
                  <a16:creationId xmlns:a16="http://schemas.microsoft.com/office/drawing/2014/main" id="{413C89D5-9309-4BE4-921F-9050FE6C57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4450" y="5195503"/>
              <a:ext cx="1524000" cy="152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284" name="Picture 20" descr="Женщина жестикулирует «Нет»: темный оттенок кожи на Apple iOS 15.4">
              <a:extLst>
                <a:ext uri="{FF2B5EF4-FFF2-40B4-BE49-F238E27FC236}">
                  <a16:creationId xmlns:a16="http://schemas.microsoft.com/office/drawing/2014/main" id="{F0749646-46ED-4875-9AE2-63398367ED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07111" y="5195503"/>
              <a:ext cx="1524000" cy="152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418A3BA0-0C49-45E8-A681-6375C30BD33F}"/>
              </a:ext>
            </a:extLst>
          </p:cNvPr>
          <p:cNvSpPr txBox="1"/>
          <p:nvPr/>
        </p:nvSpPr>
        <p:spPr>
          <a:xfrm>
            <a:off x="1113592" y="518759"/>
            <a:ext cx="105293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Didact Gothic" panose="020B0604020202020204" charset="0"/>
              </a:rPr>
              <a:t>Были проведены опросы актуальности приложения </a:t>
            </a:r>
          </a:p>
        </p:txBody>
      </p:sp>
    </p:spTree>
    <p:extLst>
      <p:ext uri="{BB962C8B-B14F-4D97-AF65-F5344CB8AC3E}">
        <p14:creationId xmlns:p14="http://schemas.microsoft.com/office/powerpoint/2010/main" val="18327165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185E73D-DC53-4B73-89A0-99922740C8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38792" t="32433" r="24116" b="8461"/>
          <a:stretch/>
        </p:blipFill>
        <p:spPr>
          <a:xfrm>
            <a:off x="6718888" y="1495339"/>
            <a:ext cx="4016054" cy="3599951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09C70D0-D2A5-41F4-AF9D-1D580D0E73A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116" y="1465972"/>
            <a:ext cx="4016054" cy="3591725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F15C6F2-1FB3-4CEA-A50C-E6C720B65473}"/>
              </a:ext>
            </a:extLst>
          </p:cNvPr>
          <p:cNvSpPr txBox="1"/>
          <p:nvPr/>
        </p:nvSpPr>
        <p:spPr>
          <a:xfrm>
            <a:off x="6696118" y="5287224"/>
            <a:ext cx="2716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Didact Gothic" panose="020B0604020202020204" charset="0"/>
              </a:rPr>
              <a:t>Сайт «навигатор УрФУ» </a:t>
            </a:r>
          </a:p>
        </p:txBody>
      </p: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2DB60B9D-D9EE-41F0-A4FE-E1806FB10E06}"/>
              </a:ext>
            </a:extLst>
          </p:cNvPr>
          <p:cNvGrpSpPr/>
          <p:nvPr/>
        </p:nvGrpSpPr>
        <p:grpSpPr>
          <a:xfrm>
            <a:off x="11626891" y="3295314"/>
            <a:ext cx="565109" cy="3648953"/>
            <a:chOff x="11596552" y="3149519"/>
            <a:chExt cx="565109" cy="3648953"/>
          </a:xfrm>
        </p:grpSpPr>
        <p:grpSp>
          <p:nvGrpSpPr>
            <p:cNvPr id="24" name="Группа 23">
              <a:extLst>
                <a:ext uri="{FF2B5EF4-FFF2-40B4-BE49-F238E27FC236}">
                  <a16:creationId xmlns:a16="http://schemas.microsoft.com/office/drawing/2014/main" id="{7A74C40F-A468-4408-BA45-E4589240994F}"/>
                </a:ext>
              </a:extLst>
            </p:cNvPr>
            <p:cNvGrpSpPr/>
            <p:nvPr/>
          </p:nvGrpSpPr>
          <p:grpSpPr>
            <a:xfrm rot="5400000">
              <a:off x="10262995" y="4725020"/>
              <a:ext cx="3474167" cy="323165"/>
              <a:chOff x="8424264" y="6446131"/>
              <a:chExt cx="3474167" cy="323165"/>
            </a:xfrm>
          </p:grpSpPr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211DD1C-2730-4290-8CAC-77CBF82F4DD5}"/>
                  </a:ext>
                </a:extLst>
              </p:cNvPr>
              <p:cNvSpPr txBox="1"/>
              <p:nvPr/>
            </p:nvSpPr>
            <p:spPr>
              <a:xfrm>
                <a:off x="9144264" y="6446131"/>
                <a:ext cx="2129984" cy="3231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500" dirty="0">
                    <a:effectLst/>
                    <a:latin typeface="Didact Gothic" panose="020B0604020202020204" charset="0"/>
                    <a:ea typeface="Times New Roman" panose="02020603050405020304" pitchFamily="18" charset="0"/>
                  </a:rPr>
                  <a:t>CYBER</a:t>
                </a:r>
                <a:r>
                  <a:rPr lang="ru-RU" sz="1500" dirty="0">
                    <a:effectLst/>
                    <a:latin typeface="Didact Gothic" panose="020B0604020202020204" charset="0"/>
                    <a:ea typeface="Times New Roman" panose="02020603050405020304" pitchFamily="18" charset="0"/>
                  </a:rPr>
                  <a:t>-</a:t>
                </a:r>
                <a:r>
                  <a:rPr lang="en-US" sz="1500" dirty="0">
                    <a:effectLst/>
                    <a:latin typeface="Didact Gothic" panose="020B0604020202020204" charset="0"/>
                    <a:ea typeface="Times New Roman" panose="02020603050405020304" pitchFamily="18" charset="0"/>
                  </a:rPr>
                  <a:t>FIGHT CLUB</a:t>
                </a:r>
                <a:endParaRPr lang="ru-RU" sz="1500" dirty="0">
                  <a:latin typeface="Didact Gothic" panose="020B0604020202020204" charset="0"/>
                </a:endParaRPr>
              </a:p>
            </p:txBody>
          </p:sp>
          <p:cxnSp>
            <p:nvCxnSpPr>
              <p:cNvPr id="27" name="Прямая соединительная линия 26">
                <a:extLst>
                  <a:ext uri="{FF2B5EF4-FFF2-40B4-BE49-F238E27FC236}">
                    <a16:creationId xmlns:a16="http://schemas.microsoft.com/office/drawing/2014/main" id="{7A4BA0DD-A830-4F80-A6FA-91753253EFB1}"/>
                  </a:ext>
                </a:extLst>
              </p:cNvPr>
              <p:cNvCxnSpPr>
                <a:cxnSpLocks/>
                <a:stCxn id="26" idx="1"/>
              </p:cNvCxnSpPr>
              <p:nvPr/>
            </p:nvCxnSpPr>
            <p:spPr>
              <a:xfrm flipH="1">
                <a:off x="8424264" y="6607714"/>
                <a:ext cx="720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Прямая соединительная линия 27">
                <a:extLst>
                  <a:ext uri="{FF2B5EF4-FFF2-40B4-BE49-F238E27FC236}">
                    <a16:creationId xmlns:a16="http://schemas.microsoft.com/office/drawing/2014/main" id="{6BF2491A-18DF-4DDB-AC4D-70CF06BC47A1}"/>
                  </a:ext>
                </a:extLst>
              </p:cNvPr>
              <p:cNvCxnSpPr>
                <a:cxnSpLocks/>
                <a:endCxn id="26" idx="3"/>
              </p:cNvCxnSpPr>
              <p:nvPr/>
            </p:nvCxnSpPr>
            <p:spPr>
              <a:xfrm rot="16200000" flipV="1">
                <a:off x="11586340" y="6295623"/>
                <a:ext cx="0" cy="62418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2FC7A4E-2D1F-4C68-8938-EDD9F6E6CA9C}"/>
                </a:ext>
              </a:extLst>
            </p:cNvPr>
            <p:cNvSpPr txBox="1"/>
            <p:nvPr/>
          </p:nvSpPr>
          <p:spPr>
            <a:xfrm>
              <a:off x="11596552" y="6152141"/>
              <a:ext cx="483887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3600" dirty="0">
                  <a:latin typeface="Didact Gothic" panose="020B0604020202020204" charset="0"/>
                </a:rPr>
                <a:t>6</a:t>
              </a:r>
              <a:endParaRPr lang="ru-RU" sz="3600" dirty="0"/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FE656092-C7C9-49FF-816A-62FC1DD05BB2}"/>
              </a:ext>
            </a:extLst>
          </p:cNvPr>
          <p:cNvSpPr txBox="1"/>
          <p:nvPr/>
        </p:nvSpPr>
        <p:spPr>
          <a:xfrm>
            <a:off x="842142" y="429876"/>
            <a:ext cx="105077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atin typeface="Didact Gothic" panose="020B0604020202020204" charset="0"/>
              </a:rPr>
              <a:t>Аналоги на сегодняшний день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566B8FF-6D6F-46E5-95EE-14EBD3065F6F}"/>
              </a:ext>
            </a:extLst>
          </p:cNvPr>
          <p:cNvSpPr txBox="1"/>
          <p:nvPr/>
        </p:nvSpPr>
        <p:spPr>
          <a:xfrm>
            <a:off x="1161041" y="5240535"/>
            <a:ext cx="245991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latin typeface="Didact Gothic" panose="020B0604020202020204" charset="0"/>
              </a:rPr>
              <a:t>Картинки студентов </a:t>
            </a:r>
          </a:p>
        </p:txBody>
      </p:sp>
    </p:spTree>
    <p:extLst>
      <p:ext uri="{BB962C8B-B14F-4D97-AF65-F5344CB8AC3E}">
        <p14:creationId xmlns:p14="http://schemas.microsoft.com/office/powerpoint/2010/main" val="37107147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56FCF4BB-EAD8-403F-B57A-02468F8334A3}"/>
              </a:ext>
            </a:extLst>
          </p:cNvPr>
          <p:cNvGrpSpPr/>
          <p:nvPr/>
        </p:nvGrpSpPr>
        <p:grpSpPr>
          <a:xfrm>
            <a:off x="11616329" y="3149519"/>
            <a:ext cx="758169" cy="3717094"/>
            <a:chOff x="11616329" y="3149519"/>
            <a:chExt cx="758169" cy="3717094"/>
          </a:xfrm>
        </p:grpSpPr>
        <p:grpSp>
          <p:nvGrpSpPr>
            <p:cNvPr id="18" name="Группа 17">
              <a:extLst>
                <a:ext uri="{FF2B5EF4-FFF2-40B4-BE49-F238E27FC236}">
                  <a16:creationId xmlns:a16="http://schemas.microsoft.com/office/drawing/2014/main" id="{0D4B61A8-296A-4258-A29B-4148B2E55DB6}"/>
                </a:ext>
              </a:extLst>
            </p:cNvPr>
            <p:cNvGrpSpPr/>
            <p:nvPr/>
          </p:nvGrpSpPr>
          <p:grpSpPr>
            <a:xfrm rot="5400000">
              <a:off x="10215086" y="4772928"/>
              <a:ext cx="3569984" cy="323165"/>
              <a:chOff x="8424264" y="6446131"/>
              <a:chExt cx="3569984" cy="323165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EE54F67-9E12-47EF-ABD5-9915E339007A}"/>
                  </a:ext>
                </a:extLst>
              </p:cNvPr>
              <p:cNvSpPr txBox="1"/>
              <p:nvPr/>
            </p:nvSpPr>
            <p:spPr>
              <a:xfrm>
                <a:off x="9144264" y="6446131"/>
                <a:ext cx="2129984" cy="3231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500" dirty="0">
                    <a:effectLst/>
                    <a:latin typeface="Didact Gothic" panose="020B0604020202020204" charset="0"/>
                    <a:ea typeface="Times New Roman" panose="02020603050405020304" pitchFamily="18" charset="0"/>
                  </a:rPr>
                  <a:t>CYBER</a:t>
                </a:r>
                <a:r>
                  <a:rPr lang="ru-RU" sz="1500" dirty="0">
                    <a:effectLst/>
                    <a:latin typeface="Didact Gothic" panose="020B0604020202020204" charset="0"/>
                    <a:ea typeface="Times New Roman" panose="02020603050405020304" pitchFamily="18" charset="0"/>
                  </a:rPr>
                  <a:t>-</a:t>
                </a:r>
                <a:r>
                  <a:rPr lang="en-US" sz="1500" dirty="0">
                    <a:effectLst/>
                    <a:latin typeface="Didact Gothic" panose="020B0604020202020204" charset="0"/>
                    <a:ea typeface="Times New Roman" panose="02020603050405020304" pitchFamily="18" charset="0"/>
                  </a:rPr>
                  <a:t>FIGHT CLUB</a:t>
                </a:r>
                <a:endParaRPr lang="ru-RU" sz="1500" dirty="0">
                  <a:latin typeface="Didact Gothic" panose="020B0604020202020204" charset="0"/>
                </a:endParaRPr>
              </a:p>
            </p:txBody>
          </p:sp>
          <p:cxnSp>
            <p:nvCxnSpPr>
              <p:cNvPr id="21" name="Прямая соединительная линия 20">
                <a:extLst>
                  <a:ext uri="{FF2B5EF4-FFF2-40B4-BE49-F238E27FC236}">
                    <a16:creationId xmlns:a16="http://schemas.microsoft.com/office/drawing/2014/main" id="{26F54630-E54F-4C64-A8D1-2B3610B85657}"/>
                  </a:ext>
                </a:extLst>
              </p:cNvPr>
              <p:cNvCxnSpPr>
                <a:cxnSpLocks/>
                <a:stCxn id="20" idx="1"/>
              </p:cNvCxnSpPr>
              <p:nvPr/>
            </p:nvCxnSpPr>
            <p:spPr>
              <a:xfrm flipH="1">
                <a:off x="8424264" y="6607714"/>
                <a:ext cx="720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Прямая соединительная линия 21">
                <a:extLst>
                  <a:ext uri="{FF2B5EF4-FFF2-40B4-BE49-F238E27FC236}">
                    <a16:creationId xmlns:a16="http://schemas.microsoft.com/office/drawing/2014/main" id="{F01DBE90-36B0-40F0-B4B7-F16908E4D35C}"/>
                  </a:ext>
                </a:extLst>
              </p:cNvPr>
              <p:cNvCxnSpPr>
                <a:cxnSpLocks/>
                <a:endCxn id="20" idx="3"/>
              </p:cNvCxnSpPr>
              <p:nvPr/>
            </p:nvCxnSpPr>
            <p:spPr>
              <a:xfrm flipH="1" flipV="1">
                <a:off x="11274248" y="6607714"/>
                <a:ext cx="720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970283B-DCC8-44B8-8A43-67AD07FAC2B1}"/>
                </a:ext>
              </a:extLst>
            </p:cNvPr>
            <p:cNvSpPr txBox="1"/>
            <p:nvPr/>
          </p:nvSpPr>
          <p:spPr>
            <a:xfrm>
              <a:off x="11616329" y="6220282"/>
              <a:ext cx="758169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3600" dirty="0">
                  <a:latin typeface="Didact Gothic" panose="020B0604020202020204" charset="0"/>
                </a:rPr>
                <a:t>7</a:t>
              </a:r>
              <a:endParaRPr lang="ru-RU" sz="3600" dirty="0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AC73C6C1-F4EA-4EC5-9CA1-EB67E4722BF9}"/>
              </a:ext>
            </a:extLst>
          </p:cNvPr>
          <p:cNvSpPr txBox="1"/>
          <p:nvPr/>
        </p:nvSpPr>
        <p:spPr>
          <a:xfrm>
            <a:off x="524212" y="499154"/>
            <a:ext cx="9097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atin typeface="Didact Gothic" panose="020B0604020202020204" charset="0"/>
              </a:rPr>
              <a:t>Технологии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3D55D1D-1811-4BD2-BF35-D43DB5A088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721" y="1878303"/>
            <a:ext cx="3960000" cy="1236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9B97AE97-0C72-46B9-8FB8-C170809A11F8}"/>
              </a:ext>
            </a:extLst>
          </p:cNvPr>
          <p:cNvSpPr txBox="1"/>
          <p:nvPr/>
        </p:nvSpPr>
        <p:spPr>
          <a:xfrm>
            <a:off x="524212" y="1878303"/>
            <a:ext cx="616915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2000" dirty="0" err="1">
                <a:latin typeface="Didact Gothic" panose="00000500000000000000" pitchFamily="2" charset="0"/>
              </a:rPr>
              <a:t>Unity</a:t>
            </a:r>
            <a:r>
              <a:rPr lang="ru-RU" sz="2000" dirty="0">
                <a:latin typeface="Didact Gothic" panose="00000500000000000000" pitchFamily="2" charset="0"/>
              </a:rPr>
              <a:t> — межплатформенная среда разработки компьютерных игр, которая позволяет создавать приложения, работающие на более чем 25 различных платформах.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7D2BEED-7A8B-7E06-BD26-5B9938F2AC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6876" y="3743021"/>
            <a:ext cx="2592800" cy="25928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00FE855-BEF5-C9FB-3AEE-3183C7CDA9A6}"/>
              </a:ext>
            </a:extLst>
          </p:cNvPr>
          <p:cNvSpPr txBox="1"/>
          <p:nvPr/>
        </p:nvSpPr>
        <p:spPr>
          <a:xfrm>
            <a:off x="436460" y="4223813"/>
            <a:ext cx="616915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2000" dirty="0" err="1">
                <a:latin typeface="Didact Gothic" panose="00000500000000000000" pitchFamily="2" charset="0"/>
              </a:rPr>
              <a:t>Discord</a:t>
            </a:r>
            <a:r>
              <a:rPr lang="ru-RU" sz="2000" dirty="0">
                <a:latin typeface="Didact Gothic" panose="00000500000000000000" pitchFamily="2" charset="0"/>
              </a:rPr>
              <a:t> — кроссплатформенная система мгновенного обмена сообщениями с поддержкой VoIP и видеоконференций, предназначенная для использования различными сообществами по интересам.</a:t>
            </a:r>
          </a:p>
        </p:txBody>
      </p:sp>
    </p:spTree>
    <p:extLst>
      <p:ext uri="{BB962C8B-B14F-4D97-AF65-F5344CB8AC3E}">
        <p14:creationId xmlns:p14="http://schemas.microsoft.com/office/powerpoint/2010/main" val="15878609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50C1014-6D7A-4066-8A5E-4FB19F10FC97}"/>
              </a:ext>
            </a:extLst>
          </p:cNvPr>
          <p:cNvSpPr txBox="1"/>
          <p:nvPr/>
        </p:nvSpPr>
        <p:spPr>
          <a:xfrm>
            <a:off x="622767" y="1899483"/>
            <a:ext cx="49391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Didact Gothic" panose="020B0604020202020204" charset="0"/>
              </a:rPr>
              <a:t>MVP</a:t>
            </a:r>
            <a:r>
              <a:rPr lang="ru-RU" sz="3600" dirty="0">
                <a:latin typeface="Didact Gothic" panose="020B0604020202020204" charset="0"/>
              </a:rPr>
              <a:t>: 2</a:t>
            </a:r>
            <a:r>
              <a:rPr lang="en-US" sz="3600" dirty="0">
                <a:latin typeface="Didact Gothic" panose="020B0604020202020204" charset="0"/>
              </a:rPr>
              <a:t>D </a:t>
            </a:r>
            <a:r>
              <a:rPr lang="ru-RU" sz="3600" dirty="0">
                <a:latin typeface="Didact Gothic" panose="020B0604020202020204" charset="0"/>
              </a:rPr>
              <a:t>карта</a:t>
            </a:r>
            <a:r>
              <a:rPr lang="en-US" sz="3600" dirty="0">
                <a:latin typeface="Didact Gothic" panose="020B0604020202020204" charset="0"/>
              </a:rPr>
              <a:t> </a:t>
            </a:r>
            <a:r>
              <a:rPr lang="ru-RU" sz="3600" dirty="0">
                <a:latin typeface="Didact Gothic" panose="020B0604020202020204" charset="0"/>
              </a:rPr>
              <a:t>ИРИТ-РТФ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990AA2-1F46-4C43-A494-484D21E9ACA2}"/>
              </a:ext>
            </a:extLst>
          </p:cNvPr>
          <p:cNvSpPr txBox="1"/>
          <p:nvPr/>
        </p:nvSpPr>
        <p:spPr>
          <a:xfrm>
            <a:off x="7233920" y="3708400"/>
            <a:ext cx="3281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Скрин этажа из </a:t>
            </a:r>
            <a:r>
              <a:rPr lang="ru-RU" dirty="0" err="1"/>
              <a:t>юнити</a:t>
            </a:r>
            <a:r>
              <a:rPr lang="ru-RU" dirty="0"/>
              <a:t>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349E50D-4083-474D-99DE-939F7EBAF1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208" y="1157171"/>
            <a:ext cx="4939104" cy="454365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561DDE9B-D2A2-4EAC-93D7-4599971AA49B}"/>
              </a:ext>
            </a:extLst>
          </p:cNvPr>
          <p:cNvGrpSpPr/>
          <p:nvPr/>
        </p:nvGrpSpPr>
        <p:grpSpPr>
          <a:xfrm>
            <a:off x="11626891" y="3156378"/>
            <a:ext cx="565109" cy="3778784"/>
            <a:chOff x="11596551" y="3149519"/>
            <a:chExt cx="565109" cy="3778784"/>
          </a:xfrm>
        </p:grpSpPr>
        <p:grpSp>
          <p:nvGrpSpPr>
            <p:cNvPr id="7" name="Группа 6">
              <a:extLst>
                <a:ext uri="{FF2B5EF4-FFF2-40B4-BE49-F238E27FC236}">
                  <a16:creationId xmlns:a16="http://schemas.microsoft.com/office/drawing/2014/main" id="{E0323C78-61BD-4DAB-8EEE-6852E2F81A94}"/>
                </a:ext>
              </a:extLst>
            </p:cNvPr>
            <p:cNvGrpSpPr/>
            <p:nvPr/>
          </p:nvGrpSpPr>
          <p:grpSpPr>
            <a:xfrm rot="5400000">
              <a:off x="10215086" y="4772928"/>
              <a:ext cx="3569984" cy="323165"/>
              <a:chOff x="8424264" y="6446131"/>
              <a:chExt cx="3569984" cy="323165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5976FD2-C827-42BC-A9DA-3BC052358E3D}"/>
                  </a:ext>
                </a:extLst>
              </p:cNvPr>
              <p:cNvSpPr txBox="1"/>
              <p:nvPr/>
            </p:nvSpPr>
            <p:spPr>
              <a:xfrm>
                <a:off x="9144264" y="6446131"/>
                <a:ext cx="2129984" cy="3231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500" dirty="0">
                    <a:effectLst/>
                    <a:latin typeface="Didact Gothic" panose="020B0604020202020204" charset="0"/>
                    <a:ea typeface="Times New Roman" panose="02020603050405020304" pitchFamily="18" charset="0"/>
                  </a:rPr>
                  <a:t>CYBER</a:t>
                </a:r>
                <a:r>
                  <a:rPr lang="ru-RU" sz="1500" dirty="0">
                    <a:effectLst/>
                    <a:latin typeface="Didact Gothic" panose="020B0604020202020204" charset="0"/>
                    <a:ea typeface="Times New Roman" panose="02020603050405020304" pitchFamily="18" charset="0"/>
                  </a:rPr>
                  <a:t>-</a:t>
                </a:r>
                <a:r>
                  <a:rPr lang="en-US" sz="1500" dirty="0">
                    <a:effectLst/>
                    <a:latin typeface="Didact Gothic" panose="020B0604020202020204" charset="0"/>
                    <a:ea typeface="Times New Roman" panose="02020603050405020304" pitchFamily="18" charset="0"/>
                  </a:rPr>
                  <a:t>FIGHT CLUB</a:t>
                </a:r>
                <a:endParaRPr lang="ru-RU" sz="1500" dirty="0">
                  <a:latin typeface="Didact Gothic" panose="020B0604020202020204" charset="0"/>
                </a:endParaRPr>
              </a:p>
            </p:txBody>
          </p:sp>
          <p:cxnSp>
            <p:nvCxnSpPr>
              <p:cNvPr id="10" name="Прямая соединительная линия 9">
                <a:extLst>
                  <a:ext uri="{FF2B5EF4-FFF2-40B4-BE49-F238E27FC236}">
                    <a16:creationId xmlns:a16="http://schemas.microsoft.com/office/drawing/2014/main" id="{87935159-3D4C-40E7-BF7B-A2657B36277C}"/>
                  </a:ext>
                </a:extLst>
              </p:cNvPr>
              <p:cNvCxnSpPr>
                <a:cxnSpLocks/>
                <a:stCxn id="9" idx="1"/>
              </p:cNvCxnSpPr>
              <p:nvPr/>
            </p:nvCxnSpPr>
            <p:spPr>
              <a:xfrm flipH="1">
                <a:off x="8424264" y="6607714"/>
                <a:ext cx="720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Прямая соединительная линия 10">
                <a:extLst>
                  <a:ext uri="{FF2B5EF4-FFF2-40B4-BE49-F238E27FC236}">
                    <a16:creationId xmlns:a16="http://schemas.microsoft.com/office/drawing/2014/main" id="{C2876854-4964-49CD-B46E-E902E65591A6}"/>
                  </a:ext>
                </a:extLst>
              </p:cNvPr>
              <p:cNvCxnSpPr>
                <a:cxnSpLocks/>
                <a:endCxn id="9" idx="3"/>
              </p:cNvCxnSpPr>
              <p:nvPr/>
            </p:nvCxnSpPr>
            <p:spPr>
              <a:xfrm flipH="1" flipV="1">
                <a:off x="11274248" y="6607714"/>
                <a:ext cx="720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200997E-FFF3-4BD1-AB21-605109488F59}"/>
                </a:ext>
              </a:extLst>
            </p:cNvPr>
            <p:cNvSpPr txBox="1"/>
            <p:nvPr/>
          </p:nvSpPr>
          <p:spPr>
            <a:xfrm>
              <a:off x="11596551" y="6281972"/>
              <a:ext cx="483887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3600" dirty="0">
                  <a:latin typeface="Didact Gothic" panose="020B0604020202020204" charset="0"/>
                </a:rPr>
                <a:t>8</a:t>
              </a:r>
              <a:endParaRPr lang="ru-RU" sz="3600" dirty="0"/>
            </a:p>
          </p:txBody>
        </p:sp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FDF7F659-75E0-489E-8CDB-028A727652E1}"/>
              </a:ext>
            </a:extLst>
          </p:cNvPr>
          <p:cNvGrpSpPr/>
          <p:nvPr/>
        </p:nvGrpSpPr>
        <p:grpSpPr>
          <a:xfrm flipH="1">
            <a:off x="191921" y="4312187"/>
            <a:ext cx="2363763" cy="2410281"/>
            <a:chOff x="4609251" y="4300174"/>
            <a:chExt cx="2363763" cy="2410281"/>
          </a:xfrm>
        </p:grpSpPr>
        <p:pic>
          <p:nvPicPr>
            <p:cNvPr id="18" name="Picture 12" descr="Офисное здание на Apple iOS 15.4">
              <a:extLst>
                <a:ext uri="{FF2B5EF4-FFF2-40B4-BE49-F238E27FC236}">
                  <a16:creationId xmlns:a16="http://schemas.microsoft.com/office/drawing/2014/main" id="{3D0C875D-12E7-48DA-BD67-AFFDB9A9DE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9251" y="4300174"/>
              <a:ext cx="1582815" cy="15828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8" descr="Увеличительное стекло наклонено влево на Apple iOS 15.4">
              <a:extLst>
                <a:ext uri="{FF2B5EF4-FFF2-40B4-BE49-F238E27FC236}">
                  <a16:creationId xmlns:a16="http://schemas.microsoft.com/office/drawing/2014/main" id="{2D08E89B-F315-4C3A-A7D2-07017D21F6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3515" y="4901507"/>
              <a:ext cx="1859499" cy="18089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12" descr="Офисное здание на Apple iOS 15.4">
              <a:extLst>
                <a:ext uri="{FF2B5EF4-FFF2-40B4-BE49-F238E27FC236}">
                  <a16:creationId xmlns:a16="http://schemas.microsoft.com/office/drawing/2014/main" id="{B53147FB-EF3B-4EDA-ACBE-003D8BE3284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066" t="51844" r="16724" b="-293"/>
            <a:stretch/>
          </p:blipFill>
          <p:spPr bwMode="auto">
            <a:xfrm>
              <a:off x="5257937" y="5033757"/>
              <a:ext cx="1045822" cy="1051021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216857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1AE126D-C61C-4D06-A03C-A814C8672C73}"/>
              </a:ext>
            </a:extLst>
          </p:cNvPr>
          <p:cNvSpPr txBox="1"/>
          <p:nvPr/>
        </p:nvSpPr>
        <p:spPr>
          <a:xfrm>
            <a:off x="4517082" y="2959390"/>
            <a:ext cx="4287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70C0"/>
                </a:solidFill>
              </a:rPr>
              <a:t>ВИДЕО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56DD3D49-119D-49ED-86E7-BEAA59282CBF}"/>
              </a:ext>
            </a:extLst>
          </p:cNvPr>
          <p:cNvGrpSpPr/>
          <p:nvPr/>
        </p:nvGrpSpPr>
        <p:grpSpPr>
          <a:xfrm>
            <a:off x="11596551" y="3149519"/>
            <a:ext cx="565109" cy="3778785"/>
            <a:chOff x="11596551" y="3149519"/>
            <a:chExt cx="565109" cy="3778785"/>
          </a:xfrm>
        </p:grpSpPr>
        <p:grpSp>
          <p:nvGrpSpPr>
            <p:cNvPr id="7" name="Группа 6">
              <a:extLst>
                <a:ext uri="{FF2B5EF4-FFF2-40B4-BE49-F238E27FC236}">
                  <a16:creationId xmlns:a16="http://schemas.microsoft.com/office/drawing/2014/main" id="{9EA20E8A-E2CB-4844-AB4C-C1BA2C3220CF}"/>
                </a:ext>
              </a:extLst>
            </p:cNvPr>
            <p:cNvGrpSpPr/>
            <p:nvPr/>
          </p:nvGrpSpPr>
          <p:grpSpPr>
            <a:xfrm rot="5400000">
              <a:off x="10215086" y="4772928"/>
              <a:ext cx="3569984" cy="323165"/>
              <a:chOff x="8424264" y="6446131"/>
              <a:chExt cx="3569984" cy="323165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59F899D-3CC0-4735-9B79-0B936F5CC234}"/>
                  </a:ext>
                </a:extLst>
              </p:cNvPr>
              <p:cNvSpPr txBox="1"/>
              <p:nvPr/>
            </p:nvSpPr>
            <p:spPr>
              <a:xfrm>
                <a:off x="9144264" y="6446131"/>
                <a:ext cx="2129984" cy="3231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500" dirty="0">
                    <a:effectLst/>
                    <a:latin typeface="Didact Gothic" panose="020B0604020202020204" charset="0"/>
                    <a:ea typeface="Times New Roman" panose="02020603050405020304" pitchFamily="18" charset="0"/>
                  </a:rPr>
                  <a:t>CYBER</a:t>
                </a:r>
                <a:r>
                  <a:rPr lang="ru-RU" sz="1500" dirty="0">
                    <a:effectLst/>
                    <a:latin typeface="Didact Gothic" panose="020B0604020202020204" charset="0"/>
                    <a:ea typeface="Times New Roman" panose="02020603050405020304" pitchFamily="18" charset="0"/>
                  </a:rPr>
                  <a:t>-</a:t>
                </a:r>
                <a:r>
                  <a:rPr lang="en-US" sz="1500" dirty="0">
                    <a:effectLst/>
                    <a:latin typeface="Didact Gothic" panose="020B0604020202020204" charset="0"/>
                    <a:ea typeface="Times New Roman" panose="02020603050405020304" pitchFamily="18" charset="0"/>
                  </a:rPr>
                  <a:t>FIGHT CLUB</a:t>
                </a:r>
                <a:endParaRPr lang="ru-RU" sz="1500" dirty="0">
                  <a:latin typeface="Didact Gothic" panose="020B0604020202020204" charset="0"/>
                </a:endParaRPr>
              </a:p>
            </p:txBody>
          </p:sp>
          <p:cxnSp>
            <p:nvCxnSpPr>
              <p:cNvPr id="10" name="Прямая соединительная линия 9">
                <a:extLst>
                  <a:ext uri="{FF2B5EF4-FFF2-40B4-BE49-F238E27FC236}">
                    <a16:creationId xmlns:a16="http://schemas.microsoft.com/office/drawing/2014/main" id="{247670C0-F901-45E8-9E52-EC5C4311A183}"/>
                  </a:ext>
                </a:extLst>
              </p:cNvPr>
              <p:cNvCxnSpPr>
                <a:cxnSpLocks/>
                <a:stCxn id="9" idx="1"/>
              </p:cNvCxnSpPr>
              <p:nvPr/>
            </p:nvCxnSpPr>
            <p:spPr>
              <a:xfrm flipH="1">
                <a:off x="8424264" y="6607714"/>
                <a:ext cx="720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Прямая соединительная линия 10">
                <a:extLst>
                  <a:ext uri="{FF2B5EF4-FFF2-40B4-BE49-F238E27FC236}">
                    <a16:creationId xmlns:a16="http://schemas.microsoft.com/office/drawing/2014/main" id="{80EB1724-E986-4167-A07D-8CB275A22436}"/>
                  </a:ext>
                </a:extLst>
              </p:cNvPr>
              <p:cNvCxnSpPr>
                <a:cxnSpLocks/>
                <a:endCxn id="9" idx="3"/>
              </p:cNvCxnSpPr>
              <p:nvPr/>
            </p:nvCxnSpPr>
            <p:spPr>
              <a:xfrm flipH="1" flipV="1">
                <a:off x="11274248" y="6607714"/>
                <a:ext cx="720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2719191-50FF-478C-ADA3-37E14A2950B5}"/>
                </a:ext>
              </a:extLst>
            </p:cNvPr>
            <p:cNvSpPr txBox="1"/>
            <p:nvPr/>
          </p:nvSpPr>
          <p:spPr>
            <a:xfrm>
              <a:off x="11596551" y="6281973"/>
              <a:ext cx="483887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3600" dirty="0">
                  <a:latin typeface="Didact Gothic" panose="020B0604020202020204" charset="0"/>
                </a:rPr>
                <a:t>9</a:t>
              </a:r>
              <a:endParaRPr lang="ru-RU" sz="3600" dirty="0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F5A15500-9BCD-43EB-A0E7-D5F174CE028B}"/>
              </a:ext>
            </a:extLst>
          </p:cNvPr>
          <p:cNvSpPr txBox="1"/>
          <p:nvPr/>
        </p:nvSpPr>
        <p:spPr>
          <a:xfrm>
            <a:off x="590180" y="438552"/>
            <a:ext cx="9097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atin typeface="Didact Gothic" panose="020B0604020202020204" charset="0"/>
              </a:rPr>
              <a:t>Как это работает?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CB18A95-07E4-5CE2-4C44-41879D6E3B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5500" y1="33333" x2="5500" y2="33333"/>
                        <a14:foregroundMark x1="3667" y1="11420" x2="4667" y2="65123"/>
                        <a14:foregroundMark x1="3667" y1="75926" x2="5167" y2="90741"/>
                        <a14:foregroundMark x1="98000" y1="22840" x2="96667" y2="66049"/>
                        <a14:foregroundMark x1="97167" y1="79321" x2="96167" y2="91049"/>
                        <a14:foregroundMark x1="86333" y1="96605" x2="89833" y2="95062"/>
                        <a14:foregroundMark x1="86667" y1="94444" x2="89833" y2="94444"/>
                        <a14:foregroundMark x1="94667" y1="11111" x2="96667" y2="22531"/>
                        <a14:foregroundMark x1="13333" y1="53704" x2="13667" y2="598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0602" y="1905490"/>
            <a:ext cx="6014031" cy="3247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74692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2644</TotalTime>
  <Words>289</Words>
  <Application>Microsoft Office PowerPoint</Application>
  <PresentationFormat>Широкоэкранный</PresentationFormat>
  <Paragraphs>80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DejaVu Sans Condensed</vt:lpstr>
      <vt:lpstr>Didact Gothic</vt:lpstr>
      <vt:lpstr>Тема Office</vt:lpstr>
      <vt:lpstr>Интерактивная карта УрФУ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</dc:creator>
  <cp:lastModifiedBy>Казанцева Евгения Николаевна</cp:lastModifiedBy>
  <cp:revision>79</cp:revision>
  <dcterms:created xsi:type="dcterms:W3CDTF">2022-06-11T14:30:01Z</dcterms:created>
  <dcterms:modified xsi:type="dcterms:W3CDTF">2022-06-17T18:59:34Z</dcterms:modified>
</cp:coreProperties>
</file>