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0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K Grotesk Bold" panose="020B0604020202020204" charset="-52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" panose="020B0806030504020204" charset="0"/>
      <p:regular r:id="rId28"/>
    </p:embeddedFont>
    <p:embeddedFont>
      <p:font typeface="Open Sans Extra Bold" panose="020B0604020202020204" charset="0"/>
      <p:regular r:id="rId29"/>
    </p:embeddedFont>
    <p:embeddedFont>
      <p:font typeface="Open Sans Italics" panose="020B0604020202020204" charset="0"/>
      <p:regular r:id="rId30"/>
    </p:embeddedFont>
    <p:embeddedFont>
      <p:font typeface="Open Sans Light" panose="020B0306030504020204" pitchFamily="34" charset="0"/>
      <p:regular r:id="rId31"/>
      <p:italic r:id="rId32"/>
    </p:embeddedFont>
    <p:embeddedFont>
      <p:font typeface="Open Sans Light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931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0922" y="7121034"/>
            <a:ext cx="8039890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800756" y="2644824"/>
            <a:ext cx="7811798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50525" y="1923845"/>
            <a:ext cx="7371900" cy="64393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30208" y="2806446"/>
            <a:ext cx="9357192" cy="4338400"/>
            <a:chOff x="0" y="0"/>
            <a:chExt cx="12476256" cy="5784533"/>
          </a:xfrm>
        </p:grpSpPr>
        <p:sp>
          <p:nvSpPr>
            <p:cNvPr id="6" name="TextBox 6"/>
            <p:cNvSpPr txBox="1"/>
            <p:nvPr/>
          </p:nvSpPr>
          <p:spPr>
            <a:xfrm>
              <a:off x="0" y="1927653"/>
              <a:ext cx="12476256" cy="1282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16"/>
                </a:lnSpc>
              </a:pPr>
              <a:r>
                <a:rPr lang="en-US" sz="6347">
                  <a:solidFill>
                    <a:srgbClr val="685A8C"/>
                  </a:solidFill>
                  <a:latin typeface="HK Grotesk Bold"/>
                </a:rPr>
                <a:t>"Треть Авангардизма"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512"/>
              <a:ext cx="10938745" cy="622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31"/>
                </a:lnSpc>
                <a:spcBef>
                  <a:spcPct val="0"/>
                </a:spcBef>
              </a:pPr>
              <a:r>
                <a:rPr lang="en-US" sz="3109">
                  <a:solidFill>
                    <a:srgbClr val="011C50"/>
                  </a:solidFill>
                  <a:latin typeface="Open Sans"/>
                </a:rPr>
                <a:t>Проектный практикум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801460"/>
              <a:ext cx="10938745" cy="67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39"/>
                </a:lnSpc>
              </a:pPr>
              <a:r>
                <a:rPr lang="en-US" sz="3184" dirty="0">
                  <a:solidFill>
                    <a:srgbClr val="011C50"/>
                  </a:solidFill>
                  <a:latin typeface="Open Sans"/>
                </a:rPr>
                <a:t>Игра </a:t>
              </a:r>
              <a:r>
                <a:rPr lang="en-US" sz="3184" dirty="0" err="1">
                  <a:solidFill>
                    <a:srgbClr val="011C50"/>
                  </a:solidFill>
                  <a:latin typeface="Open Sans"/>
                </a:rPr>
                <a:t>по</a:t>
              </a:r>
              <a:r>
                <a:rPr lang="en-US" sz="3184" dirty="0">
                  <a:solidFill>
                    <a:srgbClr val="011C50"/>
                  </a:solidFill>
                  <a:latin typeface="Open Sans"/>
                </a:rPr>
                <a:t> </a:t>
              </a:r>
              <a:r>
                <a:rPr lang="en-US" sz="3184" dirty="0" err="1">
                  <a:solidFill>
                    <a:srgbClr val="011C50"/>
                  </a:solidFill>
                  <a:latin typeface="Open Sans"/>
                </a:rPr>
                <a:t>информационной</a:t>
              </a:r>
              <a:r>
                <a:rPr lang="en-US" sz="3184" dirty="0">
                  <a:solidFill>
                    <a:srgbClr val="011C50"/>
                  </a:solidFill>
                  <a:latin typeface="Open Sans"/>
                </a:rPr>
                <a:t> </a:t>
              </a:r>
              <a:r>
                <a:rPr lang="en-US" sz="3184" dirty="0" err="1">
                  <a:solidFill>
                    <a:srgbClr val="011C50"/>
                  </a:solidFill>
                  <a:latin typeface="Open Sans"/>
                </a:rPr>
                <a:t>безопасности</a:t>
              </a:r>
              <a:endParaRPr lang="en-US" sz="3184" dirty="0">
                <a:solidFill>
                  <a:srgbClr val="011C50"/>
                </a:solidFill>
                <a:latin typeface="Open San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00922" y="7420755"/>
            <a:ext cx="5870972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685A8C"/>
                </a:solidFill>
                <a:latin typeface="Open Sans Bold"/>
              </a:rPr>
              <a:t>Куратор: Паклина В.М</a:t>
            </a:r>
            <a:r>
              <a:rPr lang="en-US" sz="3900">
                <a:solidFill>
                  <a:srgbClr val="685A8C"/>
                </a:solidFill>
                <a:latin typeface="Open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10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81121" y="634752"/>
            <a:ext cx="8925759" cy="71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230" dirty="0" err="1">
                <a:solidFill>
                  <a:srgbClr val="54457B"/>
                </a:solidFill>
                <a:latin typeface="Open Sans Light Bold"/>
              </a:rPr>
              <a:t>Введение</a:t>
            </a:r>
            <a:r>
              <a:rPr lang="en-US" sz="4230" dirty="0">
                <a:solidFill>
                  <a:srgbClr val="54457B"/>
                </a:solidFill>
                <a:latin typeface="Open Sans Light Bold"/>
              </a:rPr>
              <a:t> </a:t>
            </a:r>
            <a:r>
              <a:rPr lang="ru-RU" sz="4230" dirty="0">
                <a:solidFill>
                  <a:srgbClr val="54457B"/>
                </a:solidFill>
                <a:latin typeface="Open Sans Light Bold"/>
              </a:rPr>
              <a:t>в</a:t>
            </a:r>
            <a:r>
              <a:rPr lang="en-US" sz="4230" dirty="0">
                <a:solidFill>
                  <a:srgbClr val="54457B"/>
                </a:solidFill>
                <a:latin typeface="Open Sans Light Bold"/>
              </a:rPr>
              <a:t> </a:t>
            </a:r>
            <a:r>
              <a:rPr lang="en-US" sz="4230" dirty="0" err="1">
                <a:solidFill>
                  <a:srgbClr val="54457B"/>
                </a:solidFill>
                <a:latin typeface="Open Sans Light Bold"/>
              </a:rPr>
              <a:t>начал</a:t>
            </a:r>
            <a:r>
              <a:rPr lang="ru-RU" sz="4230" dirty="0">
                <a:solidFill>
                  <a:srgbClr val="54457B"/>
                </a:solidFill>
                <a:latin typeface="Open Sans Light Bold"/>
              </a:rPr>
              <a:t>е</a:t>
            </a:r>
            <a:r>
              <a:rPr lang="en-US" sz="4230" dirty="0">
                <a:solidFill>
                  <a:srgbClr val="54457B"/>
                </a:solidFill>
                <a:latin typeface="Open Sans Light Bold"/>
              </a:rPr>
              <a:t> </a:t>
            </a:r>
            <a:r>
              <a:rPr lang="en-US" sz="4230" dirty="0" err="1">
                <a:solidFill>
                  <a:srgbClr val="54457B"/>
                </a:solidFill>
                <a:latin typeface="Open Sans Light Bold"/>
              </a:rPr>
              <a:t>игры</a:t>
            </a:r>
            <a:r>
              <a:rPr lang="en-US" sz="4230" dirty="0">
                <a:solidFill>
                  <a:srgbClr val="54457B"/>
                </a:solidFill>
                <a:latin typeface="Open Sans Light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32D185-2002-45DE-BE58-6610C485A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7" y="1578814"/>
            <a:ext cx="14398624" cy="80734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11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27706" y="289101"/>
            <a:ext cx="5432584" cy="71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230" dirty="0">
                <a:solidFill>
                  <a:srgbClr val="54457B"/>
                </a:solidFill>
                <a:latin typeface="Open Sans Light Bold"/>
              </a:rPr>
              <a:t>Описание </a:t>
            </a:r>
            <a:r>
              <a:rPr lang="en-US" sz="4230" dirty="0" err="1">
                <a:solidFill>
                  <a:srgbClr val="54457B"/>
                </a:solidFill>
                <a:latin typeface="Open Sans Light Bold"/>
              </a:rPr>
              <a:t>вирус</a:t>
            </a:r>
            <a:r>
              <a:rPr lang="ru-RU" sz="4230" dirty="0" err="1">
                <a:solidFill>
                  <a:srgbClr val="54457B"/>
                </a:solidFill>
                <a:latin typeface="Open Sans Light Bold"/>
              </a:rPr>
              <a:t>ов</a:t>
            </a:r>
            <a:r>
              <a:rPr lang="en-US" sz="4230" dirty="0">
                <a:solidFill>
                  <a:srgbClr val="54457B"/>
                </a:solidFill>
                <a:latin typeface="Open Sans Light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17164-CFEB-4CC8-BC5D-1F7EA429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8" y="1187662"/>
            <a:ext cx="14935200" cy="84010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12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27707" y="495300"/>
            <a:ext cx="5432584" cy="70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230" dirty="0">
                <a:solidFill>
                  <a:srgbClr val="54457B"/>
                </a:solidFill>
                <a:latin typeface="Open Sans Light Bold"/>
              </a:rPr>
              <a:t>Описание </a:t>
            </a:r>
            <a:r>
              <a:rPr lang="en-US" sz="4230" dirty="0" err="1">
                <a:solidFill>
                  <a:srgbClr val="54457B"/>
                </a:solidFill>
                <a:latin typeface="Open Sans Light Bold"/>
              </a:rPr>
              <a:t>вирусов</a:t>
            </a:r>
            <a:r>
              <a:rPr lang="en-US" sz="4230" dirty="0">
                <a:solidFill>
                  <a:srgbClr val="54457B"/>
                </a:solidFill>
                <a:latin typeface="Open Sans Light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D8BBC-4693-48BD-915F-73F57619B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433513"/>
            <a:ext cx="14859000" cy="8358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 dirty="0">
                <a:solidFill>
                  <a:srgbClr val="54457B"/>
                </a:solidFill>
                <a:latin typeface="Open Sans Light"/>
              </a:rPr>
              <a:t>1</a:t>
            </a:r>
            <a:r>
              <a:rPr lang="ru-RU" sz="4083" dirty="0">
                <a:solidFill>
                  <a:srgbClr val="54457B"/>
                </a:solidFill>
                <a:latin typeface="Open Sans Light"/>
              </a:rPr>
              <a:t>3</a:t>
            </a:r>
            <a:endParaRPr lang="en-US" sz="4083" dirty="0">
              <a:solidFill>
                <a:srgbClr val="54457B"/>
              </a:solidFill>
              <a:latin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27708" y="363141"/>
            <a:ext cx="5432584" cy="14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ru-RU" sz="4230" dirty="0">
                <a:solidFill>
                  <a:srgbClr val="54457B"/>
                </a:solidFill>
                <a:latin typeface="Open Sans Light Bold"/>
              </a:rPr>
              <a:t>Финальный Босс и его снаряд </a:t>
            </a:r>
            <a:endParaRPr lang="en-US" sz="4230" dirty="0">
              <a:solidFill>
                <a:srgbClr val="54457B"/>
              </a:solidFill>
              <a:latin typeface="Open Sans Ligh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D68269-184A-4883-93EB-39E2520B5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6" y="1827260"/>
            <a:ext cx="11122175" cy="79796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BC3DA2-424D-42E0-9D6B-B496A93C6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771900"/>
            <a:ext cx="3657599" cy="32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 dirty="0">
                <a:solidFill>
                  <a:srgbClr val="54457B"/>
                </a:solidFill>
                <a:latin typeface="Open Sans Light"/>
              </a:rPr>
              <a:t>1</a:t>
            </a:r>
            <a:r>
              <a:rPr lang="ru-RU" sz="4083" dirty="0">
                <a:solidFill>
                  <a:srgbClr val="54457B"/>
                </a:solidFill>
                <a:latin typeface="Open Sans Light"/>
              </a:rPr>
              <a:t>4</a:t>
            </a:r>
            <a:endParaRPr lang="en-US" sz="4083" dirty="0">
              <a:solidFill>
                <a:srgbClr val="54457B"/>
              </a:solidFill>
              <a:latin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0" y="525780"/>
            <a:ext cx="8278893" cy="70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ru-RU" sz="4230" dirty="0">
                <a:solidFill>
                  <a:srgbClr val="54457B"/>
                </a:solidFill>
                <a:latin typeface="Open Sans Light Bold"/>
              </a:rPr>
              <a:t>Картинка при смерти.</a:t>
            </a:r>
            <a:endParaRPr lang="en-US" sz="4230" dirty="0">
              <a:solidFill>
                <a:srgbClr val="54457B"/>
              </a:solidFill>
              <a:latin typeface="Open Sans Ligh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8EBE33-9206-4CE2-A410-DB9DF544C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1629975"/>
            <a:ext cx="14624047" cy="8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95096" y="923925"/>
            <a:ext cx="4897807" cy="88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119">
                <a:solidFill>
                  <a:srgbClr val="685A8C"/>
                </a:solidFill>
                <a:latin typeface="Open Sans Bold"/>
              </a:rPr>
              <a:t>Заключение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 dirty="0">
                <a:solidFill>
                  <a:srgbClr val="54457B"/>
                </a:solidFill>
                <a:latin typeface="Open Sans Light"/>
              </a:rPr>
              <a:t>1</a:t>
            </a:r>
            <a:r>
              <a:rPr lang="ru-RU" sz="4083" dirty="0">
                <a:solidFill>
                  <a:srgbClr val="54457B"/>
                </a:solidFill>
                <a:latin typeface="Open Sans Light"/>
              </a:rPr>
              <a:t>5</a:t>
            </a:r>
            <a:endParaRPr lang="en-US" sz="4083" dirty="0">
              <a:solidFill>
                <a:srgbClr val="54457B"/>
              </a:solidFill>
              <a:latin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66304" y="3375303"/>
            <a:ext cx="14861989" cy="34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0"/>
              </a:lnSpc>
            </a:pPr>
            <a:endParaRPr dirty="0"/>
          </a:p>
          <a:p>
            <a:pPr algn="ctr">
              <a:lnSpc>
                <a:spcPts val="4580"/>
              </a:lnSpc>
            </a:pP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Мы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считаем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,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что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дети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,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которые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будут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играть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в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наш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продукт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действительно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узнают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много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нового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и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полезного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про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компьютерную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безопасность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и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вирусы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.</a:t>
            </a:r>
          </a:p>
          <a:p>
            <a:pPr algn="ctr">
              <a:lnSpc>
                <a:spcPts val="4580"/>
              </a:lnSpc>
            </a:pP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Кроме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того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,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мы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смогли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добиться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простого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геймплея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,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который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будет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интуитивно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понятен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даже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 </a:t>
            </a:r>
            <a:r>
              <a:rPr lang="en-US" sz="3271" dirty="0" err="1">
                <a:solidFill>
                  <a:srgbClr val="8375A6"/>
                </a:solidFill>
                <a:latin typeface="Open Sans Light"/>
              </a:rPr>
              <a:t>ребёнку</a:t>
            </a:r>
            <a:r>
              <a:rPr lang="en-US" sz="3271" dirty="0">
                <a:solidFill>
                  <a:srgbClr val="8375A6"/>
                </a:solidFill>
                <a:latin typeface="Open Sans Light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3039" y="0"/>
            <a:ext cx="4417381" cy="10287000"/>
          </a:xfrm>
          <a:prstGeom prst="rect">
            <a:avLst/>
          </a:prstGeom>
          <a:solidFill>
            <a:srgbClr val="685A8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529997" y="557341"/>
            <a:ext cx="2176154" cy="217614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521521" y="2984945"/>
            <a:ext cx="2164019" cy="216401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541876" y="5433553"/>
            <a:ext cx="2123309" cy="212330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570963" y="7835273"/>
            <a:ext cx="2094221" cy="2094213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4976" b="-2497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81" y="6172200"/>
            <a:ext cx="2723249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671" y="557341"/>
            <a:ext cx="423867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F9F1EB"/>
                </a:solidFill>
                <a:latin typeface="HK Grotesk Bold"/>
              </a:rPr>
              <a:t>Треть Авангардизма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84900" y="481141"/>
            <a:ext cx="3824444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>
                <a:solidFill>
                  <a:srgbClr val="54457B"/>
                </a:solidFill>
                <a:latin typeface="Open Sans"/>
              </a:rPr>
              <a:t>Программисты: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84900" y="1348867"/>
            <a:ext cx="4768414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Биккужина Полина 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89923469177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polina.bikkuzhina@urfu.me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84900" y="3201162"/>
            <a:ext cx="5119909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Просвирнин Михаил 89632777527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Mishaprosvirninmail@yandex.ru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84900" y="4883446"/>
            <a:ext cx="2094560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>
                <a:solidFill>
                  <a:srgbClr val="54457B"/>
                </a:solidFill>
                <a:latin typeface="Open Sans"/>
              </a:rPr>
              <a:t>Тимлид: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84900" y="5785273"/>
            <a:ext cx="3861057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Береснев Егор 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89536030144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1.bohrom.1@gmail.com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84900" y="7365534"/>
            <a:ext cx="2559954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>
                <a:solidFill>
                  <a:srgbClr val="54457B"/>
                </a:solidFill>
                <a:latin typeface="Open Sans"/>
              </a:rPr>
              <a:t>Дизайнер: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84900" y="8172450"/>
            <a:ext cx="3445962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Беспалова Полина 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89000484737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4A98"/>
                </a:solidFill>
                <a:latin typeface="Open Sans Light"/>
              </a:rPr>
              <a:t>bespolli@gmail.com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 dirty="0">
                <a:solidFill>
                  <a:srgbClr val="54457B"/>
                </a:solidFill>
                <a:latin typeface="Open Sans Light"/>
              </a:rPr>
              <a:t>1</a:t>
            </a:r>
            <a:r>
              <a:rPr lang="ru-RU" sz="4083" dirty="0">
                <a:solidFill>
                  <a:srgbClr val="54457B"/>
                </a:solidFill>
                <a:latin typeface="Open Sans Light"/>
              </a:rPr>
              <a:t>6</a:t>
            </a:r>
            <a:endParaRPr lang="en-US" sz="4083" dirty="0">
              <a:solidFill>
                <a:srgbClr val="54457B"/>
              </a:solidFill>
              <a:latin typeface="Open Sans Ligh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1930" y="2644902"/>
            <a:ext cx="334744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9F1EB"/>
                </a:solidFill>
                <a:latin typeface="Open Sans Light Bold"/>
              </a:rPr>
              <a:t>"Virus Fighter"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3039" y="0"/>
            <a:ext cx="6687178" cy="10287000"/>
          </a:xfrm>
          <a:prstGeom prst="rect">
            <a:avLst/>
          </a:prstGeom>
          <a:solidFill>
            <a:srgbClr val="685A8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62064" y="2314575"/>
            <a:ext cx="2828936" cy="282892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358321" y="2314575"/>
            <a:ext cx="2828936" cy="282892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962064" y="5587365"/>
            <a:ext cx="2828936" cy="282892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406154" y="5587365"/>
            <a:ext cx="2828936" cy="282892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4976" b="-2497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172200"/>
            <a:ext cx="2723249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028700"/>
            <a:ext cx="4660089" cy="195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dirty="0">
                <a:solidFill>
                  <a:srgbClr val="F9F1EB"/>
                </a:solidFill>
                <a:latin typeface="HK Grotesk Bold"/>
              </a:rPr>
              <a:t>Наша </a:t>
            </a:r>
            <a:r>
              <a:rPr lang="en-US" sz="6399" dirty="0" err="1">
                <a:solidFill>
                  <a:srgbClr val="F9F1EB"/>
                </a:solidFill>
                <a:latin typeface="HK Grotesk Bold"/>
              </a:rPr>
              <a:t>Команда</a:t>
            </a:r>
            <a:endParaRPr lang="en-US" sz="6399" dirty="0">
              <a:solidFill>
                <a:srgbClr val="F9F1EB"/>
              </a:solidFill>
              <a:latin typeface="HK Grotesk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02160" y="906371"/>
            <a:ext cx="3548741" cy="66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 dirty="0">
                <a:solidFill>
                  <a:srgbClr val="54457B"/>
                </a:solidFill>
                <a:latin typeface="Open Sans"/>
              </a:rPr>
              <a:t>Программист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71063" y="1574112"/>
            <a:ext cx="3010938" cy="4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530">
                <a:solidFill>
                  <a:srgbClr val="004A98"/>
                </a:solidFill>
                <a:latin typeface="Open Sans Light"/>
              </a:rPr>
              <a:t>Биккужина Полина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3574" y="925795"/>
            <a:ext cx="3334096" cy="66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 dirty="0">
                <a:solidFill>
                  <a:srgbClr val="54457B"/>
                </a:solidFill>
                <a:latin typeface="Open Sans"/>
              </a:rPr>
              <a:t>Программист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05742" y="1574112"/>
            <a:ext cx="3334095" cy="4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530">
                <a:solidFill>
                  <a:srgbClr val="004A98"/>
                </a:solidFill>
                <a:latin typeface="Open Sans Light"/>
              </a:rPr>
              <a:t>Просвирнин Михаил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67668" y="8532841"/>
            <a:ext cx="181772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>
                <a:solidFill>
                  <a:srgbClr val="54457B"/>
                </a:solidFill>
                <a:latin typeface="Open Sans"/>
              </a:rPr>
              <a:t>Тимлид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34615" y="9151175"/>
            <a:ext cx="2283835" cy="4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530">
                <a:solidFill>
                  <a:srgbClr val="004A98"/>
                </a:solidFill>
                <a:latin typeface="Open Sans Light"/>
              </a:rPr>
              <a:t>Береснев Егор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41665" y="8532841"/>
            <a:ext cx="2357914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en-US" sz="3870">
                <a:solidFill>
                  <a:srgbClr val="54457B"/>
                </a:solidFill>
                <a:latin typeface="Open Sans"/>
              </a:rPr>
              <a:t>Дизайнер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28618" y="9149715"/>
            <a:ext cx="2984008" cy="4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530">
                <a:solidFill>
                  <a:srgbClr val="004A98"/>
                </a:solidFill>
                <a:latin typeface="Open Sans Light"/>
              </a:rPr>
              <a:t>Беспалова Полина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2520" y="-10944363"/>
            <a:ext cx="22311063" cy="21221337"/>
            <a:chOff x="0" y="0"/>
            <a:chExt cx="29748084" cy="2829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27500" y="1028700"/>
            <a:ext cx="6883401" cy="1771650"/>
            <a:chOff x="0" y="0"/>
            <a:chExt cx="9177868" cy="236220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9177868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54457B"/>
                  </a:solidFill>
                  <a:latin typeface="Open Sans"/>
                </a:rPr>
                <a:t>Идея Проекта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15440"/>
              <a:ext cx="9177868" cy="74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39"/>
                </a:lnSpc>
              </a:pPr>
              <a:r>
                <a:rPr lang="en-US" sz="3699" dirty="0">
                  <a:solidFill>
                    <a:srgbClr val="54457B"/>
                  </a:solidFill>
                  <a:latin typeface="Open Sans"/>
                </a:rPr>
                <a:t>Для </a:t>
              </a:r>
              <a:r>
                <a:rPr lang="en-US" sz="3699" dirty="0" err="1">
                  <a:solidFill>
                    <a:srgbClr val="54457B"/>
                  </a:solidFill>
                  <a:latin typeface="Open Sans"/>
                </a:rPr>
                <a:t>чего</a:t>
              </a:r>
              <a:r>
                <a:rPr lang="en-US" sz="3699" dirty="0">
                  <a:solidFill>
                    <a:srgbClr val="54457B"/>
                  </a:solidFill>
                  <a:latin typeface="Open Sans"/>
                </a:rPr>
                <a:t> </a:t>
              </a:r>
              <a:r>
                <a:rPr lang="en-US" sz="3699" dirty="0" err="1">
                  <a:solidFill>
                    <a:srgbClr val="54457B"/>
                  </a:solidFill>
                  <a:latin typeface="Open Sans"/>
                </a:rPr>
                <a:t>он</a:t>
              </a:r>
              <a:r>
                <a:rPr lang="en-US" sz="3699" dirty="0">
                  <a:solidFill>
                    <a:srgbClr val="54457B"/>
                  </a:solidFill>
                  <a:latin typeface="Open Sans"/>
                </a:rPr>
                <a:t> </a:t>
              </a:r>
              <a:r>
                <a:rPr lang="en-US" sz="3699" dirty="0" err="1">
                  <a:solidFill>
                    <a:srgbClr val="54457B"/>
                  </a:solidFill>
                  <a:latin typeface="Open Sans"/>
                </a:rPr>
                <a:t>нужен</a:t>
              </a:r>
              <a:r>
                <a:rPr lang="en-US" sz="3699" dirty="0">
                  <a:solidFill>
                    <a:srgbClr val="54457B"/>
                  </a:solidFill>
                  <a:latin typeface="Open Sans"/>
                </a:rPr>
                <a:t>?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0" y="2218081"/>
            <a:ext cx="6356016" cy="19624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60007" y="5720707"/>
            <a:ext cx="13364981" cy="23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7457" lvl="1" indent="-468728" algn="ctr">
              <a:lnSpc>
                <a:spcPts val="6426"/>
              </a:lnSpc>
              <a:buFont typeface="Arial"/>
              <a:buChar char="•"/>
            </a:pP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Минималистичный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шутер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,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где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игроку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при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помощи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друга-антивируса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предстоит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одолеть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врагов,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воплощающих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компьютерные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42" spc="60" dirty="0" err="1">
                <a:solidFill>
                  <a:srgbClr val="004A98"/>
                </a:solidFill>
                <a:latin typeface="Open Sans Light"/>
              </a:rPr>
              <a:t>угрозы</a:t>
            </a:r>
            <a:r>
              <a:rPr lang="en-US" sz="4342" spc="60" dirty="0">
                <a:solidFill>
                  <a:srgbClr val="004A98"/>
                </a:solidFill>
                <a:latin typeface="Open Sans Light"/>
              </a:rPr>
              <a:t>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61412" y="2818045"/>
            <a:ext cx="7315200" cy="136245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52765" y="3999676"/>
            <a:ext cx="7911164" cy="44500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3207" y="903903"/>
            <a:ext cx="9027557" cy="110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8"/>
              </a:lnSpc>
            </a:pPr>
            <a:r>
              <a:rPr lang="en-US" sz="6000" dirty="0">
                <a:solidFill>
                  <a:srgbClr val="54457B"/>
                </a:solidFill>
                <a:latin typeface="Open Sans Extra Bold"/>
              </a:rPr>
              <a:t>Целевая</a:t>
            </a:r>
            <a:r>
              <a:rPr lang="en-US" sz="6570" dirty="0">
                <a:solidFill>
                  <a:srgbClr val="54457B"/>
                </a:solidFill>
                <a:latin typeface="Open Sans Extra Bold"/>
              </a:rPr>
              <a:t> аудитория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399" y="2087044"/>
            <a:ext cx="10127172" cy="67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1"/>
              </a:lnSpc>
            </a:pPr>
            <a:r>
              <a:rPr lang="en-US" sz="3958" dirty="0">
                <a:solidFill>
                  <a:srgbClr val="685A8C"/>
                </a:solidFill>
                <a:latin typeface="Open Sans"/>
              </a:rPr>
              <a:t>Для кого </a:t>
            </a:r>
            <a:r>
              <a:rPr lang="en-US" sz="3600" dirty="0">
                <a:solidFill>
                  <a:srgbClr val="685A8C"/>
                </a:solidFill>
                <a:latin typeface="Open Sans"/>
              </a:rPr>
              <a:t>создавалась</a:t>
            </a:r>
            <a:r>
              <a:rPr lang="en-US" sz="3958" dirty="0">
                <a:solidFill>
                  <a:srgbClr val="685A8C"/>
                </a:solidFill>
                <a:latin typeface="Open Sans"/>
              </a:rPr>
              <a:t> наша игра?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097" y="4302346"/>
            <a:ext cx="8183971" cy="377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Пользователь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-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школьник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в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возрасте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10-12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лет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.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Он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сможет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узнать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полезную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для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него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информацию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через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легкую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игровую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4318" dirty="0" err="1">
                <a:solidFill>
                  <a:srgbClr val="004A98"/>
                </a:solidFill>
                <a:latin typeface="Open Sans Light"/>
              </a:rPr>
              <a:t>подачу</a:t>
            </a:r>
            <a:r>
              <a:rPr lang="en-US" sz="4318" dirty="0">
                <a:solidFill>
                  <a:srgbClr val="004A98"/>
                </a:solidFill>
                <a:latin typeface="Open Sans Light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453B60"/>
                </a:solidFill>
                <a:latin typeface="Open Sans Light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33890" y="2487260"/>
            <a:ext cx="7246275" cy="7245449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50382" t="-13386" r="-503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04700" y="645178"/>
            <a:ext cx="8115300" cy="1584322"/>
            <a:chOff x="0" y="0"/>
            <a:chExt cx="10820400" cy="2112430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0820400" cy="130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54457B"/>
                  </a:solidFill>
                  <a:latin typeface="HK Grotesk Bold"/>
                </a:rPr>
                <a:t> Анализ конкурентов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64888"/>
              <a:ext cx="10820400" cy="58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2891" y="3038492"/>
            <a:ext cx="8458918" cy="2300551"/>
            <a:chOff x="0" y="0"/>
            <a:chExt cx="11278557" cy="3067402"/>
          </a:xfrm>
        </p:grpSpPr>
        <p:sp>
          <p:nvSpPr>
            <p:cNvPr id="8" name="TextBox 8"/>
            <p:cNvSpPr txBox="1"/>
            <p:nvPr/>
          </p:nvSpPr>
          <p:spPr>
            <a:xfrm>
              <a:off x="0" y="1587410"/>
              <a:ext cx="11278557" cy="1479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80"/>
                </a:lnSpc>
              </a:pPr>
              <a:r>
                <a:rPr lang="en-US" sz="3053" dirty="0">
                  <a:solidFill>
                    <a:srgbClr val="004A98"/>
                  </a:solidFill>
                  <a:latin typeface="Open Sans Light"/>
                </a:rPr>
                <a:t>Они предлагают пользователям простое управление и бурю эмоций;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4913"/>
              <a:ext cx="11278557" cy="1405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22"/>
                </a:lnSpc>
                <a:spcBef>
                  <a:spcPct val="0"/>
                </a:spcBef>
              </a:pPr>
              <a:r>
                <a:rPr lang="en-US" sz="3247" dirty="0" err="1">
                  <a:solidFill>
                    <a:srgbClr val="54457B"/>
                  </a:solidFill>
                  <a:latin typeface="Open Sans Bold"/>
                </a:rPr>
                <a:t>Существует</a:t>
              </a:r>
              <a:r>
                <a:rPr lang="en-US" sz="3247" dirty="0">
                  <a:solidFill>
                    <a:srgbClr val="54457B"/>
                  </a:solidFill>
                  <a:latin typeface="Open Sans Bold"/>
                </a:rPr>
                <a:t> </a:t>
              </a:r>
              <a:r>
                <a:rPr lang="en-US" sz="3247" dirty="0" err="1">
                  <a:solidFill>
                    <a:srgbClr val="54457B"/>
                  </a:solidFill>
                  <a:latin typeface="Open Sans Bold"/>
                </a:rPr>
                <a:t>множество</a:t>
              </a:r>
              <a:r>
                <a:rPr lang="en-US" sz="3247" dirty="0">
                  <a:solidFill>
                    <a:srgbClr val="54457B"/>
                  </a:solidFill>
                  <a:latin typeface="Open Sans Bold"/>
                </a:rPr>
                <a:t> </a:t>
              </a:r>
              <a:r>
                <a:rPr lang="en-US" sz="3247" dirty="0" err="1">
                  <a:solidFill>
                    <a:srgbClr val="54457B"/>
                  </a:solidFill>
                  <a:latin typeface="Open Sans Bold"/>
                </a:rPr>
                <a:t>игр</a:t>
              </a:r>
              <a:r>
                <a:rPr lang="en-US" sz="3247" dirty="0">
                  <a:solidFill>
                    <a:srgbClr val="54457B"/>
                  </a:solidFill>
                  <a:latin typeface="Open Sans Bold"/>
                </a:rPr>
                <a:t> в жанре </a:t>
              </a:r>
              <a:r>
                <a:rPr lang="en-US" sz="3247" dirty="0" err="1">
                  <a:solidFill>
                    <a:srgbClr val="54457B"/>
                  </a:solidFill>
                  <a:latin typeface="Open Sans Bold"/>
                </a:rPr>
                <a:t>шутер</a:t>
              </a:r>
              <a:r>
                <a:rPr lang="en-US" sz="3247" dirty="0">
                  <a:solidFill>
                    <a:srgbClr val="54457B"/>
                  </a:solidFill>
                  <a:latin typeface="Open Sans Bold"/>
                </a:rPr>
                <a:t>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32891" y="5616575"/>
            <a:ext cx="7891300" cy="211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7"/>
              </a:lnSpc>
            </a:pPr>
            <a:r>
              <a:rPr lang="en-US" sz="3034" dirty="0">
                <a:solidFill>
                  <a:srgbClr val="004A98"/>
                </a:solidFill>
                <a:latin typeface="Open Sans Light"/>
              </a:rPr>
              <a:t>Однако все они предназначены исключительно для развлечений и не несут никакой образовательной нагрузки, например CS2D:</a:t>
            </a:r>
            <a:r>
              <a:rPr lang="en-US" sz="3034" dirty="0">
                <a:solidFill>
                  <a:srgbClr val="004A98"/>
                </a:solidFill>
                <a:latin typeface="Arimo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453B60"/>
                </a:solidFill>
                <a:latin typeface="Open Sans Light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9545" y="1175341"/>
            <a:ext cx="5727354" cy="808295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4700" y="645178"/>
            <a:ext cx="8115300" cy="1584322"/>
            <a:chOff x="0" y="0"/>
            <a:chExt cx="10820400" cy="2112430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20400" cy="130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54457B"/>
                  </a:solidFill>
                  <a:latin typeface="HK Grotesk Bold"/>
                </a:rPr>
                <a:t> Анализ конкурентов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64888"/>
              <a:ext cx="10820400" cy="58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3899" y="3233348"/>
            <a:ext cx="8794659" cy="2308768"/>
            <a:chOff x="0" y="0"/>
            <a:chExt cx="11726212" cy="3078358"/>
          </a:xfrm>
        </p:grpSpPr>
        <p:sp>
          <p:nvSpPr>
            <p:cNvPr id="7" name="TextBox 7"/>
            <p:cNvSpPr txBox="1"/>
            <p:nvPr/>
          </p:nvSpPr>
          <p:spPr>
            <a:xfrm>
              <a:off x="0" y="860291"/>
              <a:ext cx="11726212" cy="2218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37"/>
                </a:lnSpc>
              </a:pPr>
              <a:r>
                <a:rPr lang="en-US" sz="3024" dirty="0">
                  <a:solidFill>
                    <a:srgbClr val="004A98"/>
                  </a:solidFill>
                  <a:latin typeface="Open Sans Light"/>
                </a:rPr>
                <a:t>Все они действительно помогают людям, а в особенности детям с получением новых знаний;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5181"/>
              <a:ext cx="11726212" cy="67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79"/>
                </a:lnSpc>
                <a:spcBef>
                  <a:spcPct val="0"/>
                </a:spcBef>
              </a:pPr>
              <a:r>
                <a:rPr lang="en-US" sz="3215">
                  <a:solidFill>
                    <a:srgbClr val="54457B"/>
                  </a:solidFill>
                  <a:latin typeface="Open Sans Bold"/>
                </a:rPr>
                <a:t>Существует множество обучающих игр: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7097" y="5726489"/>
            <a:ext cx="8811461" cy="215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3"/>
              </a:lnSpc>
            </a:pPr>
            <a:r>
              <a:rPr lang="en-US" sz="3081" dirty="0">
                <a:solidFill>
                  <a:srgbClr val="004A98"/>
                </a:solidFill>
                <a:latin typeface="Open Sans Light"/>
              </a:rPr>
              <a:t>Однако большинство из них подразумевают ежедневные упражнения и не отличаются особо интересным геймплеем, например</a:t>
            </a:r>
          </a:p>
          <a:p>
            <a:pPr>
              <a:lnSpc>
                <a:spcPts val="4313"/>
              </a:lnSpc>
            </a:pPr>
            <a:r>
              <a:rPr lang="en-US" sz="3081" dirty="0">
                <a:solidFill>
                  <a:srgbClr val="004A98"/>
                </a:solidFill>
                <a:latin typeface="Open Sans Light"/>
              </a:rPr>
              <a:t>DR KAWASHIMA’S BRAIN TRAINING:</a:t>
            </a:r>
            <a:r>
              <a:rPr lang="en-US" sz="3081" dirty="0">
                <a:solidFill>
                  <a:srgbClr val="004A98"/>
                </a:solidFill>
                <a:latin typeface="Arimo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453B60"/>
                </a:solidFill>
                <a:latin typeface="Open Sans Light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2985" y="-363375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29839" y="2669540"/>
            <a:ext cx="5762803" cy="67725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487374" y="1359448"/>
            <a:ext cx="5800626" cy="17909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l="21364" t="27358" r="20080" b="25033"/>
          <a:stretch>
            <a:fillRect/>
          </a:stretch>
        </p:blipFill>
        <p:spPr>
          <a:xfrm>
            <a:off x="1940623" y="2669540"/>
            <a:ext cx="2825872" cy="129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29634" t="12010" r="30055" b="11209"/>
          <a:stretch>
            <a:fillRect/>
          </a:stretch>
        </p:blipFill>
        <p:spPr>
          <a:xfrm>
            <a:off x="1940623" y="5686242"/>
            <a:ext cx="2009486" cy="20125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2056" t="12938" r="31030" b="19571"/>
          <a:stretch>
            <a:fillRect/>
          </a:stretch>
        </p:blipFill>
        <p:spPr>
          <a:xfrm>
            <a:off x="7237980" y="2606964"/>
            <a:ext cx="2151003" cy="2216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167272" y="5829744"/>
            <a:ext cx="1976728" cy="197672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39597" y="797714"/>
            <a:ext cx="8957543" cy="1457206"/>
            <a:chOff x="0" y="0"/>
            <a:chExt cx="11943391" cy="194294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1943391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99"/>
                </a:lnSpc>
              </a:pPr>
              <a:r>
                <a:rPr lang="en-US" sz="6499">
                  <a:solidFill>
                    <a:srgbClr val="54457B"/>
                  </a:solidFill>
                  <a:latin typeface="HK Grotesk Bold"/>
                </a:rPr>
                <a:t>Стек технологий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95400"/>
              <a:ext cx="11943391" cy="65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8959" y="2669540"/>
            <a:ext cx="1670255" cy="1005898"/>
            <a:chOff x="0" y="0"/>
            <a:chExt cx="2227007" cy="134119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865472"/>
              <a:ext cx="2227007" cy="477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1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227007" cy="689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65"/>
                </a:lnSpc>
                <a:spcBef>
                  <a:spcPct val="0"/>
                </a:spcBef>
              </a:pPr>
              <a:r>
                <a:rPr lang="en-US" sz="3281" u="none">
                  <a:solidFill>
                    <a:srgbClr val="54457B"/>
                  </a:solidFill>
                  <a:latin typeface="Open Sans"/>
                </a:rPr>
                <a:t>1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8959" y="5698616"/>
            <a:ext cx="1744600" cy="1311391"/>
            <a:chOff x="0" y="0"/>
            <a:chExt cx="2326133" cy="174852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872856"/>
              <a:ext cx="2326133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326133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3400" u="none">
                  <a:solidFill>
                    <a:srgbClr val="54457B"/>
                  </a:solidFill>
                  <a:latin typeface="Open Sans"/>
                </a:rPr>
                <a:t>2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48124" y="5829744"/>
            <a:ext cx="1565358" cy="1049135"/>
            <a:chOff x="0" y="0"/>
            <a:chExt cx="2087144" cy="139884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838142"/>
              <a:ext cx="2087144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3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087144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54457B"/>
                  </a:solidFill>
                  <a:latin typeface="Open Sans"/>
                </a:rPr>
                <a:t>4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48124" y="2606964"/>
            <a:ext cx="4061451" cy="1131050"/>
            <a:chOff x="0" y="0"/>
            <a:chExt cx="5415268" cy="1508067"/>
          </a:xfrm>
        </p:grpSpPr>
        <p:sp>
          <p:nvSpPr>
            <p:cNvPr id="24" name="TextBox 24"/>
            <p:cNvSpPr txBox="1"/>
            <p:nvPr/>
          </p:nvSpPr>
          <p:spPr>
            <a:xfrm>
              <a:off x="0" y="838142"/>
              <a:ext cx="5415268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3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685A8C"/>
                  </a:solidFill>
                  <a:latin typeface="Open Sans Italics"/>
                </a:rPr>
                <a:t> 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415268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54457B"/>
                  </a:solidFill>
                  <a:latin typeface="Open Sans"/>
                </a:rPr>
                <a:t> 3 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03152" cy="10947400"/>
          </a:xfrm>
          <a:prstGeom prst="rect">
            <a:avLst/>
          </a:prstGeom>
          <a:solidFill>
            <a:srgbClr val="8375A6"/>
          </a:solidFill>
        </p:spPr>
      </p:sp>
      <p:grpSp>
        <p:nvGrpSpPr>
          <p:cNvPr id="3" name="Group 3"/>
          <p:cNvGrpSpPr/>
          <p:nvPr/>
        </p:nvGrpSpPr>
        <p:grpSpPr>
          <a:xfrm>
            <a:off x="0" y="7843638"/>
            <a:ext cx="5903153" cy="3103762"/>
            <a:chOff x="0" y="0"/>
            <a:chExt cx="964006" cy="396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4005" cy="396348"/>
            </a:xfrm>
            <a:custGeom>
              <a:avLst/>
              <a:gdLst/>
              <a:ahLst/>
              <a:cxnLst/>
              <a:rect l="l" t="t" r="r" b="b"/>
              <a:pathLst>
                <a:path w="964005" h="396348">
                  <a:moveTo>
                    <a:pt x="0" y="0"/>
                  </a:moveTo>
                  <a:lnTo>
                    <a:pt x="964005" y="0"/>
                  </a:lnTo>
                  <a:lnTo>
                    <a:pt x="964005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453B6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326" y="3936505"/>
            <a:ext cx="4547716" cy="53217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840192"/>
            <a:ext cx="174244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6399">
                <a:solidFill>
                  <a:srgbClr val="F9F1EB"/>
                </a:solidFill>
                <a:latin typeface="HK Grotesk Bold"/>
              </a:rPr>
              <a:t>MVP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55845" y="840192"/>
            <a:ext cx="9642722" cy="278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8"/>
              </a:lnSpc>
            </a:pPr>
            <a:r>
              <a:rPr lang="en-US" sz="3127" dirty="0">
                <a:solidFill>
                  <a:srgbClr val="004A98"/>
                </a:solidFill>
                <a:latin typeface="Open Sans Light"/>
              </a:rPr>
              <a:t>Наш MVP - это образовательная игра в жанре шутера, в которой реализованы: </a:t>
            </a:r>
          </a:p>
          <a:p>
            <a:pPr algn="just">
              <a:lnSpc>
                <a:spcPts val="4378"/>
              </a:lnSpc>
            </a:pPr>
            <a:r>
              <a:rPr lang="ru-RU" sz="3127" dirty="0">
                <a:solidFill>
                  <a:srgbClr val="004A98"/>
                </a:solidFill>
                <a:latin typeface="Open Sans Light"/>
              </a:rPr>
              <a:t>Два уровня, враги с описанием и целью, босс, персонаж умеет бегать, стрелять, есть музыкальное сопровождение, звуки.</a:t>
            </a:r>
            <a:endParaRPr lang="en-US" sz="3127" dirty="0">
              <a:solidFill>
                <a:srgbClr val="004A98"/>
              </a:solidFill>
              <a:latin typeface="Open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54457B"/>
                </a:solidFill>
                <a:latin typeface="Open Sans Light"/>
              </a:rPr>
              <a:t>8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D6085B-7C3F-4279-B12E-89043B50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845" y="4144018"/>
            <a:ext cx="9642722" cy="54218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21801">
            <a:off x="2589594" y="4788237"/>
            <a:ext cx="3686734" cy="0"/>
          </a:xfrm>
          <a:prstGeom prst="line">
            <a:avLst/>
          </a:prstGeom>
          <a:ln w="38100" cap="flat">
            <a:solidFill>
              <a:srgbClr val="685A8C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3" name="TextBox 3"/>
          <p:cNvSpPr txBox="1"/>
          <p:nvPr/>
        </p:nvSpPr>
        <p:spPr>
          <a:xfrm>
            <a:off x="-1056397" y="3550228"/>
            <a:ext cx="5292873" cy="153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54457B"/>
                </a:solidFill>
                <a:latin typeface="Open Sans Extra Bold"/>
              </a:rPr>
              <a:t>Реализация проекта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04373" y="2758654"/>
            <a:ext cx="11554927" cy="64996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49709" y="447179"/>
            <a:ext cx="863212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Создан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дизайн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персонажа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,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подобраны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фоны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для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уровней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, а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также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выбран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примерный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4A98"/>
                </a:solidFill>
                <a:latin typeface="Open Sans Light"/>
              </a:rPr>
              <a:t>вид</a:t>
            </a:r>
            <a:r>
              <a:rPr lang="en-US" sz="3399" dirty="0">
                <a:solidFill>
                  <a:srgbClr val="004A98"/>
                </a:solidFill>
                <a:latin typeface="Open Sans Light"/>
              </a:rPr>
              <a:t> МЕНЮ.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84712" y="9581091"/>
            <a:ext cx="703288" cy="7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4083">
                <a:solidFill>
                  <a:srgbClr val="453B60"/>
                </a:solidFill>
                <a:latin typeface="Open Sans Light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355</Words>
  <Application>Microsoft Office PowerPoint</Application>
  <PresentationFormat>Произвольный</PresentationFormat>
  <Paragraphs>80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Arimo</vt:lpstr>
      <vt:lpstr>Calibri</vt:lpstr>
      <vt:lpstr>Open Sans Extra Bold</vt:lpstr>
      <vt:lpstr>HK Grotesk Bold</vt:lpstr>
      <vt:lpstr>Open Sans</vt:lpstr>
      <vt:lpstr>Open Sans Light</vt:lpstr>
      <vt:lpstr>Open Sans Light Bold</vt:lpstr>
      <vt:lpstr>Open Sans Bold</vt:lpstr>
      <vt:lpstr>Open Sans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основы проектной деятельности</dc:title>
  <cp:lastModifiedBy>Береснев Егор Максимович</cp:lastModifiedBy>
  <cp:revision>8</cp:revision>
  <dcterms:created xsi:type="dcterms:W3CDTF">2006-08-16T00:00:00Z</dcterms:created>
  <dcterms:modified xsi:type="dcterms:W3CDTF">2022-06-09T10:06:30Z</dcterms:modified>
  <dc:identifier>DAEyCpflKVc</dc:identifier>
</cp:coreProperties>
</file>