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2"/>
    <p:sldMasterId id="2147483715" r:id="rId3"/>
    <p:sldMasterId id="2147483726" r:id="rId4"/>
  </p:sldMasterIdLst>
  <p:notesMasterIdLst>
    <p:notesMasterId r:id="rId15"/>
  </p:notesMasterIdLst>
  <p:sldIdLst>
    <p:sldId id="260" r:id="rId5"/>
    <p:sldId id="271" r:id="rId6"/>
    <p:sldId id="268" r:id="rId7"/>
    <p:sldId id="264" r:id="rId8"/>
    <p:sldId id="267" r:id="rId9"/>
    <p:sldId id="272" r:id="rId10"/>
    <p:sldId id="273" r:id="rId11"/>
    <p:sldId id="274" r:id="rId12"/>
    <p:sldId id="275" r:id="rId13"/>
    <p:sldId id="277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 autoAdjust="0"/>
  </p:normalViewPr>
  <p:slideViewPr>
    <p:cSldViewPr snapToGrid="0"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A7C9CE0-C161-4B1C-AB5A-205FFC85AFA7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032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A7C9CE0-C161-4B1C-AB5A-205FFC85AFA7}" type="slidenum">
              <a:rPr lang="ru-RU" sz="1400" b="0" strike="noStrike" spc="-1" smtClean="0">
                <a:latin typeface="Times New Roman"/>
              </a:rPr>
              <a:pPr algn="r"/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642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94704"/>
            <a:ext cx="8229240" cy="1144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80664" y="4078288"/>
            <a:ext cx="5021262" cy="879194"/>
          </a:xfrm>
          <a:prstGeom prst="rect">
            <a:avLst/>
          </a:prstGeom>
        </p:spPr>
        <p:txBody>
          <a:bodyPr/>
          <a:lstStyle>
            <a:lvl1pPr>
              <a:defRPr lang="ru-RU" sz="2000" b="0" strike="noStrike" spc="-1" smtClean="0"/>
            </a:lvl1pPr>
          </a:lstStyle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F14AC"/>
                </a:solidFill>
                <a:latin typeface="Verdana"/>
                <a:ea typeface="Verdana"/>
              </a:rPr>
              <a:t>Докладчик</a:t>
            </a:r>
            <a:endParaRPr lang="ru-RU" sz="2000" b="0" strike="noStrike" spc="-1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3F14AC"/>
                </a:solidFill>
                <a:latin typeface="Verdana"/>
                <a:ea typeface="Verdana"/>
              </a:rPr>
              <a:t>Фамилия Имя Отчество</a:t>
            </a:r>
            <a:endParaRPr lang="ru-RU" sz="2000" b="0" strike="noStrike" spc="-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5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4DBC9A62-B1E7-4D23-8EB5-BE5D65C044C5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14228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6F8A09FD-7118-411A-9E94-0DC8C4C012F3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4718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18B372AA-B31C-470B-A515-92F8AFF26908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22440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151C90-2C1F-4B18-8133-D3F0199E6774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6947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4B05404-1BED-4744-A0F0-8E87B492764B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91318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1B55AEAC-2DE5-44A2-8C32-298DF262420F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11963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AAA97D4-3EF0-4FAB-BCE4-0E1BB5B5E44D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95231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B99E0A-4961-4C53-8CE4-0E3C603F4A1A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51473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3BFC6C-6B06-4691-8D73-AF8CB1CA241C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6415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6B68A4-1D5B-4DE9-9292-6916F5166793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6940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AEFFB666-B747-4771-9F1D-2CEDC54B95AE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060049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8C00E791-7755-4611-823A-C272B604D988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6570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1D3CBA6E-C869-459B-95F4-16F6BE07EBFC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611514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2F7C890-1324-4E0C-9340-5FF4A4C6C065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008188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CEA1E1-5B7F-4D0F-B0BA-25CA0AD49B9B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09108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209912AB-EE7B-4663-A60A-CA0BCB97034B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377145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9459B36-37E5-4DD5-8046-8FE27EC35683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51012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7A450D-77BB-4B12-BE25-42A70A112722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88268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5225E3-8773-427F-87AE-5C481D5C6C79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73054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39BDF2-5B99-472C-8CD8-4906821E12CE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2723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0EEA4A6-5326-4D53-A667-C5B7A4955AEB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92637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57013" y="1457599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Объект 9"/>
          <p:cNvSpPr>
            <a:spLocks noGrp="1"/>
          </p:cNvSpPr>
          <p:nvPr>
            <p:ph sz="quarter" idx="17"/>
          </p:nvPr>
        </p:nvSpPr>
        <p:spPr>
          <a:xfrm>
            <a:off x="457013" y="363552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Объект 9"/>
          <p:cNvSpPr>
            <a:spLocks noGrp="1"/>
          </p:cNvSpPr>
          <p:nvPr>
            <p:ph sz="quarter" idx="18"/>
          </p:nvPr>
        </p:nvSpPr>
        <p:spPr>
          <a:xfrm>
            <a:off x="4606884" y="1457599"/>
            <a:ext cx="4016375" cy="41242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78FE7624-5B53-4E04-906C-3C8BEDBCE753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871351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ек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6"/>
          </p:nvPr>
        </p:nvSpPr>
        <p:spPr>
          <a:xfrm>
            <a:off x="4606884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Объект 9"/>
          <p:cNvSpPr>
            <a:spLocks noGrp="1"/>
          </p:cNvSpPr>
          <p:nvPr>
            <p:ph sz="quarter" idx="17"/>
          </p:nvPr>
        </p:nvSpPr>
        <p:spPr>
          <a:xfrm>
            <a:off x="4606884" y="3682079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Объект 9"/>
          <p:cNvSpPr>
            <a:spLocks noGrp="1"/>
          </p:cNvSpPr>
          <p:nvPr>
            <p:ph sz="quarter" idx="18"/>
          </p:nvPr>
        </p:nvSpPr>
        <p:spPr>
          <a:xfrm>
            <a:off x="457013" y="1457599"/>
            <a:ext cx="4016375" cy="41707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fld id="{64658C4D-7ED6-4A4F-9F83-5ADEFFB66C49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45217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Объект 9"/>
          <p:cNvSpPr>
            <a:spLocks noGrp="1"/>
          </p:cNvSpPr>
          <p:nvPr>
            <p:ph sz="quarter" idx="16"/>
          </p:nvPr>
        </p:nvSpPr>
        <p:spPr>
          <a:xfrm>
            <a:off x="456625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Объект 9"/>
          <p:cNvSpPr>
            <a:spLocks noGrp="1"/>
          </p:cNvSpPr>
          <p:nvPr>
            <p:ph sz="quarter" idx="17"/>
          </p:nvPr>
        </p:nvSpPr>
        <p:spPr>
          <a:xfrm>
            <a:off x="456624" y="363264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4674240" y="1457600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Объект 9"/>
          <p:cNvSpPr>
            <a:spLocks noGrp="1"/>
          </p:cNvSpPr>
          <p:nvPr>
            <p:ph sz="quarter" idx="19"/>
          </p:nvPr>
        </p:nvSpPr>
        <p:spPr>
          <a:xfrm>
            <a:off x="4674240" y="3632645"/>
            <a:ext cx="4016375" cy="194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fld id="{FB344A22-D9AE-4B46-887E-4BC6861CB40D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462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0EDC30-4CD7-492A-8DD7-A5A799F7FB27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72121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95438"/>
            <a:ext cx="8166100" cy="42227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6892B535-D2A7-4E63-B249-2673F55DC88B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03207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7199" y="1605114"/>
            <a:ext cx="4025900" cy="42040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4597359" y="1605114"/>
            <a:ext cx="4025900" cy="42040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98CB455-CBE4-4F6B-86BB-EE4FFEC8EBCD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20208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49" y="1681163"/>
            <a:ext cx="399410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2505075"/>
            <a:ext cx="3994109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BD8188-2027-4327-A70A-FAC453A6FA1C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940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13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313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743F06E-0C44-43B9-8257-F28FD360AB85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8903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9" y="672354"/>
            <a:ext cx="3090119" cy="138504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69" y="672354"/>
            <a:ext cx="4807189" cy="5196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869" y="2057400"/>
            <a:ext cx="30901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22A4D7-D64B-4259-ABE9-C447E0FD7C43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ru-RU" spc="-1" smtClean="0"/>
              <a:t>ФИО, группа</a:t>
            </a:r>
            <a:endParaRPr lang="ru-RU" spc="-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410379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/>
          <p:nvPr userDrawn="1"/>
        </p:nvPicPr>
        <p:blipFill>
          <a:blip r:embed="rId4" cstate="print"/>
          <a:srcRect l="4992" r="67082" b="46565"/>
          <a:stretch/>
        </p:blipFill>
        <p:spPr>
          <a:xfrm>
            <a:off x="352080" y="378000"/>
            <a:ext cx="2053800" cy="98136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 userDrawn="1"/>
        </p:nvPicPr>
        <p:blipFill>
          <a:blip r:embed="rId5" cstate="print"/>
          <a:srcRect l="33674" t="-12109" r="4290" b="55039"/>
          <a:stretch/>
        </p:blipFill>
        <p:spPr>
          <a:xfrm>
            <a:off x="0" y="2603880"/>
            <a:ext cx="9143640" cy="4253760"/>
          </a:xfrm>
          <a:prstGeom prst="rect">
            <a:avLst/>
          </a:prstGeom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1457971"/>
            <a:ext cx="7886700" cy="107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28650" y="2784849"/>
            <a:ext cx="7886700" cy="214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</p:sldLayoutIdLst>
  <p:hf hdr="0"/>
  <p:txStyles>
    <p:titleStyle>
      <a:lvl1pPr marL="0" algn="ctr" defTabSz="914400" rtl="0" eaLnBrk="1" latinLnBrk="0" hangingPunct="1">
        <a:lnSpc>
          <a:spcPct val="100000"/>
        </a:lnSpc>
        <a:spcBef>
          <a:spcPct val="0"/>
        </a:spcBef>
        <a:buNone/>
        <a:defRPr lang="ru-RU" sz="3600" b="1" strike="noStrike" kern="1200" spc="-1" dirty="0">
          <a:solidFill>
            <a:srgbClr val="C00000"/>
          </a:solidFill>
          <a:latin typeface="Verdana"/>
          <a:ea typeface="Verdana"/>
          <a:cs typeface="+mn-cs"/>
        </a:defRPr>
      </a:lvl1pPr>
    </p:titleStyle>
    <p:bodyStyle>
      <a:lvl1pPr marL="10800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40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08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512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944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376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/>
          <p:nvPr userDrawn="1"/>
        </p:nvPicPr>
        <p:blipFill>
          <a:blip r:embed="rId12" cstate="print"/>
          <a:srcRect l="34492" t="9735" r="17739" b="56265"/>
          <a:stretch/>
        </p:blipFill>
        <p:spPr>
          <a:xfrm>
            <a:off x="3429000" y="4582800"/>
            <a:ext cx="5714640" cy="2274840"/>
          </a:xfrm>
          <a:prstGeom prst="rect">
            <a:avLst/>
          </a:prstGeom>
          <a:ln>
            <a:noFill/>
          </a:ln>
        </p:spPr>
      </p:pic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3" cstate="print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 smtClean="0"/>
              <a:t>ФИО, группа</a:t>
            </a:r>
            <a:endParaRPr lang="ru-RU" spc="-1" dirty="0"/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BA48265-F1E7-4998-A908-9876F455B3D6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4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/>
          <p:nvPr userDrawn="1"/>
        </p:nvPicPr>
        <p:blipFill>
          <a:blip r:embed="rId12" cstate="print"/>
          <a:srcRect l="-20693" t="34885" r="76051" b="32072"/>
          <a:stretch/>
        </p:blipFill>
        <p:spPr>
          <a:xfrm>
            <a:off x="3656880" y="4673520"/>
            <a:ext cx="5486760" cy="2184120"/>
          </a:xfrm>
          <a:prstGeom prst="rect">
            <a:avLst/>
          </a:prstGeom>
          <a:ln>
            <a:noFill/>
          </a:ln>
        </p:spPr>
      </p:pic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3" cstate="print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 smtClean="0"/>
              <a:t>ФИО, группа</a:t>
            </a:r>
            <a:endParaRPr lang="ru-RU" spc="-1" dirty="0"/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20B3564-E30B-4D7E-84F4-44036F925B58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457199" y="6311152"/>
            <a:ext cx="493060" cy="382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CD50FA3-7693-4AD1-9E83-82DEDF06D4CE}" type="slidenum">
              <a:rPr lang="ru-RU" sz="1200" spc="-1" smtClean="0"/>
              <a:pPr/>
              <a:t>‹#›</a:t>
            </a:fld>
            <a:endParaRPr lang="ru-RU" sz="1200" spc="-1" dirty="0"/>
          </a:p>
        </p:txBody>
      </p:sp>
      <p:pic>
        <p:nvPicPr>
          <p:cNvPr id="7" name="Picture 2"/>
          <p:cNvPicPr/>
          <p:nvPr userDrawn="1"/>
        </p:nvPicPr>
        <p:blipFill>
          <a:blip r:embed="rId12" cstate="print"/>
          <a:srcRect r="6381"/>
          <a:stretch/>
        </p:blipFill>
        <p:spPr>
          <a:xfrm>
            <a:off x="0" y="0"/>
            <a:ext cx="8560080" cy="622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1963270" y="172036"/>
            <a:ext cx="5020236" cy="27800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pc="-1" dirty="0" smtClean="0"/>
              <a:t>ФИО, группа</a:t>
            </a:r>
            <a:endParaRPr lang="ru-RU" spc="-1" dirty="0"/>
          </a:p>
        </p:txBody>
      </p:sp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7306234" y="172036"/>
            <a:ext cx="1317025" cy="278008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C0F23F3-D1BC-4B18-9D6A-D6F0FE9AFF53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8" y="1493930"/>
            <a:ext cx="8102881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6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14A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 абитуриента: варианты усовершенствования</a:t>
            </a:r>
            <a:endParaRPr lang="ru-RU" b="0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4517" y="3648796"/>
            <a:ext cx="6329737" cy="22948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latin typeface="Arial"/>
              </a:rPr>
              <a:t>Подготовили</a:t>
            </a:r>
            <a:r>
              <a:rPr lang="en-US" b="1" dirty="0" smtClean="0">
                <a:latin typeface="Arial"/>
              </a:rPr>
              <a:t> </a:t>
            </a:r>
            <a:r>
              <a:rPr lang="ru-RU" b="1" dirty="0" smtClean="0">
                <a:latin typeface="Arial"/>
              </a:rPr>
              <a:t>студентки группы РИ-180002: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Arial"/>
              </a:rPr>
              <a:t>Колотова Е.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latin typeface="Arial"/>
              </a:rPr>
              <a:t>Логинова О.</a:t>
            </a:r>
          </a:p>
          <a:p>
            <a:pPr>
              <a:lnSpc>
                <a:spcPct val="100000"/>
              </a:lnSpc>
            </a:pPr>
            <a:r>
              <a:rPr lang="ru-RU" b="1" dirty="0" err="1" smtClean="0">
                <a:latin typeface="Arial"/>
              </a:rPr>
              <a:t>Немытова</a:t>
            </a:r>
            <a:r>
              <a:rPr lang="ru-RU" b="1" dirty="0" smtClean="0">
                <a:latin typeface="Arial"/>
              </a:rPr>
              <a:t> М.</a:t>
            </a:r>
          </a:p>
          <a:p>
            <a:pPr>
              <a:lnSpc>
                <a:spcPct val="100000"/>
              </a:lnSpc>
            </a:pPr>
            <a:r>
              <a:rPr lang="ru-RU" b="1" dirty="0" err="1" smtClean="0">
                <a:latin typeface="Arial"/>
              </a:rPr>
              <a:t>Миндубаева</a:t>
            </a:r>
            <a:r>
              <a:rPr lang="ru-RU" b="1" dirty="0" smtClean="0">
                <a:latin typeface="Arial"/>
              </a:rPr>
              <a:t> П.</a:t>
            </a:r>
            <a:endParaRPr lang="ru-RU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4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52" y="2378051"/>
            <a:ext cx="8166060" cy="69981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00EDC30-4CD7-492A-8DD7-A5A799F7FB27}" type="datetime1">
              <a:rPr lang="ru-RU" spc="-1" smtClean="0"/>
              <a:pPr/>
              <a:t>17.01.2019</a:t>
            </a:fld>
            <a:endParaRPr lang="ru-RU" spc="-1" dirty="0"/>
          </a:p>
        </p:txBody>
      </p:sp>
    </p:spTree>
    <p:extLst>
      <p:ext uri="{BB962C8B-B14F-4D97-AF65-F5344CB8AC3E}">
        <p14:creationId xmlns:p14="http://schemas.microsoft.com/office/powerpoint/2010/main" val="41303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40932EF-8B42-4584-A391-B78EAD9CD299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2</a:t>
            </a:fld>
            <a:endParaRPr lang="ru-RU" sz="1200" spc="-1" dirty="0"/>
          </a:p>
        </p:txBody>
      </p:sp>
      <p:sp>
        <p:nvSpPr>
          <p:cNvPr id="5" name="TextBox 4"/>
          <p:cNvSpPr txBox="1"/>
          <p:nvPr/>
        </p:nvSpPr>
        <p:spPr>
          <a:xfrm>
            <a:off x="531769" y="1582716"/>
            <a:ext cx="7883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недостатки у личного кабинета абитуриента?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7434" y="3223658"/>
            <a:ext cx="5957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Как их можно исправить?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Что необходимо поступающему для удобства?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Как можно улучшить ЛК?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43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199" y="1875130"/>
            <a:ext cx="4041776" cy="823912"/>
          </a:xfrm>
        </p:spPr>
        <p:txBody>
          <a:bodyPr/>
          <a:lstStyle/>
          <a:p>
            <a:r>
              <a:rPr lang="ru-RU" dirty="0"/>
              <a:t>Личный кабинет абитуриента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613" y="2864344"/>
            <a:ext cx="4041775" cy="202648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Личный кабинет студента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29149" y="2569039"/>
            <a:ext cx="3994150" cy="2617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Отличаются ли ЛК абитуриента и студента?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D3EEA-933E-43FD-88E4-E15A6C3CDFC3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ru-RU" spc="-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3</a:t>
            </a:fld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0882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3E80F7-8F57-47CA-9613-2C68E372EB72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>
          <a:xfrm>
            <a:off x="2039601" y="196904"/>
            <a:ext cx="5020236" cy="278008"/>
          </a:xfrm>
        </p:spPr>
        <p:txBody>
          <a:bodyPr/>
          <a:lstStyle/>
          <a:p>
            <a:pPr algn="ctr"/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4</a:t>
            </a:fld>
            <a:endParaRPr lang="ru-RU" sz="1200" spc="-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40" y="1166827"/>
            <a:ext cx="7108254" cy="4652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0" y="798971"/>
            <a:ext cx="5172899" cy="51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 Абитуриента на данный момент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499C54-3958-46C3-9746-6C868FC87343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ru-RU" spc="-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5</a:t>
            </a:fld>
            <a:endParaRPr lang="ru-RU" sz="1200" spc="-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6" y="1686183"/>
            <a:ext cx="8349125" cy="3955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16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" y="614188"/>
            <a:ext cx="7766652" cy="555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151C90-2C1F-4B18-8133-D3F0199E6774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6</a:t>
            </a:fld>
            <a:endParaRPr lang="ru-RU" sz="1200" spc="-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3729" y="680688"/>
            <a:ext cx="1734671" cy="50707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97" y="1532927"/>
            <a:ext cx="6939161" cy="496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47206" y="1933995"/>
            <a:ext cx="5425951" cy="459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151C90-2C1F-4B18-8133-D3F0199E6774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7</a:t>
            </a:fld>
            <a:endParaRPr lang="ru-RU" sz="1200" spc="-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9" y="1378538"/>
            <a:ext cx="7075464" cy="439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199" y="622080"/>
            <a:ext cx="8166060" cy="69981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F14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Рейтинг на сайте </a:t>
            </a:r>
            <a:r>
              <a:rPr lang="en-US" dirty="0" smtClean="0"/>
              <a:t>urfu.ru </a:t>
            </a:r>
            <a:r>
              <a:rPr lang="ru-RU" dirty="0" smtClean="0"/>
              <a:t>на данный момент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3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0EEA4A6-5326-4D53-A667-C5B7A4955AEB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8</a:t>
            </a:fld>
            <a:endParaRPr lang="ru-RU" sz="1200" spc="-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07" y="833480"/>
            <a:ext cx="6644842" cy="47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5891" y="3532909"/>
            <a:ext cx="21460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*Последнее обновление:  18:01  26.06.18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860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151C90-2C1F-4B18-8133-D3F0199E6774}" type="datetime1">
              <a:rPr lang="ru-RU" spc="-1" smtClean="0"/>
              <a:pPr/>
              <a:t>17.01.2019</a:t>
            </a:fld>
            <a:endParaRPr lang="ru-RU" spc="-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endParaRPr lang="ru-RU" spc="-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D50FA3-7693-4AD1-9E83-82DEDF06D4CE}" type="slidenum">
              <a:rPr lang="ru-RU" sz="1200" spc="-1" smtClean="0"/>
              <a:pPr/>
              <a:t>9</a:t>
            </a:fld>
            <a:endParaRPr lang="ru-RU" sz="1200" spc="-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2" y="1035780"/>
            <a:ext cx="6169403" cy="441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3462" y="3598026"/>
            <a:ext cx="20684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*Последнее обновление: 18:01  26.06.18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2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о презентаци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ая част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сновная часть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ая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</TotalTime>
  <Words>106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Начало презентации</vt:lpstr>
      <vt:lpstr>Основная часть</vt:lpstr>
      <vt:lpstr>Основная часть 2</vt:lpstr>
      <vt:lpstr>Пустая тема</vt:lpstr>
      <vt:lpstr>Личный кабинет абитуриента: варианты усовершенствования</vt:lpstr>
      <vt:lpstr>Презентация PowerPoint</vt:lpstr>
      <vt:lpstr>Отличаются ли ЛК абитуриента и студента?</vt:lpstr>
      <vt:lpstr>Презентация PowerPoint</vt:lpstr>
      <vt:lpstr>Кабинет Абитуриента на данный момент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243</cp:revision>
  <cp:lastPrinted>2016-06-07T03:16:33Z</cp:lastPrinted>
  <dcterms:created xsi:type="dcterms:W3CDTF">2016-01-27T12:28:54Z</dcterms:created>
  <dcterms:modified xsi:type="dcterms:W3CDTF">2019-01-16T19:42:17Z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