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roxima Nova" panose="020B0604020202020204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Roboto ExtraBold" panose="02000000000000000000" pitchFamily="2" charset="0"/>
      <p:bold r:id="rId29"/>
      <p:boldItalic r:id="rId30"/>
    </p:embeddedFont>
    <p:embeddedFont>
      <p:font typeface="Roboto Mono" panose="020B060402020202020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DDB4D8-AA05-400F-996C-A47DB90C6400}">
  <a:tblStyle styleId="{25DDB4D8-AA05-400F-996C-A47DB90C64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8136735-85CC-4E05-A4E1-C06559CECC9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4" d="100"/>
          <a:sy n="124" d="100"/>
        </p:scale>
        <p:origin x="274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4dcd1bd995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4dcd1bd995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4dcd1bd995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4dcd1bd995_0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4dcd1bd995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4dcd1bd995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4e25a7f309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4e25a7f309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59cde4fef4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59cde4fef4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4dcd1bd99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4dcd1bd99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5cfc603f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35cfc603f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5cfc603ff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5cfc603ff4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4dcd1bd995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4dcd1bd995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4dcd1bd995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4dcd1bd995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4dcd1bd995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4dcd1bd995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4dcd1bd995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4dcd1bd995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4dcd1bd995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4dcd1bd995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cs.msu.ru/projects/traffic-sign-recognition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>
                <a:latin typeface="Roboto ExtraBold"/>
                <a:ea typeface="Roboto ExtraBold"/>
                <a:cs typeface="Roboto ExtraBold"/>
                <a:sym typeface="Roboto ExtraBold"/>
              </a:rPr>
              <a:t>Телеграм-бот для распознавания дорожных знаков </a:t>
            </a:r>
            <a:endParaRPr sz="3400">
              <a:latin typeface="Roboto ExtraBold"/>
              <a:ea typeface="Roboto ExtraBold"/>
              <a:cs typeface="Roboto ExtraBold"/>
              <a:sym typeface="Roboto Extra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400">
                <a:latin typeface="Roboto ExtraBold"/>
                <a:ea typeface="Roboto ExtraBold"/>
                <a:cs typeface="Roboto ExtraBold"/>
                <a:sym typeface="Roboto ExtraBold"/>
              </a:rPr>
              <a:t>парковки и остановки</a:t>
            </a:r>
            <a:endParaRPr>
              <a:latin typeface="Roboto ExtraBold"/>
              <a:ea typeface="Roboto ExtraBold"/>
              <a:cs typeface="Roboto ExtraBold"/>
              <a:sym typeface="Roboto ExtraBold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Команда “Персеиды”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Реализация проекта. Схема работы</a:t>
            </a:r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sp>
        <p:nvSpPr>
          <p:cNvPr id="193" name="Google Shape;193;p22"/>
          <p:cNvSpPr/>
          <p:nvPr/>
        </p:nvSpPr>
        <p:spPr>
          <a:xfrm>
            <a:off x="544575" y="1602675"/>
            <a:ext cx="1795200" cy="9378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Водитель фотографирует знак</a:t>
            </a:r>
            <a:endParaRPr/>
          </a:p>
        </p:txBody>
      </p:sp>
      <p:sp>
        <p:nvSpPr>
          <p:cNvPr id="194" name="Google Shape;194;p22"/>
          <p:cNvSpPr/>
          <p:nvPr/>
        </p:nvSpPr>
        <p:spPr>
          <a:xfrm>
            <a:off x="610125" y="3277700"/>
            <a:ext cx="1664100" cy="778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Отправляет фото в тг-бот</a:t>
            </a:r>
            <a:endParaRPr/>
          </a:p>
        </p:txBody>
      </p:sp>
      <p:sp>
        <p:nvSpPr>
          <p:cNvPr id="195" name="Google Shape;195;p22"/>
          <p:cNvSpPr/>
          <p:nvPr/>
        </p:nvSpPr>
        <p:spPr>
          <a:xfrm>
            <a:off x="3169313" y="3403625"/>
            <a:ext cx="1996800" cy="5727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ИИ распознает знак</a:t>
            </a:r>
            <a:endParaRPr/>
          </a:p>
        </p:txBody>
      </p:sp>
      <p:sp>
        <p:nvSpPr>
          <p:cNvPr id="196" name="Google Shape;196;p22"/>
          <p:cNvSpPr/>
          <p:nvPr/>
        </p:nvSpPr>
        <p:spPr>
          <a:xfrm>
            <a:off x="3358388" y="1587525"/>
            <a:ext cx="1684200" cy="9681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Определяет тип и формирует ответ с правилами</a:t>
            </a:r>
            <a:endParaRPr/>
          </a:p>
        </p:txBody>
      </p:sp>
      <p:sp>
        <p:nvSpPr>
          <p:cNvPr id="197" name="Google Shape;197;p22"/>
          <p:cNvSpPr/>
          <p:nvPr/>
        </p:nvSpPr>
        <p:spPr>
          <a:xfrm>
            <a:off x="6091500" y="1737038"/>
            <a:ext cx="2874300" cy="23571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Пользователь получает подробный ответ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✅ Можно ли парковаться 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⏳ Сколько времени разрешено стоять (если есть лимит).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🚨 Риск эвакуации  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198" name="Google Shape;198;p22"/>
          <p:cNvCxnSpPr>
            <a:endCxn id="194" idx="0"/>
          </p:cNvCxnSpPr>
          <p:nvPr/>
        </p:nvCxnSpPr>
        <p:spPr>
          <a:xfrm flipH="1">
            <a:off x="1442175" y="2553500"/>
            <a:ext cx="10200" cy="724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oval" w="med" len="med"/>
            <a:tailEnd type="stealth" w="med" len="med"/>
          </a:ln>
        </p:spPr>
      </p:cxnSp>
      <p:cxnSp>
        <p:nvCxnSpPr>
          <p:cNvPr id="199" name="Google Shape;199;p22"/>
          <p:cNvCxnSpPr>
            <a:endCxn id="195" idx="1"/>
          </p:cNvCxnSpPr>
          <p:nvPr/>
        </p:nvCxnSpPr>
        <p:spPr>
          <a:xfrm rot="10800000" flipH="1">
            <a:off x="2274113" y="3689975"/>
            <a:ext cx="895200" cy="5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oval" w="med" len="med"/>
            <a:tailEnd type="stealth" w="med" len="med"/>
          </a:ln>
        </p:spPr>
      </p:cxnSp>
      <p:cxnSp>
        <p:nvCxnSpPr>
          <p:cNvPr id="200" name="Google Shape;200;p22"/>
          <p:cNvCxnSpPr>
            <a:endCxn id="196" idx="2"/>
          </p:cNvCxnSpPr>
          <p:nvPr/>
        </p:nvCxnSpPr>
        <p:spPr>
          <a:xfrm rot="10800000" flipH="1">
            <a:off x="4185488" y="2555625"/>
            <a:ext cx="15000" cy="8451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oval" w="med" len="med"/>
            <a:tailEnd type="stealth" w="med" len="med"/>
          </a:ln>
        </p:spPr>
      </p:cxnSp>
      <p:cxnSp>
        <p:nvCxnSpPr>
          <p:cNvPr id="201" name="Google Shape;201;p22"/>
          <p:cNvCxnSpPr>
            <a:endCxn id="197" idx="1"/>
          </p:cNvCxnSpPr>
          <p:nvPr/>
        </p:nvCxnSpPr>
        <p:spPr>
          <a:xfrm>
            <a:off x="5082900" y="2059388"/>
            <a:ext cx="1008600" cy="856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oval" w="med" len="med"/>
            <a:tailEnd type="stealth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215475" y="412950"/>
            <a:ext cx="3741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Реализация проекта</a:t>
            </a:r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pic>
        <p:nvPicPr>
          <p:cNvPr id="208" name="Google Shape;20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4200" y="1340800"/>
            <a:ext cx="1723025" cy="19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 title="photo_2025-06-15_22-10-28.jpg"/>
          <p:cNvPicPr preferRelativeResize="0"/>
          <p:nvPr/>
        </p:nvPicPr>
        <p:blipFill rotWithShape="1">
          <a:blip r:embed="rId4">
            <a:alphaModFix/>
          </a:blip>
          <a:srcRect b="26616"/>
          <a:stretch/>
        </p:blipFill>
        <p:spPr>
          <a:xfrm>
            <a:off x="3956475" y="182650"/>
            <a:ext cx="2527014" cy="487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 title="photo_2025-06-15_22-10-28.jpg"/>
          <p:cNvPicPr preferRelativeResize="0"/>
          <p:nvPr/>
        </p:nvPicPr>
        <p:blipFill rotWithShape="1">
          <a:blip r:embed="rId4">
            <a:alphaModFix/>
          </a:blip>
          <a:srcRect t="72953"/>
          <a:stretch/>
        </p:blipFill>
        <p:spPr>
          <a:xfrm>
            <a:off x="6595575" y="1464375"/>
            <a:ext cx="2425575" cy="1724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4"/>
          <p:cNvSpPr txBox="1">
            <a:spLocks noGrp="1"/>
          </p:cNvSpPr>
          <p:nvPr>
            <p:ph type="title"/>
          </p:nvPr>
        </p:nvSpPr>
        <p:spPr>
          <a:xfrm>
            <a:off x="311700" y="3139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Заключение</a:t>
            </a:r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body" idx="1"/>
          </p:nvPr>
        </p:nvSpPr>
        <p:spPr>
          <a:xfrm>
            <a:off x="311700" y="937050"/>
            <a:ext cx="7988700" cy="18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ru" sz="1462" u="sng">
                <a:solidFill>
                  <a:srgbClr val="F9CB9C"/>
                </a:solidFill>
              </a:rPr>
              <a:t>Полученные результаты:</a:t>
            </a:r>
            <a:endParaRPr sz="1462" u="sng">
              <a:solidFill>
                <a:srgbClr val="F9CB9C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ru" sz="1210">
                <a:solidFill>
                  <a:schemeClr val="lt1"/>
                </a:solidFill>
              </a:rPr>
              <a:t>✅ </a:t>
            </a:r>
            <a:r>
              <a:rPr lang="ru" sz="1259">
                <a:solidFill>
                  <a:schemeClr val="dk1"/>
                </a:solidFill>
              </a:rPr>
              <a:t>Нейросеть успешно распознает основные дорожные знаки,  связанные с парковкой и остановкой</a:t>
            </a:r>
            <a:endParaRPr sz="1259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ru" sz="1210">
                <a:solidFill>
                  <a:schemeClr val="lt1"/>
                </a:solidFill>
              </a:rPr>
              <a:t>✅ </a:t>
            </a:r>
            <a:r>
              <a:rPr lang="ru" sz="1259">
                <a:solidFill>
                  <a:schemeClr val="dk1"/>
                </a:solidFill>
              </a:rPr>
              <a:t>Проведено пользовательское исследование, подтверждающее актуальность проблемы.</a:t>
            </a:r>
            <a:endParaRPr sz="1259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ru" sz="1210">
                <a:solidFill>
                  <a:schemeClr val="lt1"/>
                </a:solidFill>
              </a:rPr>
              <a:t>✅ </a:t>
            </a:r>
            <a:r>
              <a:rPr lang="ru" sz="1259">
                <a:solidFill>
                  <a:schemeClr val="dk1"/>
                </a:solidFill>
              </a:rPr>
              <a:t>Реализована интеграция с картами — бот показывает ближайшие разрешённые парковки</a:t>
            </a:r>
            <a:endParaRPr sz="1259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852"/>
              <a:buFont typeface="Arial"/>
              <a:buNone/>
            </a:pPr>
            <a:r>
              <a:rPr lang="ru" sz="1210">
                <a:solidFill>
                  <a:schemeClr val="lt1"/>
                </a:solidFill>
              </a:rPr>
              <a:t>✅</a:t>
            </a:r>
            <a:r>
              <a:rPr lang="ru" sz="1259">
                <a:solidFill>
                  <a:schemeClr val="dk1"/>
                </a:solidFill>
              </a:rPr>
              <a:t>Протестированы основные сценарии использования</a:t>
            </a:r>
            <a:endParaRPr sz="1385">
              <a:solidFill>
                <a:schemeClr val="lt1"/>
              </a:solidFill>
            </a:endParaRPr>
          </a:p>
        </p:txBody>
      </p:sp>
      <p:sp>
        <p:nvSpPr>
          <p:cNvPr id="217" name="Google Shape;21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  <p:sp>
        <p:nvSpPr>
          <p:cNvPr id="218" name="Google Shape;218;p24"/>
          <p:cNvSpPr/>
          <p:nvPr/>
        </p:nvSpPr>
        <p:spPr>
          <a:xfrm>
            <a:off x="584925" y="3098200"/>
            <a:ext cx="7715400" cy="1694400"/>
          </a:xfrm>
          <a:prstGeom prst="rect">
            <a:avLst/>
          </a:prstGeom>
          <a:noFill/>
          <a:ln w="2857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F9CB9C"/>
                </a:solidFill>
              </a:rPr>
              <a:t>Варианты развития</a:t>
            </a:r>
            <a:endParaRPr b="1">
              <a:solidFill>
                <a:srgbClr val="F9CB9C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" sz="1200" b="1" u="sng">
                <a:solidFill>
                  <a:schemeClr val="dk1"/>
                </a:solidFill>
              </a:rPr>
              <a:t>Улучшение нейросети</a:t>
            </a:r>
            <a:r>
              <a:rPr lang="ru" sz="1200" u="sng">
                <a:solidFill>
                  <a:schemeClr val="dk1"/>
                </a:solidFill>
              </a:rPr>
              <a:t>:</a:t>
            </a:r>
            <a:r>
              <a:rPr lang="ru" sz="1200">
                <a:solidFill>
                  <a:schemeClr val="dk1"/>
                </a:solidFill>
              </a:rPr>
              <a:t> Постоянное обновление и улучшение модели для повышения точности распознавания.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" sz="1200" b="1" u="sng">
                <a:solidFill>
                  <a:schemeClr val="dk1"/>
                </a:solidFill>
              </a:rPr>
              <a:t>Расширение функционала</a:t>
            </a:r>
            <a:r>
              <a:rPr lang="ru" sz="1200">
                <a:solidFill>
                  <a:schemeClr val="dk1"/>
                </a:solidFill>
              </a:rPr>
              <a:t>: Добавление голосового ввода, помощь с оплатой парковки, добавление таймера для отсчета времени парковки.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" sz="1200" b="1" u="sng">
                <a:solidFill>
                  <a:schemeClr val="dk1"/>
                </a:solidFill>
              </a:rPr>
              <a:t>Многоязычность</a:t>
            </a:r>
            <a:r>
              <a:rPr lang="ru" sz="1200" u="sng">
                <a:solidFill>
                  <a:schemeClr val="dk1"/>
                </a:solidFill>
              </a:rPr>
              <a:t>:</a:t>
            </a:r>
            <a:r>
              <a:rPr lang="ru" sz="1200">
                <a:solidFill>
                  <a:schemeClr val="dk1"/>
                </a:solidFill>
              </a:rPr>
              <a:t> Добавление поддержки нескольких языков для иностранных пользователей.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>
            <a:spLocks noGrp="1"/>
          </p:cNvSpPr>
          <p:nvPr>
            <p:ph type="title"/>
          </p:nvPr>
        </p:nvSpPr>
        <p:spPr>
          <a:xfrm>
            <a:off x="311700" y="1594750"/>
            <a:ext cx="85206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320" b="1"/>
              <a:t>Спасибо за внимание!</a:t>
            </a:r>
            <a:endParaRPr sz="3320" b="1"/>
          </a:p>
        </p:txBody>
      </p:sp>
      <p:sp>
        <p:nvSpPr>
          <p:cNvPr id="224" name="Google Shape;22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14</a:t>
            </a:fld>
            <a:endParaRPr/>
          </a:p>
        </p:txBody>
      </p:sp>
      <p:sp>
        <p:nvSpPr>
          <p:cNvPr id="230" name="Google Shape;230;p26"/>
          <p:cNvSpPr txBox="1"/>
          <p:nvPr/>
        </p:nvSpPr>
        <p:spPr>
          <a:xfrm>
            <a:off x="221850" y="1928325"/>
            <a:ext cx="31869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chemeClr val="dk1"/>
                </a:solidFill>
              </a:rPr>
              <a:t>Видеодемонстрация MVP</a:t>
            </a:r>
            <a:endParaRPr sz="1900">
              <a:solidFill>
                <a:schemeClr val="dk1"/>
              </a:solidFill>
            </a:endParaRPr>
          </a:p>
        </p:txBody>
      </p:sp>
      <p:pic>
        <p:nvPicPr>
          <p:cNvPr id="4" name="Parking assistant — сделано в Clipchamp (1)">
            <a:hlinkClick r:id="" action="ppaction://media"/>
            <a:extLst>
              <a:ext uri="{FF2B5EF4-FFF2-40B4-BE49-F238E27FC236}">
                <a16:creationId xmlns:a16="http://schemas.microsoft.com/office/drawing/2014/main" id="{8F4662B0-B459-4DFA-9EFA-B23F2F8699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51743" y="0"/>
            <a:ext cx="289401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sp>
        <p:nvSpPr>
          <p:cNvPr id="62" name="Google Shape;62;p14"/>
          <p:cNvSpPr txBox="1"/>
          <p:nvPr/>
        </p:nvSpPr>
        <p:spPr>
          <a:xfrm>
            <a:off x="2907050" y="162675"/>
            <a:ext cx="343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Команда</a:t>
            </a:r>
            <a:endParaRPr sz="3000"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4548550" y="876100"/>
            <a:ext cx="2277000" cy="41358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l="7117" t="31501" r="2212" b="12236"/>
          <a:stretch/>
        </p:blipFill>
        <p:spPr>
          <a:xfrm>
            <a:off x="4948011" y="1707723"/>
            <a:ext cx="1481400" cy="1461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5" name="Google Shape;65;p14"/>
          <p:cNvSpPr/>
          <p:nvPr/>
        </p:nvSpPr>
        <p:spPr>
          <a:xfrm>
            <a:off x="6828825" y="876113"/>
            <a:ext cx="2301300" cy="41358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l="14294" r="14302" b="28596"/>
          <a:stretch/>
        </p:blipFill>
        <p:spPr>
          <a:xfrm>
            <a:off x="7276723" y="1756498"/>
            <a:ext cx="1405500" cy="1405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4551825" y="876100"/>
            <a:ext cx="2277000" cy="690900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6828825" y="876100"/>
            <a:ext cx="2301300" cy="690900"/>
          </a:xfrm>
          <a:prstGeom prst="rect">
            <a:avLst/>
          </a:prstGeom>
          <a:solidFill>
            <a:srgbClr val="A2C4C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4738254" y="821350"/>
            <a:ext cx="14055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"/>
              </a:spcAft>
              <a:buNone/>
            </a:pPr>
            <a:r>
              <a:rPr lang="ru" sz="2000" b="1">
                <a:latin typeface="Proxima Nova"/>
                <a:ea typeface="Proxima Nova"/>
                <a:cs typeface="Proxima Nova"/>
                <a:sym typeface="Proxima Nova"/>
              </a:rPr>
              <a:t>Андреева Светлана</a:t>
            </a:r>
            <a:endParaRPr sz="20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6828825" y="821350"/>
            <a:ext cx="1989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Proxima Nova"/>
                <a:ea typeface="Proxima Nova"/>
                <a:cs typeface="Proxima Nova"/>
                <a:sym typeface="Proxima Nova"/>
              </a:rPr>
              <a:t>Стрельникова София</a:t>
            </a:r>
            <a:endParaRPr sz="20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3783" y="975258"/>
            <a:ext cx="492600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75208" y="975250"/>
            <a:ext cx="448668" cy="4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 txBox="1"/>
          <p:nvPr/>
        </p:nvSpPr>
        <p:spPr>
          <a:xfrm>
            <a:off x="4562625" y="3782225"/>
            <a:ext cx="2247300" cy="12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Calibri"/>
                <a:ea typeface="Calibri"/>
                <a:cs typeface="Calibri"/>
                <a:sym typeface="Calibri"/>
              </a:rPr>
              <a:t>Умеет эффективно коммуницировать с людьми для достижения поставленных целей</a:t>
            </a:r>
            <a:endParaRPr sz="13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6828825" y="3782225"/>
            <a:ext cx="2301300" cy="12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Calibri"/>
                <a:ea typeface="Calibri"/>
                <a:cs typeface="Calibri"/>
                <a:sym typeface="Calibri"/>
              </a:rPr>
              <a:t>Пишет прекрасные структурированные сценарии и делает визуальное оформление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4"/>
          <p:cNvSpPr txBox="1"/>
          <p:nvPr/>
        </p:nvSpPr>
        <p:spPr>
          <a:xfrm>
            <a:off x="4591999" y="3255275"/>
            <a:ext cx="224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>
                <a:latin typeface="Calibri"/>
                <a:ea typeface="Calibri"/>
                <a:cs typeface="Calibri"/>
                <a:sym typeface="Calibri"/>
              </a:rPr>
              <a:t>Аналитик</a:t>
            </a:r>
            <a:endParaRPr sz="1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6828825" y="3296750"/>
            <a:ext cx="230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>
                <a:latin typeface="Calibri"/>
                <a:ea typeface="Calibri"/>
                <a:cs typeface="Calibri"/>
                <a:sym typeface="Calibri"/>
              </a:rPr>
              <a:t>Сценарист-дизайнер</a:t>
            </a:r>
            <a:endParaRPr sz="1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0" y="876100"/>
            <a:ext cx="2301300" cy="41358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2301300" y="876150"/>
            <a:ext cx="2247300" cy="41358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3375" y="876100"/>
            <a:ext cx="2301300" cy="690900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2301250" y="876100"/>
            <a:ext cx="2247300" cy="690900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191055" y="821350"/>
            <a:ext cx="1502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50"/>
              </a:spcAft>
              <a:buNone/>
            </a:pPr>
            <a:r>
              <a:rPr lang="ru" sz="2000" b="1">
                <a:latin typeface="Proxima Nova"/>
                <a:ea typeface="Proxima Nova"/>
                <a:cs typeface="Proxima Nova"/>
                <a:sym typeface="Proxima Nova"/>
              </a:rPr>
              <a:t>Козулина Надежда</a:t>
            </a:r>
            <a:endParaRPr sz="20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2399285" y="821375"/>
            <a:ext cx="18150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latin typeface="Proxima Nova"/>
                <a:ea typeface="Proxima Nova"/>
                <a:cs typeface="Proxima Nova"/>
                <a:sym typeface="Proxima Nova"/>
              </a:rPr>
              <a:t>Борков Владимир</a:t>
            </a:r>
            <a:endParaRPr sz="2000" b="1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0" y="3782225"/>
            <a:ext cx="2266200" cy="12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Calibri"/>
                <a:ea typeface="Calibri"/>
                <a:cs typeface="Calibri"/>
                <a:sym typeface="Calibri"/>
              </a:rPr>
              <a:t>Заинтересована в достижении высоких результатов и сплочении команды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2282350" y="3772783"/>
            <a:ext cx="2266200" cy="1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latin typeface="Calibri"/>
                <a:ea typeface="Calibri"/>
                <a:cs typeface="Calibri"/>
                <a:sym typeface="Calibri"/>
              </a:rPr>
              <a:t>Может написать эффективный и надежный код для ваших проектов</a:t>
            </a:r>
            <a:endParaRPr sz="13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-8725" y="3255275"/>
            <a:ext cx="2277000" cy="6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>
                <a:latin typeface="Calibri"/>
                <a:ea typeface="Calibri"/>
                <a:cs typeface="Calibri"/>
                <a:sym typeface="Calibri"/>
              </a:rPr>
              <a:t>Тимлид,</a:t>
            </a:r>
            <a:endParaRPr sz="1800" i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>
                <a:latin typeface="Calibri"/>
                <a:ea typeface="Calibri"/>
                <a:cs typeface="Calibri"/>
                <a:sym typeface="Calibri"/>
              </a:rPr>
              <a:t>аналитик</a:t>
            </a:r>
            <a:endParaRPr sz="1800" i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2304675" y="3283575"/>
            <a:ext cx="224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>
                <a:latin typeface="Calibri"/>
                <a:ea typeface="Calibri"/>
                <a:cs typeface="Calibri"/>
                <a:sym typeface="Calibri"/>
              </a:rPr>
              <a:t>Программист</a:t>
            </a:r>
            <a:endParaRPr sz="1800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4"/>
          <p:cNvPicPr preferRelativeResize="0"/>
          <p:nvPr/>
        </p:nvPicPr>
        <p:blipFill rotWithShape="1">
          <a:blip r:embed="rId7">
            <a:alphaModFix/>
          </a:blip>
          <a:srcRect l="8282" t="14419" b="22083"/>
          <a:stretch/>
        </p:blipFill>
        <p:spPr>
          <a:xfrm>
            <a:off x="461275" y="1687048"/>
            <a:ext cx="1481400" cy="154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16719" y="887084"/>
            <a:ext cx="513676" cy="577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9">
            <a:alphaModFix/>
          </a:blip>
          <a:srcRect r="15081" b="10976"/>
          <a:stretch/>
        </p:blipFill>
        <p:spPr>
          <a:xfrm>
            <a:off x="2664401" y="1659329"/>
            <a:ext cx="1502100" cy="1586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18950" y="929313"/>
            <a:ext cx="492600" cy="4926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4"/>
          <p:cNvSpPr txBox="1"/>
          <p:nvPr/>
        </p:nvSpPr>
        <p:spPr>
          <a:xfrm>
            <a:off x="8490007" y="4690675"/>
            <a:ext cx="513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999999"/>
                </a:solidFill>
              </a:rPr>
              <a:t>2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  <p:pic>
        <p:nvPicPr>
          <p:cNvPr id="97" name="Google Shape;97;p15" title="Group 1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7787" y="2438800"/>
            <a:ext cx="1592681" cy="159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 title="Group 1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33489" y="2438800"/>
            <a:ext cx="1592681" cy="159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 title="Group 1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7056" y="2438808"/>
            <a:ext cx="1592681" cy="159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5"/>
          <p:cNvSpPr txBox="1"/>
          <p:nvPr/>
        </p:nvSpPr>
        <p:spPr>
          <a:xfrm>
            <a:off x="585236" y="4109125"/>
            <a:ext cx="199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2"/>
                </a:solidFill>
              </a:rPr>
              <a:t>Получали штрафы из-за неправильной парковки</a:t>
            </a:r>
            <a:endParaRPr sz="1200">
              <a:solidFill>
                <a:schemeClr val="lt2"/>
              </a:solidFill>
            </a:endParaRPr>
          </a:p>
        </p:txBody>
      </p:sp>
      <p:cxnSp>
        <p:nvCxnSpPr>
          <p:cNvPr id="101" name="Google Shape;101;p15"/>
          <p:cNvCxnSpPr/>
          <p:nvPr/>
        </p:nvCxnSpPr>
        <p:spPr>
          <a:xfrm>
            <a:off x="403400" y="3622650"/>
            <a:ext cx="619800" cy="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15"/>
          <p:cNvCxnSpPr/>
          <p:nvPr/>
        </p:nvCxnSpPr>
        <p:spPr>
          <a:xfrm>
            <a:off x="363500" y="2876075"/>
            <a:ext cx="648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5"/>
          <p:cNvSpPr txBox="1"/>
          <p:nvPr/>
        </p:nvSpPr>
        <p:spPr>
          <a:xfrm>
            <a:off x="460700" y="259027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2"/>
                </a:solidFill>
              </a:rPr>
              <a:t>нет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486050" y="3349700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2"/>
                </a:solidFill>
              </a:rPr>
              <a:t>да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3059388" y="4109125"/>
            <a:ext cx="2568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2"/>
                </a:solidFill>
              </a:rPr>
              <a:t>Испытывали трудности с парковкой из-за сомнений в знаке/ из-за временных знаков</a:t>
            </a:r>
            <a:endParaRPr sz="1200">
              <a:solidFill>
                <a:schemeClr val="lt2"/>
              </a:solidFill>
            </a:endParaRPr>
          </a:p>
        </p:txBody>
      </p:sp>
      <p:cxnSp>
        <p:nvCxnSpPr>
          <p:cNvPr id="106" name="Google Shape;106;p15"/>
          <p:cNvCxnSpPr/>
          <p:nvPr/>
        </p:nvCxnSpPr>
        <p:spPr>
          <a:xfrm>
            <a:off x="2927250" y="3323438"/>
            <a:ext cx="619800" cy="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7" name="Google Shape;107;p15"/>
          <p:cNvSpPr txBox="1"/>
          <p:nvPr/>
        </p:nvSpPr>
        <p:spPr>
          <a:xfrm>
            <a:off x="2879600" y="3050500"/>
            <a:ext cx="671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2"/>
                </a:solidFill>
              </a:rPr>
              <a:t>иногда</a:t>
            </a:r>
            <a:endParaRPr sz="1200">
              <a:solidFill>
                <a:schemeClr val="lt2"/>
              </a:solidFill>
            </a:endParaRPr>
          </a:p>
        </p:txBody>
      </p:sp>
      <p:cxnSp>
        <p:nvCxnSpPr>
          <p:cNvPr id="108" name="Google Shape;108;p15"/>
          <p:cNvCxnSpPr/>
          <p:nvPr/>
        </p:nvCxnSpPr>
        <p:spPr>
          <a:xfrm>
            <a:off x="4957875" y="3729025"/>
            <a:ext cx="619800" cy="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9" name="Google Shape;109;p15"/>
          <p:cNvSpPr txBox="1"/>
          <p:nvPr/>
        </p:nvSpPr>
        <p:spPr>
          <a:xfrm>
            <a:off x="5040525" y="3456075"/>
            <a:ext cx="61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2"/>
                </a:solidFill>
              </a:rPr>
              <a:t>часто</a:t>
            </a:r>
            <a:endParaRPr sz="1200">
              <a:solidFill>
                <a:schemeClr val="lt2"/>
              </a:solidFill>
            </a:endParaRPr>
          </a:p>
        </p:txBody>
      </p:sp>
      <p:cxnSp>
        <p:nvCxnSpPr>
          <p:cNvPr id="110" name="Google Shape;110;p15"/>
          <p:cNvCxnSpPr/>
          <p:nvPr/>
        </p:nvCxnSpPr>
        <p:spPr>
          <a:xfrm>
            <a:off x="5089025" y="2954150"/>
            <a:ext cx="654900" cy="3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" name="Google Shape;111;p15"/>
          <p:cNvSpPr txBox="1"/>
          <p:nvPr/>
        </p:nvSpPr>
        <p:spPr>
          <a:xfrm>
            <a:off x="5095475" y="2681200"/>
            <a:ext cx="75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2"/>
                </a:solidFill>
              </a:rPr>
              <a:t>никогда</a:t>
            </a:r>
            <a:endParaRPr sz="1200">
              <a:solidFill>
                <a:schemeClr val="lt2"/>
              </a:solidFill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6665438" y="4109125"/>
            <a:ext cx="1528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2"/>
                </a:solidFill>
              </a:rPr>
              <a:t>Было бы удобно использовать Telegram-бота</a:t>
            </a:r>
            <a:endParaRPr sz="1200">
              <a:solidFill>
                <a:schemeClr val="lt2"/>
              </a:solidFill>
            </a:endParaRPr>
          </a:p>
        </p:txBody>
      </p:sp>
      <p:cxnSp>
        <p:nvCxnSpPr>
          <p:cNvPr id="113" name="Google Shape;113;p15"/>
          <p:cNvCxnSpPr/>
          <p:nvPr/>
        </p:nvCxnSpPr>
        <p:spPr>
          <a:xfrm>
            <a:off x="8028275" y="3769313"/>
            <a:ext cx="1095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14;p15"/>
          <p:cNvSpPr txBox="1"/>
          <p:nvPr/>
        </p:nvSpPr>
        <p:spPr>
          <a:xfrm>
            <a:off x="8064100" y="3509950"/>
            <a:ext cx="1247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2"/>
                </a:solidFill>
              </a:rPr>
              <a:t>да, это удобно</a:t>
            </a:r>
            <a:endParaRPr sz="1100">
              <a:solidFill>
                <a:schemeClr val="lt2"/>
              </a:solidFill>
            </a:endParaRPr>
          </a:p>
        </p:txBody>
      </p:sp>
      <p:cxnSp>
        <p:nvCxnSpPr>
          <p:cNvPr id="115" name="Google Shape;115;p15"/>
          <p:cNvCxnSpPr/>
          <p:nvPr/>
        </p:nvCxnSpPr>
        <p:spPr>
          <a:xfrm>
            <a:off x="5921475" y="3401725"/>
            <a:ext cx="7185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116;p15"/>
          <p:cNvSpPr txBox="1"/>
          <p:nvPr/>
        </p:nvSpPr>
        <p:spPr>
          <a:xfrm>
            <a:off x="5883075" y="3090975"/>
            <a:ext cx="7953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2"/>
                </a:solidFill>
              </a:rPr>
              <a:t>да, если это быстро</a:t>
            </a:r>
            <a:endParaRPr sz="900">
              <a:solidFill>
                <a:schemeClr val="lt2"/>
              </a:solidFill>
            </a:endParaRPr>
          </a:p>
        </p:txBody>
      </p:sp>
      <p:cxnSp>
        <p:nvCxnSpPr>
          <p:cNvPr id="117" name="Google Shape;117;p15"/>
          <p:cNvCxnSpPr/>
          <p:nvPr/>
        </p:nvCxnSpPr>
        <p:spPr>
          <a:xfrm>
            <a:off x="8179225" y="2954138"/>
            <a:ext cx="880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" name="Google Shape;118;p15"/>
          <p:cNvSpPr txBox="1"/>
          <p:nvPr/>
        </p:nvSpPr>
        <p:spPr>
          <a:xfrm>
            <a:off x="8131575" y="2650300"/>
            <a:ext cx="101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2"/>
                </a:solidFill>
              </a:rPr>
              <a:t>не пользуюсь ботами</a:t>
            </a:r>
            <a:endParaRPr sz="1000">
              <a:solidFill>
                <a:schemeClr val="lt2"/>
              </a:solidFill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Идея проекта</a:t>
            </a:r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3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Создать удобный и интуитивно понятный </a:t>
            </a:r>
            <a:r>
              <a:rPr lang="ru">
                <a:solidFill>
                  <a:srgbClr val="F9CB9C"/>
                </a:solidFill>
                <a:latin typeface="Roboto"/>
                <a:ea typeface="Roboto"/>
                <a:cs typeface="Roboto"/>
                <a:sym typeface="Roboto"/>
              </a:rPr>
              <a:t>чат-бот  для снижение количества штрафов и случаев эвакуации транспортных средств</a:t>
            </a:r>
            <a:r>
              <a:rPr lang="ru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за счет оперативного предоставления водителям точной информации о запретах и ограничениях парковки в конкретном месте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  <p:pic>
        <p:nvPicPr>
          <p:cNvPr id="126" name="Google Shape;126;p16" title="Group 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2550" y="1197125"/>
            <a:ext cx="4809752" cy="268058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Целевая аудитория</a:t>
            </a:r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body" idx="1"/>
          </p:nvPr>
        </p:nvSpPr>
        <p:spPr>
          <a:xfrm>
            <a:off x="311700" y="3877700"/>
            <a:ext cx="8520600" cy="11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852"/>
              <a:buNone/>
            </a:pPr>
            <a:r>
              <a:rPr lang="ru" sz="1262" b="1" u="sng">
                <a:solidFill>
                  <a:schemeClr val="dk1"/>
                </a:solidFill>
              </a:rPr>
              <a:t>Пол</a:t>
            </a:r>
            <a:r>
              <a:rPr lang="ru" sz="1262" u="sng">
                <a:solidFill>
                  <a:schemeClr val="dk1"/>
                </a:solidFill>
              </a:rPr>
              <a:t>:</a:t>
            </a:r>
            <a:r>
              <a:rPr lang="ru" sz="1262">
                <a:solidFill>
                  <a:schemeClr val="dk1"/>
                </a:solidFill>
              </a:rPr>
              <a:t> подходит как для мужчин, так и для женщин.</a:t>
            </a:r>
            <a:endParaRPr sz="1262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852"/>
              <a:buNone/>
            </a:pPr>
            <a:r>
              <a:rPr lang="ru" sz="1262" b="1" u="sng">
                <a:solidFill>
                  <a:schemeClr val="dk1"/>
                </a:solidFill>
              </a:rPr>
              <a:t>Возраст</a:t>
            </a:r>
            <a:r>
              <a:rPr lang="ru" sz="1262" u="sng">
                <a:solidFill>
                  <a:schemeClr val="dk1"/>
                </a:solidFill>
              </a:rPr>
              <a:t>:</a:t>
            </a:r>
            <a:r>
              <a:rPr lang="ru" sz="1262">
                <a:solidFill>
                  <a:schemeClr val="dk1"/>
                </a:solidFill>
              </a:rPr>
              <a:t> водители всех возрастов, имеющие опыт вождения и нуждающиеся в упрощении процесса парковки</a:t>
            </a:r>
            <a:endParaRPr sz="1262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852"/>
              <a:buNone/>
            </a:pPr>
            <a:r>
              <a:rPr lang="ru" sz="1262" b="1" u="sng">
                <a:solidFill>
                  <a:schemeClr val="dk1"/>
                </a:solidFill>
              </a:rPr>
              <a:t>Основной рынок:</a:t>
            </a:r>
            <a:r>
              <a:rPr lang="ru" sz="1262">
                <a:solidFill>
                  <a:schemeClr val="dk1"/>
                </a:solidFill>
              </a:rPr>
              <a:t> крупные города, где проблема парковки особенно актуальна</a:t>
            </a:r>
            <a:endParaRPr sz="1262">
              <a:solidFill>
                <a:schemeClr val="dk1"/>
              </a:solidFill>
            </a:endParaRPr>
          </a:p>
          <a:p>
            <a:pPr marL="457200" lvl="0" indent="0" algn="l" rtl="0">
              <a:lnSpc>
                <a:spcPct val="95000"/>
              </a:lnSpc>
              <a:spcBef>
                <a:spcPts val="300"/>
              </a:spcBef>
              <a:spcAft>
                <a:spcPts val="0"/>
              </a:spcAft>
              <a:buSzPts val="852"/>
              <a:buNone/>
            </a:pPr>
            <a:endParaRPr sz="952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852"/>
              <a:buNone/>
            </a:pPr>
            <a:endParaRPr sz="1495"/>
          </a:p>
        </p:txBody>
      </p:sp>
      <p:sp>
        <p:nvSpPr>
          <p:cNvPr id="129" name="Google Shape;129;p16"/>
          <p:cNvSpPr txBox="1"/>
          <p:nvPr/>
        </p:nvSpPr>
        <p:spPr>
          <a:xfrm>
            <a:off x="262700" y="1656350"/>
            <a:ext cx="40506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ru" sz="1800">
                <a:solidFill>
                  <a:schemeClr val="dk1"/>
                </a:solidFill>
              </a:rPr>
              <a:t>Начинающие водители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ru" sz="1800">
                <a:solidFill>
                  <a:schemeClr val="dk1"/>
                </a:solidFill>
              </a:rPr>
              <a:t>Пользователи каршеринга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ru" sz="1800">
                <a:solidFill>
                  <a:schemeClr val="dk1"/>
                </a:solidFill>
              </a:rPr>
              <a:t>Водители, редко водящие авто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ru" sz="1800">
                <a:solidFill>
                  <a:schemeClr val="dk1"/>
                </a:solidFill>
              </a:rPr>
              <a:t>Туристы и иностранцы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Анализ конкурентов</a:t>
            </a:r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  <p:graphicFrame>
        <p:nvGraphicFramePr>
          <p:cNvPr id="136" name="Google Shape;136;p17"/>
          <p:cNvGraphicFramePr/>
          <p:nvPr/>
        </p:nvGraphicFramePr>
        <p:xfrm>
          <a:off x="276988" y="1177413"/>
          <a:ext cx="8590025" cy="3337555"/>
        </p:xfrm>
        <a:graphic>
          <a:graphicData uri="http://schemas.openxmlformats.org/drawingml/2006/table">
            <a:tbl>
              <a:tblPr>
                <a:noFill/>
                <a:tableStyleId>{25DDB4D8-AA05-400F-996C-A47DB90C6400}</a:tableStyleId>
              </a:tblPr>
              <a:tblGrid>
                <a:gridCol w="1459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9CB9C"/>
                          </a:solidFill>
                        </a:rPr>
                        <a:t>Тип ресурса</a:t>
                      </a:r>
                      <a:endParaRPr>
                        <a:solidFill>
                          <a:srgbClr val="F9CB9C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9CB9C"/>
                          </a:solidFill>
                        </a:rPr>
                        <a:t>Примеры</a:t>
                      </a:r>
                      <a:endParaRPr>
                        <a:solidFill>
                          <a:srgbClr val="F9CB9C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F9CB9C"/>
                          </a:solidFill>
                        </a:rPr>
                        <a:t>Особенности работы</a:t>
                      </a:r>
                      <a:endParaRPr>
                        <a:solidFill>
                          <a:srgbClr val="F9CB9C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Интернет-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ресурсы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Drom.ru, Auto.ru и др.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Пользователь вручную ищет знак или загружает фото; требуется участие пользователя для анализа.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Книжные источники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Учебники ПДД, справочники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Самостоятельный поиск по изображениям; отнимает время, нет автоматизации.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9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Мобильные приложения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"Дорожные AR знаки", RoadAR и др.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Автоматическое распознавание по фото; требует установки, нередко перегружены интерфейсом.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4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Наш Telegram-бот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---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Фото загружается в чат, бот сам анализирует знаки и выводит нужную информацию в диалоге в течении 10 секунд.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88900" marR="88900" marT="88900" marB="889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title"/>
          </p:nvPr>
        </p:nvSpPr>
        <p:spPr>
          <a:xfrm>
            <a:off x="311700" y="3172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Цель проекта и задачи </a:t>
            </a:r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  <p:graphicFrame>
        <p:nvGraphicFramePr>
          <p:cNvPr id="143" name="Google Shape;143;p18"/>
          <p:cNvGraphicFramePr/>
          <p:nvPr/>
        </p:nvGraphicFramePr>
        <p:xfrm>
          <a:off x="422175" y="1242825"/>
          <a:ext cx="8299650" cy="3261210"/>
        </p:xfrm>
        <a:graphic>
          <a:graphicData uri="http://schemas.openxmlformats.org/drawingml/2006/table">
            <a:tbl>
              <a:tblPr>
                <a:noFill/>
                <a:tableStyleId>{18136735-85CC-4E05-A4E1-C06559CECC95}</a:tableStyleId>
              </a:tblPr>
              <a:tblGrid>
                <a:gridCol w="190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9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b="1">
                          <a:solidFill>
                            <a:srgbClr val="EA9999"/>
                          </a:solidFill>
                        </a:rPr>
                        <a:t>S (Specific</a:t>
                      </a:r>
                      <a:r>
                        <a:rPr lang="ru" sz="1700">
                          <a:solidFill>
                            <a:srgbClr val="EA9999"/>
                          </a:solidFill>
                        </a:rPr>
                        <a:t>)</a:t>
                      </a:r>
                      <a:endParaRPr sz="1700">
                        <a:solidFill>
                          <a:srgbClr val="EA9999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Разработать Telegram-бота, распознающего дорожные знаки парковки/остановки по фото и определяющего возможность парковки в конкретной точке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b="1">
                          <a:solidFill>
                            <a:srgbClr val="F9CB9C"/>
                          </a:solidFill>
                        </a:rPr>
                        <a:t>M (Measurable)</a:t>
                      </a:r>
                      <a:endParaRPr sz="1700">
                        <a:solidFill>
                          <a:srgbClr val="F9CB9C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Повысить уровень уверенности водителей и сократить число ситуаций, приводящих к штрафам и эвакуации.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b="1">
                          <a:solidFill>
                            <a:srgbClr val="FFE599"/>
                          </a:solidFill>
                        </a:rPr>
                        <a:t>A (Achievable)</a:t>
                      </a:r>
                      <a:endParaRPr sz="1700">
                        <a:solidFill>
                          <a:srgbClr val="FFE599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Использовать существующие технологии (нейросеть, Telegram API, карты) 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b="1">
                          <a:solidFill>
                            <a:srgbClr val="B6D7A8"/>
                          </a:solidFill>
                        </a:rPr>
                        <a:t>R (Relevant)</a:t>
                      </a:r>
                      <a:endParaRPr sz="1700">
                        <a:solidFill>
                          <a:srgbClr val="B6D7A8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Продукт решает реальную проблему начинающих водителей и туристов, подтвержденную опросами и статистикой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700" b="1">
                          <a:solidFill>
                            <a:srgbClr val="A4C2F4"/>
                          </a:solidFill>
                        </a:rPr>
                        <a:t>T (Time-bound)</a:t>
                      </a:r>
                      <a:endParaRPr sz="1700">
                        <a:solidFill>
                          <a:srgbClr val="A4C2F4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chemeClr val="dk1"/>
                          </a:solidFill>
                        </a:rPr>
                        <a:t>Запустить тестирование и внедрить основные функции до </a:t>
                      </a:r>
                      <a:r>
                        <a:rPr lang="ru" b="1">
                          <a:solidFill>
                            <a:schemeClr val="dk1"/>
                          </a:solidFill>
                        </a:rPr>
                        <a:t>июня 2025 года</a:t>
                      </a:r>
                      <a:r>
                        <a:rPr lang="ru">
                          <a:solidFill>
                            <a:schemeClr val="dk1"/>
                          </a:solidFill>
                        </a:rPr>
                        <a:t>.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4" name="Google Shape;144;p18"/>
          <p:cNvSpPr txBox="1"/>
          <p:nvPr/>
        </p:nvSpPr>
        <p:spPr>
          <a:xfrm>
            <a:off x="1835525" y="203350"/>
            <a:ext cx="998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/>
              <a:t>🎯</a:t>
            </a:r>
            <a:endParaRPr sz="4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title"/>
          </p:nvPr>
        </p:nvSpPr>
        <p:spPr>
          <a:xfrm>
            <a:off x="311700" y="243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Предлагаемое решение</a:t>
            </a:r>
            <a:endParaRPr/>
          </a:p>
        </p:txBody>
      </p:sp>
      <p:sp>
        <p:nvSpPr>
          <p:cNvPr id="150" name="Google Shape;150;p19"/>
          <p:cNvSpPr txBox="1">
            <a:spLocks noGrp="1"/>
          </p:cNvSpPr>
          <p:nvPr>
            <p:ph type="body" idx="1"/>
          </p:nvPr>
        </p:nvSpPr>
        <p:spPr>
          <a:xfrm>
            <a:off x="371850" y="1052650"/>
            <a:ext cx="4533000" cy="3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00" b="1" u="sng">
                <a:solidFill>
                  <a:srgbClr val="F9CB9C"/>
                </a:solidFill>
              </a:rPr>
              <a:t>Уникальность</a:t>
            </a:r>
            <a:r>
              <a:rPr lang="ru" sz="1400" u="sng">
                <a:solidFill>
                  <a:srgbClr val="F9CB9C"/>
                </a:solidFill>
              </a:rPr>
              <a:t>: </a:t>
            </a:r>
            <a:r>
              <a:rPr lang="ru" sz="1400">
                <a:solidFill>
                  <a:schemeClr val="dk1"/>
                </a:solidFill>
              </a:rPr>
              <a:t> 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➔"/>
            </a:pPr>
            <a:r>
              <a:rPr lang="ru" sz="1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Фокус на одной, узкой проблеме</a:t>
            </a:r>
            <a:r>
              <a:rPr lang="ru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" sz="1400" i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— </a:t>
            </a:r>
            <a:r>
              <a:rPr lang="ru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распознавание дорожных знаков парковки. Ни один из сервисов конкурентов не решает эту задачу настолько просто и быстро</a:t>
            </a:r>
            <a:endParaRPr sz="1400" b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➔"/>
            </a:pPr>
            <a:r>
              <a:rPr lang="ru" sz="1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Поддержка нестандартных /комбинированных знаков</a:t>
            </a:r>
            <a:r>
              <a:rPr lang="ru" sz="1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— временные таблички, сложные комбинации, с чем не справляется обычный поиск</a:t>
            </a:r>
            <a:endParaRPr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i="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➔"/>
            </a:pPr>
            <a:r>
              <a:rPr lang="ru" sz="14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Поиск парковок по геолокации</a:t>
            </a:r>
            <a:endParaRPr sz="2100" b="1">
              <a:solidFill>
                <a:schemeClr val="dk1"/>
              </a:solidFill>
            </a:endParaRPr>
          </a:p>
        </p:txBody>
      </p:sp>
      <p:sp>
        <p:nvSpPr>
          <p:cNvPr id="151" name="Google Shape;15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  <p:sp>
        <p:nvSpPr>
          <p:cNvPr id="152" name="Google Shape;152;p19"/>
          <p:cNvSpPr txBox="1"/>
          <p:nvPr/>
        </p:nvSpPr>
        <p:spPr>
          <a:xfrm>
            <a:off x="5416225" y="3101125"/>
            <a:ext cx="3314100" cy="1477500"/>
          </a:xfrm>
          <a:prstGeom prst="rect">
            <a:avLst/>
          </a:prstGeom>
          <a:noFill/>
          <a:ln w="2857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F9CB9C"/>
                </a:solidFill>
              </a:rPr>
              <a:t>Механизм</a:t>
            </a:r>
            <a:endParaRPr sz="1200" b="1">
              <a:solidFill>
                <a:srgbClr val="F9CB9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dk1"/>
                </a:solidFill>
              </a:rPr>
              <a:t>Телеграм-бот — </a:t>
            </a:r>
            <a:r>
              <a:rPr lang="ru" sz="1200" i="1">
                <a:solidFill>
                  <a:schemeClr val="dk1"/>
                </a:solidFill>
              </a:rPr>
              <a:t>удобный и доступный</a:t>
            </a:r>
            <a:r>
              <a:rPr lang="ru" sz="1200">
                <a:solidFill>
                  <a:schemeClr val="dk1"/>
                </a:solidFill>
              </a:rPr>
              <a:t> инструмент, бот предоставляет мгновенные ответы, не требует установки доп. программ и идеально подходит для быстрых запросов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153" name="Google Shape;153;p19"/>
          <p:cNvSpPr txBox="1"/>
          <p:nvPr/>
        </p:nvSpPr>
        <p:spPr>
          <a:xfrm>
            <a:off x="5416225" y="1052650"/>
            <a:ext cx="3314100" cy="1797900"/>
          </a:xfrm>
          <a:prstGeom prst="rect">
            <a:avLst/>
          </a:prstGeom>
          <a:noFill/>
          <a:ln w="28575" cap="flat" cmpd="sng">
            <a:solidFill>
              <a:srgbClr val="F9CB9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F9CB9C"/>
                </a:solidFill>
              </a:rPr>
              <a:t>Преимущества</a:t>
            </a:r>
            <a:endParaRPr sz="1200">
              <a:solidFill>
                <a:srgbClr val="F9CB9C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+"/>
            </a:pPr>
            <a:r>
              <a:rPr lang="ru" sz="1200">
                <a:solidFill>
                  <a:schemeClr val="dk1"/>
                </a:solidFill>
              </a:rPr>
              <a:t>Интуитивно </a:t>
            </a:r>
            <a:r>
              <a:rPr lang="ru" sz="1200" i="1">
                <a:solidFill>
                  <a:schemeClr val="dk1"/>
                </a:solidFill>
              </a:rPr>
              <a:t>понятный интерфейс</a:t>
            </a:r>
            <a:r>
              <a:rPr lang="ru" sz="1200" b="1">
                <a:solidFill>
                  <a:schemeClr val="dk1"/>
                </a:solidFill>
              </a:rPr>
              <a:t> </a:t>
            </a:r>
            <a:r>
              <a:rPr lang="ru" sz="1200">
                <a:solidFill>
                  <a:schemeClr val="dk1"/>
                </a:solidFill>
              </a:rPr>
              <a:t>для быстрого взаимодействия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+"/>
            </a:pPr>
            <a:r>
              <a:rPr lang="ru" sz="1200" i="1">
                <a:solidFill>
                  <a:schemeClr val="dk1"/>
                </a:solidFill>
              </a:rPr>
              <a:t>Оперативная и точная информация</a:t>
            </a:r>
            <a:r>
              <a:rPr lang="ru" sz="1200">
                <a:solidFill>
                  <a:schemeClr val="dk1"/>
                </a:solidFill>
              </a:rPr>
              <a:t> о запретах на парковку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+"/>
            </a:pPr>
            <a:r>
              <a:rPr lang="ru" sz="1200" i="1">
                <a:solidFill>
                  <a:schemeClr val="dk1"/>
                </a:solidFill>
              </a:rPr>
              <a:t>Минимизация рисков</a:t>
            </a:r>
            <a:r>
              <a:rPr lang="ru" sz="1200">
                <a:solidFill>
                  <a:schemeClr val="dk1"/>
                </a:solidFill>
              </a:rPr>
              <a:t> штрафов и эвакуаций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title"/>
          </p:nvPr>
        </p:nvSpPr>
        <p:spPr>
          <a:xfrm>
            <a:off x="311700" y="344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Требования к продукту</a:t>
            </a:r>
            <a:endParaRPr/>
          </a:p>
        </p:txBody>
      </p:sp>
      <p:sp>
        <p:nvSpPr>
          <p:cNvPr id="159" name="Google Shape;159;p20"/>
          <p:cNvSpPr txBox="1">
            <a:spLocks noGrp="1"/>
          </p:cNvSpPr>
          <p:nvPr>
            <p:ph type="body" idx="1"/>
          </p:nvPr>
        </p:nvSpPr>
        <p:spPr>
          <a:xfrm>
            <a:off x="586700" y="1666400"/>
            <a:ext cx="3620700" cy="32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</a:rPr>
              <a:t>Распознавание дорожных знаков, </a:t>
            </a:r>
            <a:r>
              <a:rPr lang="ru" sz="1200">
                <a:solidFill>
                  <a:schemeClr val="dk1"/>
                </a:solidFill>
              </a:rPr>
              <a:t>связанных с парковкой/остановкой по фотографии с использованием ИИ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</a:rPr>
              <a:t>Обработка сложных и временных комбинаций знаков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</a:rPr>
              <a:t>Предоставление пользователю понятного текстового пояснения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</a:rPr>
              <a:t>Быстрая работа </a:t>
            </a:r>
            <a:r>
              <a:rPr lang="ru" sz="1200">
                <a:solidFill>
                  <a:schemeClr val="dk1"/>
                </a:solidFill>
              </a:rPr>
              <a:t>через Telegram без необходимости установки приложений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</a:rPr>
              <a:t>Интеграция с картами</a:t>
            </a:r>
            <a:r>
              <a:rPr lang="ru" sz="1200">
                <a:solidFill>
                  <a:schemeClr val="dk1"/>
                </a:solidFill>
              </a:rPr>
              <a:t>: Предоставление информации о парковочных ограничениях и местах для остановки.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2000">
              <a:solidFill>
                <a:schemeClr val="dk1"/>
              </a:solidFill>
            </a:endParaRPr>
          </a:p>
        </p:txBody>
      </p:sp>
      <p:sp>
        <p:nvSpPr>
          <p:cNvPr id="160" name="Google Shape;160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sp>
        <p:nvSpPr>
          <p:cNvPr id="161" name="Google Shape;161;p20"/>
          <p:cNvSpPr txBox="1"/>
          <p:nvPr/>
        </p:nvSpPr>
        <p:spPr>
          <a:xfrm>
            <a:off x="1070300" y="1017725"/>
            <a:ext cx="2158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9CB9C"/>
                </a:solidFill>
              </a:rPr>
              <a:t>Запланированные</a:t>
            </a:r>
            <a:endParaRPr sz="1800">
              <a:solidFill>
                <a:srgbClr val="F9CB9C"/>
              </a:solidFill>
            </a:endParaRPr>
          </a:p>
        </p:txBody>
      </p:sp>
      <p:sp>
        <p:nvSpPr>
          <p:cNvPr id="162" name="Google Shape;162;p20"/>
          <p:cNvSpPr txBox="1"/>
          <p:nvPr/>
        </p:nvSpPr>
        <p:spPr>
          <a:xfrm>
            <a:off x="5952700" y="1017725"/>
            <a:ext cx="197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F9CB9C"/>
                </a:solidFill>
              </a:rPr>
              <a:t>Взятые в работу</a:t>
            </a:r>
            <a:endParaRPr sz="1800">
              <a:solidFill>
                <a:srgbClr val="F9CB9C"/>
              </a:solidFill>
            </a:endParaRPr>
          </a:p>
        </p:txBody>
      </p:sp>
      <p:sp>
        <p:nvSpPr>
          <p:cNvPr id="163" name="Google Shape;163;p20"/>
          <p:cNvSpPr txBox="1"/>
          <p:nvPr/>
        </p:nvSpPr>
        <p:spPr>
          <a:xfrm>
            <a:off x="5211600" y="1678275"/>
            <a:ext cx="36207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</a:rPr>
              <a:t>Разработка и обучение модели</a:t>
            </a:r>
            <a:r>
              <a:rPr lang="ru" sz="1200">
                <a:solidFill>
                  <a:schemeClr val="dk1"/>
                </a:solidFill>
              </a:rPr>
              <a:t> для распознавания парковочных знаков по фотографиям.</a:t>
            </a:r>
            <a:br>
              <a:rPr lang="ru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</a:rPr>
              <a:t>Формирование базы</a:t>
            </a:r>
            <a:r>
              <a:rPr lang="ru" sz="1200">
                <a:solidFill>
                  <a:schemeClr val="dk1"/>
                </a:solidFill>
              </a:rPr>
              <a:t> для распознавания и объяснения правил для каждого знака.</a:t>
            </a:r>
            <a:br>
              <a:rPr lang="ru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</a:rPr>
              <a:t>Отображение ближайших парковок по геолокации</a:t>
            </a:r>
            <a:br>
              <a:rPr lang="ru" sz="1200">
                <a:solidFill>
                  <a:schemeClr val="dk1"/>
                </a:solidFill>
              </a:rPr>
            </a:b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</a:rPr>
              <a:t>Тестирование на реальных примерах</a:t>
            </a:r>
            <a:r>
              <a:rPr lang="ru" sz="1200">
                <a:solidFill>
                  <a:schemeClr val="dk1"/>
                </a:solidFill>
              </a:rPr>
              <a:t>: Проверка работы нейросети на разных знаках и ситуациях.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241100" y="1720650"/>
            <a:ext cx="44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📌</a:t>
            </a:r>
            <a:endParaRPr sz="1800"/>
          </a:p>
        </p:txBody>
      </p:sp>
      <p:sp>
        <p:nvSpPr>
          <p:cNvPr id="165" name="Google Shape;165;p20"/>
          <p:cNvSpPr txBox="1"/>
          <p:nvPr/>
        </p:nvSpPr>
        <p:spPr>
          <a:xfrm>
            <a:off x="241100" y="2340900"/>
            <a:ext cx="44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📌</a:t>
            </a:r>
            <a:endParaRPr sz="1800"/>
          </a:p>
        </p:txBody>
      </p:sp>
      <p:sp>
        <p:nvSpPr>
          <p:cNvPr id="166" name="Google Shape;166;p20"/>
          <p:cNvSpPr txBox="1"/>
          <p:nvPr/>
        </p:nvSpPr>
        <p:spPr>
          <a:xfrm>
            <a:off x="241100" y="2840475"/>
            <a:ext cx="44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📌</a:t>
            </a:r>
            <a:endParaRPr sz="1800"/>
          </a:p>
        </p:txBody>
      </p:sp>
      <p:sp>
        <p:nvSpPr>
          <p:cNvPr id="167" name="Google Shape;167;p20"/>
          <p:cNvSpPr txBox="1"/>
          <p:nvPr/>
        </p:nvSpPr>
        <p:spPr>
          <a:xfrm>
            <a:off x="241100" y="3340050"/>
            <a:ext cx="44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📌</a:t>
            </a:r>
            <a:endParaRPr sz="1800"/>
          </a:p>
        </p:txBody>
      </p:sp>
      <p:sp>
        <p:nvSpPr>
          <p:cNvPr id="168" name="Google Shape;168;p20"/>
          <p:cNvSpPr txBox="1"/>
          <p:nvPr/>
        </p:nvSpPr>
        <p:spPr>
          <a:xfrm>
            <a:off x="241100" y="3899775"/>
            <a:ext cx="443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📌</a:t>
            </a:r>
            <a:endParaRPr sz="1800"/>
          </a:p>
        </p:txBody>
      </p:sp>
      <p:sp>
        <p:nvSpPr>
          <p:cNvPr id="169" name="Google Shape;169;p20"/>
          <p:cNvSpPr txBox="1"/>
          <p:nvPr/>
        </p:nvSpPr>
        <p:spPr>
          <a:xfrm>
            <a:off x="4851025" y="1720650"/>
            <a:ext cx="443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✅</a:t>
            </a:r>
            <a:endParaRPr sz="1700"/>
          </a:p>
        </p:txBody>
      </p:sp>
      <p:sp>
        <p:nvSpPr>
          <p:cNvPr id="170" name="Google Shape;170;p20"/>
          <p:cNvSpPr txBox="1"/>
          <p:nvPr/>
        </p:nvSpPr>
        <p:spPr>
          <a:xfrm>
            <a:off x="4851025" y="2437825"/>
            <a:ext cx="443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✅</a:t>
            </a:r>
            <a:endParaRPr sz="1700"/>
          </a:p>
        </p:txBody>
      </p:sp>
      <p:sp>
        <p:nvSpPr>
          <p:cNvPr id="171" name="Google Shape;171;p20"/>
          <p:cNvSpPr txBox="1"/>
          <p:nvPr/>
        </p:nvSpPr>
        <p:spPr>
          <a:xfrm>
            <a:off x="4851025" y="2986125"/>
            <a:ext cx="443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✅</a:t>
            </a:r>
            <a:endParaRPr sz="1700"/>
          </a:p>
        </p:txBody>
      </p:sp>
      <p:sp>
        <p:nvSpPr>
          <p:cNvPr id="172" name="Google Shape;172;p20"/>
          <p:cNvSpPr txBox="1"/>
          <p:nvPr/>
        </p:nvSpPr>
        <p:spPr>
          <a:xfrm>
            <a:off x="4851025" y="3534425"/>
            <a:ext cx="443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/>
              <a:t>✅</a:t>
            </a:r>
            <a:endParaRPr sz="1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Технологический стек</a:t>
            </a:r>
            <a:endParaRPr/>
          </a:p>
        </p:txBody>
      </p:sp>
      <p:sp>
        <p:nvSpPr>
          <p:cNvPr id="178" name="Google Shape;17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  <p:cxnSp>
        <p:nvCxnSpPr>
          <p:cNvPr id="179" name="Google Shape;179;p21"/>
          <p:cNvCxnSpPr/>
          <p:nvPr/>
        </p:nvCxnSpPr>
        <p:spPr>
          <a:xfrm flipH="1">
            <a:off x="2591825" y="1050900"/>
            <a:ext cx="1986900" cy="222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0" name="Google Shape;180;p21"/>
          <p:cNvCxnSpPr/>
          <p:nvPr/>
        </p:nvCxnSpPr>
        <p:spPr>
          <a:xfrm>
            <a:off x="4572000" y="1050900"/>
            <a:ext cx="2043900" cy="24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1" name="Google Shape;181;p21"/>
          <p:cNvSpPr txBox="1"/>
          <p:nvPr/>
        </p:nvSpPr>
        <p:spPr>
          <a:xfrm>
            <a:off x="807425" y="1734600"/>
            <a:ext cx="3578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F9CB9C"/>
                </a:solidFill>
              </a:rPr>
              <a:t>Нейросеть для распознавания знаков</a:t>
            </a:r>
            <a:endParaRPr sz="1500">
              <a:solidFill>
                <a:srgbClr val="F9CB9C"/>
              </a:solidFill>
            </a:endParaRPr>
          </a:p>
        </p:txBody>
      </p:sp>
      <p:sp>
        <p:nvSpPr>
          <p:cNvPr id="182" name="Google Shape;182;p21"/>
          <p:cNvSpPr txBox="1"/>
          <p:nvPr/>
        </p:nvSpPr>
        <p:spPr>
          <a:xfrm>
            <a:off x="4910364" y="1734600"/>
            <a:ext cx="3675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rgbClr val="F9CB9C"/>
                </a:solidFill>
              </a:rPr>
              <a:t>Телеграм-бот с интеграцией нейросети</a:t>
            </a:r>
            <a:endParaRPr sz="1500">
              <a:solidFill>
                <a:srgbClr val="F9CB9C"/>
              </a:solidFill>
            </a:endParaRPr>
          </a:p>
        </p:txBody>
      </p:sp>
      <p:sp>
        <p:nvSpPr>
          <p:cNvPr id="183" name="Google Shape;183;p21"/>
          <p:cNvSpPr txBox="1"/>
          <p:nvPr/>
        </p:nvSpPr>
        <p:spPr>
          <a:xfrm>
            <a:off x="2380125" y="1272900"/>
            <a:ext cx="48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🤖</a:t>
            </a:r>
            <a:endParaRPr sz="1800"/>
          </a:p>
        </p:txBody>
      </p:sp>
      <p:sp>
        <p:nvSpPr>
          <p:cNvPr id="184" name="Google Shape;184;p21"/>
          <p:cNvSpPr txBox="1"/>
          <p:nvPr/>
        </p:nvSpPr>
        <p:spPr>
          <a:xfrm>
            <a:off x="6418800" y="1249975"/>
            <a:ext cx="48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/>
              <a:t>💬</a:t>
            </a:r>
            <a:endParaRPr sz="1800"/>
          </a:p>
        </p:txBody>
      </p:sp>
      <p:sp>
        <p:nvSpPr>
          <p:cNvPr id="185" name="Google Shape;185;p21"/>
          <p:cNvSpPr txBox="1"/>
          <p:nvPr/>
        </p:nvSpPr>
        <p:spPr>
          <a:xfrm>
            <a:off x="688775" y="2266025"/>
            <a:ext cx="34392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ru" sz="1300">
                <a:solidFill>
                  <a:schemeClr val="dk1"/>
                </a:solidFill>
              </a:rPr>
              <a:t>Использована модель </a:t>
            </a:r>
            <a:r>
              <a:rPr lang="ru" sz="1300" b="1">
                <a:solidFill>
                  <a:srgbClr val="F9CB9C"/>
                </a:solidFill>
              </a:rPr>
              <a:t>YOLOv7-tiny</a:t>
            </a:r>
            <a:r>
              <a:rPr lang="ru" sz="1300">
                <a:solidFill>
                  <a:srgbClr val="F9CB9C"/>
                </a:solidFill>
              </a:rPr>
              <a:t> </a:t>
            </a:r>
            <a:r>
              <a:rPr lang="ru" sz="1300">
                <a:solidFill>
                  <a:schemeClr val="dk1"/>
                </a:solidFill>
              </a:rPr>
              <a:t>(легкая и быстрая)</a:t>
            </a:r>
            <a:br>
              <a:rPr lang="ru" sz="1300">
                <a:solidFill>
                  <a:schemeClr val="dk1"/>
                </a:solidFill>
              </a:rPr>
            </a:b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ru" sz="1300">
                <a:solidFill>
                  <a:schemeClr val="dk1"/>
                </a:solidFill>
              </a:rPr>
              <a:t>Данные: открытая база дорожных знаков</a:t>
            </a:r>
            <a:r>
              <a:rPr lang="ru" sz="13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ru" sz="1300" u="sng">
                <a:solidFill>
                  <a:srgbClr val="F9CB9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MSU</a:t>
            </a:r>
            <a:br>
              <a:rPr lang="ru" sz="1300" u="sng">
                <a:solidFill>
                  <a:schemeClr val="dk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endParaRPr sz="1300" u="sng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ru" sz="1300">
                <a:solidFill>
                  <a:schemeClr val="dk1"/>
                </a:solidFill>
              </a:rPr>
              <a:t>Деление: обучающая, валидационная и тестовая выборки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5163725" y="2266025"/>
            <a:ext cx="3311700" cy="15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Язык: </a:t>
            </a:r>
            <a:r>
              <a:rPr lang="ru" sz="1300" b="1">
                <a:solidFill>
                  <a:srgbClr val="F9CB9C"/>
                </a:solidFill>
              </a:rPr>
              <a:t>Python</a:t>
            </a:r>
            <a:br>
              <a:rPr lang="ru" sz="1300" b="1">
                <a:solidFill>
                  <a:schemeClr val="dk1"/>
                </a:solidFill>
              </a:rPr>
            </a:br>
            <a:endParaRPr sz="13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</a:rPr>
              <a:t>Библиотеки: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ru" sz="1300">
                <a:solidFill>
                  <a:srgbClr val="F9CB9C"/>
                </a:solidFill>
                <a:latin typeface="Roboto Mono"/>
                <a:ea typeface="Roboto Mono"/>
                <a:cs typeface="Roboto Mono"/>
                <a:sym typeface="Roboto Mono"/>
              </a:rPr>
              <a:t>telebot</a:t>
            </a:r>
            <a:r>
              <a:rPr lang="ru" sz="1300">
                <a:solidFill>
                  <a:srgbClr val="F9CB9C"/>
                </a:solidFill>
              </a:rPr>
              <a:t> </a:t>
            </a:r>
            <a:r>
              <a:rPr lang="ru" sz="1300">
                <a:solidFill>
                  <a:schemeClr val="dk1"/>
                </a:solidFill>
              </a:rPr>
              <a:t>— работа с Telegram API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ru" sz="1300">
                <a:solidFill>
                  <a:srgbClr val="F9CB9C"/>
                </a:solidFill>
                <a:latin typeface="Roboto Mono"/>
                <a:ea typeface="Roboto Mono"/>
                <a:cs typeface="Roboto Mono"/>
                <a:sym typeface="Roboto Mono"/>
              </a:rPr>
              <a:t>os</a:t>
            </a:r>
            <a:r>
              <a:rPr lang="ru" sz="1300">
                <a:solidFill>
                  <a:schemeClr val="dk1"/>
                </a:solidFill>
              </a:rPr>
              <a:t> — сохранение изображений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ru" sz="1300">
                <a:solidFill>
                  <a:srgbClr val="F9CB9C"/>
                </a:solidFill>
                <a:latin typeface="Roboto Mono"/>
                <a:ea typeface="Roboto Mono"/>
                <a:cs typeface="Roboto Mono"/>
                <a:sym typeface="Roboto Mono"/>
              </a:rPr>
              <a:t>subprocess</a:t>
            </a:r>
            <a:r>
              <a:rPr lang="ru" sz="1300">
                <a:solidFill>
                  <a:schemeClr val="dk1"/>
                </a:solidFill>
              </a:rPr>
              <a:t> — запуск нейросети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785</Words>
  <Application>Microsoft Office PowerPoint</Application>
  <PresentationFormat>Экран (16:9)</PresentationFormat>
  <Paragraphs>153</Paragraphs>
  <Slides>14</Slides>
  <Notes>14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Roboto ExtraBold</vt:lpstr>
      <vt:lpstr>Calibri</vt:lpstr>
      <vt:lpstr>Roboto Mono</vt:lpstr>
      <vt:lpstr>Arial</vt:lpstr>
      <vt:lpstr>Roboto</vt:lpstr>
      <vt:lpstr>Times New Roman</vt:lpstr>
      <vt:lpstr>Proxima Nova</vt:lpstr>
      <vt:lpstr>Simple Dark</vt:lpstr>
      <vt:lpstr>Телеграм-бот для распознавания дорожных знаков  парковки и остановки</vt:lpstr>
      <vt:lpstr>Презентация PowerPoint</vt:lpstr>
      <vt:lpstr>Идея проекта</vt:lpstr>
      <vt:lpstr>Целевая аудитория</vt:lpstr>
      <vt:lpstr>Анализ конкурентов</vt:lpstr>
      <vt:lpstr>Цель проекта и задачи </vt:lpstr>
      <vt:lpstr>Предлагаемое решение</vt:lpstr>
      <vt:lpstr>Требования к продукту</vt:lpstr>
      <vt:lpstr>Технологический стек</vt:lpstr>
      <vt:lpstr>Реализация проекта. Схема работы</vt:lpstr>
      <vt:lpstr>Реализация проекта</vt:lpstr>
      <vt:lpstr>Заключение</vt:lpstr>
      <vt:lpstr>Спасибо за внимание!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Телеграм-бот для распознавания дорожных знаков  парковки и остановки</dc:title>
  <dc:creator>Alisa</dc:creator>
  <cp:lastModifiedBy>Алиса Григорьева</cp:lastModifiedBy>
  <cp:revision>1</cp:revision>
  <dcterms:modified xsi:type="dcterms:W3CDTF">2025-06-17T08:24:09Z</dcterms:modified>
</cp:coreProperties>
</file>