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omments/modernComment_10A_9449C7A8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8" r:id="rId3"/>
    <p:sldId id="257" r:id="rId4"/>
    <p:sldId id="259" r:id="rId5"/>
    <p:sldId id="264" r:id="rId6"/>
    <p:sldId id="261" r:id="rId7"/>
    <p:sldId id="265" r:id="rId8"/>
    <p:sldId id="263" r:id="rId9"/>
    <p:sldId id="272" r:id="rId10"/>
    <p:sldId id="260" r:id="rId11"/>
    <p:sldId id="266" r:id="rId12"/>
    <p:sldId id="267" r:id="rId13"/>
    <p:sldId id="276" r:id="rId14"/>
    <p:sldId id="268" r:id="rId15"/>
    <p:sldId id="284" r:id="rId16"/>
    <p:sldId id="273" r:id="rId17"/>
    <p:sldId id="277" r:id="rId18"/>
    <p:sldId id="278" r:id="rId19"/>
    <p:sldId id="279" r:id="rId20"/>
    <p:sldId id="280" r:id="rId21"/>
    <p:sldId id="281" r:id="rId22"/>
    <p:sldId id="275" r:id="rId23"/>
    <p:sldId id="283" r:id="rId24"/>
    <p:sldId id="282" r:id="rId25"/>
    <p:sldId id="26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6CE895-7607-CC96-5954-8CCC53B217D9}" name="Mohamed Ashraf" initials="MA" userId="120a6afc926a941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84" y="80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z-Cyrl-AZ" dirty="0"/>
              <a:t>пользователи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EB-4999-BE1D-ADDF39038E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EB-4999-BE1D-ADDF39038E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EB-4999-BE1D-ADDF39038E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EB-4999-BE1D-ADDF39038E6D}"/>
              </c:ext>
            </c:extLst>
          </c:dPt>
          <c:cat>
            <c:strRef>
              <c:f>Sheet1!$A$2:$A$5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A0-4D7C-91FD-45E785B8F6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z-Cyrl-AZ" dirty="0"/>
              <a:t>пользователи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5C-44AB-A2E2-DFBDCF693DD8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5C-44AB-A2E2-DFBDCF693DD8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5C-44AB-A2E2-DFBDCF693DD8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D5C-44AB-A2E2-DFBDCF693DD8}"/>
              </c:ext>
            </c:extLst>
          </c:dPt>
          <c:cat>
            <c:strRef>
              <c:f>Sheet1!$A$2:$A$5</c:f>
              <c:strCache>
                <c:ptCount val="4"/>
                <c:pt idx="0">
                  <c:v>От 18 до 22 лет</c:v>
                </c:pt>
                <c:pt idx="1">
                  <c:v>От 23 до 27 летr</c:v>
                </c:pt>
                <c:pt idx="2">
                  <c:v>От 27 до 35 лет</c:v>
                </c:pt>
                <c:pt idx="3">
                  <c:v>Самый большой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C2-41F7-AAF8-A4FD69404B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пользователи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9E-408F-A370-C560561CEC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9E-408F-A370-C560561CEC2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49E-408F-A370-C560561CEC2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49E-408F-A370-C560561CEC2D}"/>
              </c:ext>
            </c:extLst>
          </c:dPt>
          <c:cat>
            <c:strRef>
              <c:f>Sheet1!$A$2:$A$5</c:f>
              <c:strCache>
                <c:ptCount val="3"/>
                <c:pt idx="0">
                  <c:v>преподаватель</c:v>
                </c:pt>
                <c:pt idx="1">
                  <c:v>студенты</c:v>
                </c:pt>
                <c:pt idx="2">
                  <c:v>студенты университетов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0.15</c:v>
                </c:pt>
                <c:pt idx="1">
                  <c:v>0.3</c:v>
                </c:pt>
                <c:pt idx="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D0-4379-89B2-A0D97FF8B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z-Cyrl-AZ">
                <a:solidFill>
                  <a:schemeClr val="bg1"/>
                </a:solidFill>
              </a:rPr>
              <a:t>Процент использования языков программирования</a:t>
            </a:r>
            <a:endParaRPr lang="en-US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CC-475A-BBA9-7B1628E7DA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CC-475A-BBA9-7B1628E7DA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5CC-475A-BBA9-7B1628E7DA9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5CC-475A-BBA9-7B1628E7DA95}"/>
              </c:ext>
            </c:extLst>
          </c:dPt>
          <c:cat>
            <c:strRef>
              <c:f>Sheet1!$A$2:$A$5</c:f>
              <c:strCache>
                <c:ptCount val="2"/>
                <c:pt idx="0">
                  <c:v>Java</c:v>
                </c:pt>
                <c:pt idx="1">
                  <c:v>Kotlin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49-4CDB-A450-FEE2344CD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4">
  <a:schemeClr val="accent2"/>
  <a:schemeClr val="accent2"/>
  <a:schemeClr val="accent2"/>
  <a:schemeClr val="accent2"/>
  <a:schemeClr val="accent2"/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0A_9449C7A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4BB61F2-F71F-4055-8058-C69424A3758A}" authorId="{E96CE895-7607-CC96-5954-8CCC53B217D9}" created="2024-05-13T11:49:33.88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487863208" sldId="266"/>
      <ac:picMk id="11" creationId="{EB6C5FD3-8CA4-182F-3A15-657A9DB4A56C}"/>
    </ac:deMkLst>
    <p188:txBody>
      <a:bodyPr/>
      <a:lstStyle/>
      <a:p>
        <a:r>
          <a:rPr lang="en-US"/>
          <a:t>Firebase</a:t>
        </a:r>
      </a:p>
    </p188:txBody>
  </p188:cm>
</p188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32B717-2EA0-4A79-B2A7-EC319216A506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EDA64F6-F2E7-4B7F-B93E-EBBA0FBC1F7B}">
      <dgm:prSet/>
      <dgm:spPr/>
      <dgm:t>
        <a:bodyPr/>
        <a:lstStyle/>
        <a:p>
          <a:r>
            <a:rPr lang="ru-RU" dirty="0"/>
            <a:t>мы сосредоточились на внедрении искусственного интеллекта в наше приложение</a:t>
          </a:r>
          <a:r>
            <a:rPr lang="en-US" dirty="0"/>
            <a:t>.</a:t>
          </a:r>
        </a:p>
      </dgm:t>
    </dgm:pt>
    <dgm:pt modelId="{9955D770-4026-489C-8FE3-F0B2D9485945}" type="parTrans" cxnId="{1D5F7BB4-D7C4-40ED-94D6-15FB5B4842CF}">
      <dgm:prSet/>
      <dgm:spPr/>
      <dgm:t>
        <a:bodyPr/>
        <a:lstStyle/>
        <a:p>
          <a:endParaRPr lang="en-US"/>
        </a:p>
      </dgm:t>
    </dgm:pt>
    <dgm:pt modelId="{0C31572B-356B-4F7D-B444-B648AD5D1322}" type="sibTrans" cxnId="{1D5F7BB4-D7C4-40ED-94D6-15FB5B4842CF}">
      <dgm:prSet/>
      <dgm:spPr/>
      <dgm:t>
        <a:bodyPr/>
        <a:lstStyle/>
        <a:p>
          <a:endParaRPr lang="en-US"/>
        </a:p>
      </dgm:t>
    </dgm:pt>
    <dgm:pt modelId="{1A3CDC5E-EE58-40FB-9BAC-D8D8186300BE}">
      <dgm:prSet/>
      <dgm:spPr/>
      <dgm:t>
        <a:bodyPr/>
        <a:lstStyle/>
        <a:p>
          <a:r>
            <a:rPr lang="ru-RU" dirty="0"/>
            <a:t>добавили информацию о врачах и лекарствах</a:t>
          </a:r>
          <a:endParaRPr lang="en-US" dirty="0"/>
        </a:p>
      </dgm:t>
    </dgm:pt>
    <dgm:pt modelId="{C0A2954B-91A4-46D7-ACB2-38AFC87DC81E}" type="parTrans" cxnId="{98553B1F-3F78-4627-9ADB-8BD3D21BE8F0}">
      <dgm:prSet/>
      <dgm:spPr/>
      <dgm:t>
        <a:bodyPr/>
        <a:lstStyle/>
        <a:p>
          <a:endParaRPr lang="en-US"/>
        </a:p>
      </dgm:t>
    </dgm:pt>
    <dgm:pt modelId="{4427E572-2A73-4A38-92C9-BE6137E02CBE}" type="sibTrans" cxnId="{98553B1F-3F78-4627-9ADB-8BD3D21BE8F0}">
      <dgm:prSet/>
      <dgm:spPr/>
      <dgm:t>
        <a:bodyPr/>
        <a:lstStyle/>
        <a:p>
          <a:endParaRPr lang="en-US"/>
        </a:p>
      </dgm:t>
    </dgm:pt>
    <dgm:pt modelId="{5D40903C-22EE-408E-A704-11E1051A250E}">
      <dgm:prSet/>
      <dgm:spPr/>
      <dgm:t>
        <a:bodyPr/>
        <a:lstStyle/>
        <a:p>
          <a:r>
            <a:rPr lang="ru-RU"/>
            <a:t>а также обеспечили поддержку в режиме реального времени в чате</a:t>
          </a:r>
          <a:endParaRPr lang="en-US"/>
        </a:p>
      </dgm:t>
    </dgm:pt>
    <dgm:pt modelId="{3F82D88D-E32B-4FA3-BC72-98DFBEFD0656}" type="parTrans" cxnId="{4AB25864-8A24-475B-AFD3-8DA55A7EEDFC}">
      <dgm:prSet/>
      <dgm:spPr/>
      <dgm:t>
        <a:bodyPr/>
        <a:lstStyle/>
        <a:p>
          <a:endParaRPr lang="en-US"/>
        </a:p>
      </dgm:t>
    </dgm:pt>
    <dgm:pt modelId="{3E5480D7-0520-4E5F-A17D-DD619035E180}" type="sibTrans" cxnId="{4AB25864-8A24-475B-AFD3-8DA55A7EEDFC}">
      <dgm:prSet/>
      <dgm:spPr/>
      <dgm:t>
        <a:bodyPr/>
        <a:lstStyle/>
        <a:p>
          <a:endParaRPr lang="en-US"/>
        </a:p>
      </dgm:t>
    </dgm:pt>
    <dgm:pt modelId="{28D16425-8DD2-48CA-8E3E-8E2C25F3A379}" type="pres">
      <dgm:prSet presAssocID="{2832B717-2EA0-4A79-B2A7-EC319216A506}" presName="linear" presStyleCnt="0">
        <dgm:presLayoutVars>
          <dgm:animLvl val="lvl"/>
          <dgm:resizeHandles val="exact"/>
        </dgm:presLayoutVars>
      </dgm:prSet>
      <dgm:spPr/>
    </dgm:pt>
    <dgm:pt modelId="{CC6B4192-E594-464C-81C0-E991424E78AB}" type="pres">
      <dgm:prSet presAssocID="{3EDA64F6-F2E7-4B7F-B93E-EBBA0FBC1F7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E3085DC-7ABD-41D5-970B-C22EF9640D5A}" type="pres">
      <dgm:prSet presAssocID="{0C31572B-356B-4F7D-B444-B648AD5D1322}" presName="spacer" presStyleCnt="0"/>
      <dgm:spPr/>
    </dgm:pt>
    <dgm:pt modelId="{62AF2781-C7D1-4DD1-BBC1-EC34388E5E7C}" type="pres">
      <dgm:prSet presAssocID="{1A3CDC5E-EE58-40FB-9BAC-D8D8186300B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DB36380-D45D-4322-9E57-96F783EE426B}" type="pres">
      <dgm:prSet presAssocID="{4427E572-2A73-4A38-92C9-BE6137E02CBE}" presName="spacer" presStyleCnt="0"/>
      <dgm:spPr/>
    </dgm:pt>
    <dgm:pt modelId="{A0C597EC-1076-40E0-858F-95A0325585B0}" type="pres">
      <dgm:prSet presAssocID="{5D40903C-22EE-408E-A704-11E1051A250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8553B1F-3F78-4627-9ADB-8BD3D21BE8F0}" srcId="{2832B717-2EA0-4A79-B2A7-EC319216A506}" destId="{1A3CDC5E-EE58-40FB-9BAC-D8D8186300BE}" srcOrd="1" destOrd="0" parTransId="{C0A2954B-91A4-46D7-ACB2-38AFC87DC81E}" sibTransId="{4427E572-2A73-4A38-92C9-BE6137E02CBE}"/>
    <dgm:cxn modelId="{4AB25864-8A24-475B-AFD3-8DA55A7EEDFC}" srcId="{2832B717-2EA0-4A79-B2A7-EC319216A506}" destId="{5D40903C-22EE-408E-A704-11E1051A250E}" srcOrd="2" destOrd="0" parTransId="{3F82D88D-E32B-4FA3-BC72-98DFBEFD0656}" sibTransId="{3E5480D7-0520-4E5F-A17D-DD619035E180}"/>
    <dgm:cxn modelId="{DB9BAE6A-9AB1-4064-8D2D-4EEC2B08C9C9}" type="presOf" srcId="{2832B717-2EA0-4A79-B2A7-EC319216A506}" destId="{28D16425-8DD2-48CA-8E3E-8E2C25F3A379}" srcOrd="0" destOrd="0" presId="urn:microsoft.com/office/officeart/2005/8/layout/vList2"/>
    <dgm:cxn modelId="{5E8EAE4E-4CCC-46D0-8130-4BC9A954818A}" type="presOf" srcId="{1A3CDC5E-EE58-40FB-9BAC-D8D8186300BE}" destId="{62AF2781-C7D1-4DD1-BBC1-EC34388E5E7C}" srcOrd="0" destOrd="0" presId="urn:microsoft.com/office/officeart/2005/8/layout/vList2"/>
    <dgm:cxn modelId="{1D5F7BB4-D7C4-40ED-94D6-15FB5B4842CF}" srcId="{2832B717-2EA0-4A79-B2A7-EC319216A506}" destId="{3EDA64F6-F2E7-4B7F-B93E-EBBA0FBC1F7B}" srcOrd="0" destOrd="0" parTransId="{9955D770-4026-489C-8FE3-F0B2D9485945}" sibTransId="{0C31572B-356B-4F7D-B444-B648AD5D1322}"/>
    <dgm:cxn modelId="{AD375BC4-6823-4A27-8AC7-5825A9F55EFD}" type="presOf" srcId="{5D40903C-22EE-408E-A704-11E1051A250E}" destId="{A0C597EC-1076-40E0-858F-95A0325585B0}" srcOrd="0" destOrd="0" presId="urn:microsoft.com/office/officeart/2005/8/layout/vList2"/>
    <dgm:cxn modelId="{170C4BCA-A087-4ECD-B764-232AE6CF7EC2}" type="presOf" srcId="{3EDA64F6-F2E7-4B7F-B93E-EBBA0FBC1F7B}" destId="{CC6B4192-E594-464C-81C0-E991424E78AB}" srcOrd="0" destOrd="0" presId="urn:microsoft.com/office/officeart/2005/8/layout/vList2"/>
    <dgm:cxn modelId="{EEBA2E61-2E86-4418-A506-AA9D214B3231}" type="presParOf" srcId="{28D16425-8DD2-48CA-8E3E-8E2C25F3A379}" destId="{CC6B4192-E594-464C-81C0-E991424E78AB}" srcOrd="0" destOrd="0" presId="urn:microsoft.com/office/officeart/2005/8/layout/vList2"/>
    <dgm:cxn modelId="{0F3400AA-2BF8-472C-8F11-F14D2917987B}" type="presParOf" srcId="{28D16425-8DD2-48CA-8E3E-8E2C25F3A379}" destId="{DE3085DC-7ABD-41D5-970B-C22EF9640D5A}" srcOrd="1" destOrd="0" presId="urn:microsoft.com/office/officeart/2005/8/layout/vList2"/>
    <dgm:cxn modelId="{BFC115E4-B0E2-45A9-914E-9559D53FD7DC}" type="presParOf" srcId="{28D16425-8DD2-48CA-8E3E-8E2C25F3A379}" destId="{62AF2781-C7D1-4DD1-BBC1-EC34388E5E7C}" srcOrd="2" destOrd="0" presId="urn:microsoft.com/office/officeart/2005/8/layout/vList2"/>
    <dgm:cxn modelId="{980A8231-5320-422D-B380-F6E0F59FADA1}" type="presParOf" srcId="{28D16425-8DD2-48CA-8E3E-8E2C25F3A379}" destId="{ADB36380-D45D-4322-9E57-96F783EE426B}" srcOrd="3" destOrd="0" presId="urn:microsoft.com/office/officeart/2005/8/layout/vList2"/>
    <dgm:cxn modelId="{C49FF7F8-D408-4D13-9E45-544574B8183C}" type="presParOf" srcId="{28D16425-8DD2-48CA-8E3E-8E2C25F3A379}" destId="{A0C597EC-1076-40E0-858F-95A0325585B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0413DD-EC96-460C-A8CF-690B12D973D8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7F206C-D621-4855-B130-AB2C3444060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dirty="0"/>
            <a:t>Java известна своей высокой производительностью и широко используется в крупномасштабных приложениях и проектах корпоративного уровня.</a:t>
          </a:r>
          <a:endParaRPr lang="en-US" sz="1800" dirty="0"/>
        </a:p>
      </dgm:t>
    </dgm:pt>
    <dgm:pt modelId="{A6042D91-D764-43E3-8CE5-0C690CC12A53}" type="parTrans" cxnId="{0C1C33D4-5A9F-4301-AA64-5B8A7FCE12E3}">
      <dgm:prSet/>
      <dgm:spPr/>
      <dgm:t>
        <a:bodyPr/>
        <a:lstStyle/>
        <a:p>
          <a:endParaRPr lang="en-US"/>
        </a:p>
      </dgm:t>
    </dgm:pt>
    <dgm:pt modelId="{801B6798-13F5-4B1F-AB74-3A6623B2DE45}" type="sibTrans" cxnId="{0C1C33D4-5A9F-4301-AA64-5B8A7FCE12E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56C5081-BB2E-495E-BE31-A7ED6F7E636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/>
            <a:t>Kotlin предлагает более современный, лаконичный и выразительный синтаксис по сравнению с Java. Это может привести к уменьшению количества шаблонного кода и повышению производительности.</a:t>
          </a:r>
          <a:endParaRPr lang="en-US" sz="1600" dirty="0"/>
        </a:p>
      </dgm:t>
    </dgm:pt>
    <dgm:pt modelId="{CB91EF1E-41C3-4538-B0E0-F3B674F0CAF5}" type="parTrans" cxnId="{6A813E4E-7EA2-47FA-A1F0-90C372D6EF17}">
      <dgm:prSet/>
      <dgm:spPr/>
      <dgm:t>
        <a:bodyPr/>
        <a:lstStyle/>
        <a:p>
          <a:endParaRPr lang="en-US"/>
        </a:p>
      </dgm:t>
    </dgm:pt>
    <dgm:pt modelId="{452AF2DC-506C-4E08-8702-F276CF154507}" type="sibTrans" cxnId="{6A813E4E-7EA2-47FA-A1F0-90C372D6EF17}">
      <dgm:prSet/>
      <dgm:spPr/>
      <dgm:t>
        <a:bodyPr/>
        <a:lstStyle/>
        <a:p>
          <a:endParaRPr lang="en-US"/>
        </a:p>
      </dgm:t>
    </dgm:pt>
    <dgm:pt modelId="{572DA474-2F20-447C-93BA-96CB331F7863}" type="pres">
      <dgm:prSet presAssocID="{CC0413DD-EC96-460C-A8CF-690B12D973D8}" presName="root" presStyleCnt="0">
        <dgm:presLayoutVars>
          <dgm:dir/>
          <dgm:resizeHandles val="exact"/>
        </dgm:presLayoutVars>
      </dgm:prSet>
      <dgm:spPr/>
    </dgm:pt>
    <dgm:pt modelId="{A9869E84-01F4-4E3E-AFD7-A6DB67DB4EFF}" type="pres">
      <dgm:prSet presAssocID="{CC0413DD-EC96-460C-A8CF-690B12D973D8}" presName="container" presStyleCnt="0">
        <dgm:presLayoutVars>
          <dgm:dir/>
          <dgm:resizeHandles val="exact"/>
        </dgm:presLayoutVars>
      </dgm:prSet>
      <dgm:spPr/>
    </dgm:pt>
    <dgm:pt modelId="{8C8877FC-2B8A-4953-9FC6-BB30896B0697}" type="pres">
      <dgm:prSet presAssocID="{E37F206C-D621-4855-B130-AB2C34440609}" presName="compNode" presStyleCnt="0"/>
      <dgm:spPr/>
    </dgm:pt>
    <dgm:pt modelId="{6360EE49-020D-42EC-AD17-6C17973D3E40}" type="pres">
      <dgm:prSet presAssocID="{E37F206C-D621-4855-B130-AB2C34440609}" presName="iconBgRect" presStyleLbl="bgShp" presStyleIdx="0" presStyleCnt="2"/>
      <dgm:spPr/>
    </dgm:pt>
    <dgm:pt modelId="{5186C586-D6C0-4B4F-AE6C-B426C474C596}" type="pres">
      <dgm:prSet presAssocID="{E37F206C-D621-4855-B130-AB2C3444060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32A933B-74C1-4BB2-843A-7BE772F3EE87}" type="pres">
      <dgm:prSet presAssocID="{E37F206C-D621-4855-B130-AB2C34440609}" presName="spaceRect" presStyleCnt="0"/>
      <dgm:spPr/>
    </dgm:pt>
    <dgm:pt modelId="{266E7D2B-27FE-4DB8-922A-70247F8C60D9}" type="pres">
      <dgm:prSet presAssocID="{E37F206C-D621-4855-B130-AB2C34440609}" presName="textRect" presStyleLbl="revTx" presStyleIdx="0" presStyleCnt="2">
        <dgm:presLayoutVars>
          <dgm:chMax val="1"/>
          <dgm:chPref val="1"/>
        </dgm:presLayoutVars>
      </dgm:prSet>
      <dgm:spPr/>
    </dgm:pt>
    <dgm:pt modelId="{E716CF8E-91A2-4746-924D-C1D8669346E0}" type="pres">
      <dgm:prSet presAssocID="{801B6798-13F5-4B1F-AB74-3A6623B2DE45}" presName="sibTrans" presStyleLbl="sibTrans2D1" presStyleIdx="0" presStyleCnt="0"/>
      <dgm:spPr/>
    </dgm:pt>
    <dgm:pt modelId="{01208E1B-58AC-4498-B1F9-FE66D3D74AF7}" type="pres">
      <dgm:prSet presAssocID="{156C5081-BB2E-495E-BE31-A7ED6F7E6364}" presName="compNode" presStyleCnt="0"/>
      <dgm:spPr/>
    </dgm:pt>
    <dgm:pt modelId="{A75969DC-5651-40D2-A16E-50B547439B36}" type="pres">
      <dgm:prSet presAssocID="{156C5081-BB2E-495E-BE31-A7ED6F7E6364}" presName="iconBgRect" presStyleLbl="bgShp" presStyleIdx="1" presStyleCnt="2"/>
      <dgm:spPr/>
    </dgm:pt>
    <dgm:pt modelId="{BF1807C1-7C65-4DE8-9AFC-806631FDF46B}" type="pres">
      <dgm:prSet presAssocID="{156C5081-BB2E-495E-BE31-A7ED6F7E636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1B6F4256-674B-42C0-B8D2-623AAFE14698}" type="pres">
      <dgm:prSet presAssocID="{156C5081-BB2E-495E-BE31-A7ED6F7E6364}" presName="spaceRect" presStyleCnt="0"/>
      <dgm:spPr/>
    </dgm:pt>
    <dgm:pt modelId="{D8DBAD47-E42E-45AD-A68E-F365303103A1}" type="pres">
      <dgm:prSet presAssocID="{156C5081-BB2E-495E-BE31-A7ED6F7E636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CBB0028-B98E-46A8-B25D-AAE9B7251926}" type="presOf" srcId="{CC0413DD-EC96-460C-A8CF-690B12D973D8}" destId="{572DA474-2F20-447C-93BA-96CB331F7863}" srcOrd="0" destOrd="0" presId="urn:microsoft.com/office/officeart/2018/2/layout/IconCircleList"/>
    <dgm:cxn modelId="{85512C2A-88BF-4234-B0DD-9E305A811278}" type="presOf" srcId="{801B6798-13F5-4B1F-AB74-3A6623B2DE45}" destId="{E716CF8E-91A2-4746-924D-C1D8669346E0}" srcOrd="0" destOrd="0" presId="urn:microsoft.com/office/officeart/2018/2/layout/IconCircleList"/>
    <dgm:cxn modelId="{6A813E4E-7EA2-47FA-A1F0-90C372D6EF17}" srcId="{CC0413DD-EC96-460C-A8CF-690B12D973D8}" destId="{156C5081-BB2E-495E-BE31-A7ED6F7E6364}" srcOrd="1" destOrd="0" parTransId="{CB91EF1E-41C3-4538-B0E0-F3B674F0CAF5}" sibTransId="{452AF2DC-506C-4E08-8702-F276CF154507}"/>
    <dgm:cxn modelId="{3767AC7D-8ACB-4030-9EA6-758FEA5FAED7}" type="presOf" srcId="{156C5081-BB2E-495E-BE31-A7ED6F7E6364}" destId="{D8DBAD47-E42E-45AD-A68E-F365303103A1}" srcOrd="0" destOrd="0" presId="urn:microsoft.com/office/officeart/2018/2/layout/IconCircleList"/>
    <dgm:cxn modelId="{765812CE-1EA9-47C8-AF27-1409F58807EE}" type="presOf" srcId="{E37F206C-D621-4855-B130-AB2C34440609}" destId="{266E7D2B-27FE-4DB8-922A-70247F8C60D9}" srcOrd="0" destOrd="0" presId="urn:microsoft.com/office/officeart/2018/2/layout/IconCircleList"/>
    <dgm:cxn modelId="{0C1C33D4-5A9F-4301-AA64-5B8A7FCE12E3}" srcId="{CC0413DD-EC96-460C-A8CF-690B12D973D8}" destId="{E37F206C-D621-4855-B130-AB2C34440609}" srcOrd="0" destOrd="0" parTransId="{A6042D91-D764-43E3-8CE5-0C690CC12A53}" sibTransId="{801B6798-13F5-4B1F-AB74-3A6623B2DE45}"/>
    <dgm:cxn modelId="{10F8BAE9-91A7-4455-BD0C-CBC6A4BDAF81}" type="presParOf" srcId="{572DA474-2F20-447C-93BA-96CB331F7863}" destId="{A9869E84-01F4-4E3E-AFD7-A6DB67DB4EFF}" srcOrd="0" destOrd="0" presId="urn:microsoft.com/office/officeart/2018/2/layout/IconCircleList"/>
    <dgm:cxn modelId="{EBB951DF-5453-44EA-A2E9-7874320F324C}" type="presParOf" srcId="{A9869E84-01F4-4E3E-AFD7-A6DB67DB4EFF}" destId="{8C8877FC-2B8A-4953-9FC6-BB30896B0697}" srcOrd="0" destOrd="0" presId="urn:microsoft.com/office/officeart/2018/2/layout/IconCircleList"/>
    <dgm:cxn modelId="{14E52FF1-0567-43CF-AF1E-F8D41D8AE338}" type="presParOf" srcId="{8C8877FC-2B8A-4953-9FC6-BB30896B0697}" destId="{6360EE49-020D-42EC-AD17-6C17973D3E40}" srcOrd="0" destOrd="0" presId="urn:microsoft.com/office/officeart/2018/2/layout/IconCircleList"/>
    <dgm:cxn modelId="{D74A215F-FBC5-4DA6-9088-92DF01C3B5AB}" type="presParOf" srcId="{8C8877FC-2B8A-4953-9FC6-BB30896B0697}" destId="{5186C586-D6C0-4B4F-AE6C-B426C474C596}" srcOrd="1" destOrd="0" presId="urn:microsoft.com/office/officeart/2018/2/layout/IconCircleList"/>
    <dgm:cxn modelId="{B3D1F4F6-A068-42CB-A91A-83928EFC3420}" type="presParOf" srcId="{8C8877FC-2B8A-4953-9FC6-BB30896B0697}" destId="{932A933B-74C1-4BB2-843A-7BE772F3EE87}" srcOrd="2" destOrd="0" presId="urn:microsoft.com/office/officeart/2018/2/layout/IconCircleList"/>
    <dgm:cxn modelId="{0AAD0D11-A488-45C1-86A0-50D1A22DBA20}" type="presParOf" srcId="{8C8877FC-2B8A-4953-9FC6-BB30896B0697}" destId="{266E7D2B-27FE-4DB8-922A-70247F8C60D9}" srcOrd="3" destOrd="0" presId="urn:microsoft.com/office/officeart/2018/2/layout/IconCircleList"/>
    <dgm:cxn modelId="{1E33746E-37F9-4988-8705-77DFCCE17D19}" type="presParOf" srcId="{A9869E84-01F4-4E3E-AFD7-A6DB67DB4EFF}" destId="{E716CF8E-91A2-4746-924D-C1D8669346E0}" srcOrd="1" destOrd="0" presId="urn:microsoft.com/office/officeart/2018/2/layout/IconCircleList"/>
    <dgm:cxn modelId="{0225406F-2752-4AD0-87DE-08DCE72FE6F0}" type="presParOf" srcId="{A9869E84-01F4-4E3E-AFD7-A6DB67DB4EFF}" destId="{01208E1B-58AC-4498-B1F9-FE66D3D74AF7}" srcOrd="2" destOrd="0" presId="urn:microsoft.com/office/officeart/2018/2/layout/IconCircleList"/>
    <dgm:cxn modelId="{C0FDC5D8-1260-4C4A-9927-1CBA4E709B05}" type="presParOf" srcId="{01208E1B-58AC-4498-B1F9-FE66D3D74AF7}" destId="{A75969DC-5651-40D2-A16E-50B547439B36}" srcOrd="0" destOrd="0" presId="urn:microsoft.com/office/officeart/2018/2/layout/IconCircleList"/>
    <dgm:cxn modelId="{9799F1B2-65E1-4962-A8B9-8CB1F0B43FD1}" type="presParOf" srcId="{01208E1B-58AC-4498-B1F9-FE66D3D74AF7}" destId="{BF1807C1-7C65-4DE8-9AFC-806631FDF46B}" srcOrd="1" destOrd="0" presId="urn:microsoft.com/office/officeart/2018/2/layout/IconCircleList"/>
    <dgm:cxn modelId="{DE734961-4B7F-4215-8321-36798108DACC}" type="presParOf" srcId="{01208E1B-58AC-4498-B1F9-FE66D3D74AF7}" destId="{1B6F4256-674B-42C0-B8D2-623AAFE14698}" srcOrd="2" destOrd="0" presId="urn:microsoft.com/office/officeart/2018/2/layout/IconCircleList"/>
    <dgm:cxn modelId="{35924D08-84FA-4A88-A80D-0B7899A4BC32}" type="presParOf" srcId="{01208E1B-58AC-4498-B1F9-FE66D3D74AF7}" destId="{D8DBAD47-E42E-45AD-A68E-F365303103A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B4192-E594-464C-81C0-E991424E78AB}">
      <dsp:nvSpPr>
        <dsp:cNvPr id="0" name=""/>
        <dsp:cNvSpPr/>
      </dsp:nvSpPr>
      <dsp:spPr>
        <a:xfrm>
          <a:off x="0" y="31190"/>
          <a:ext cx="4586513" cy="115478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мы сосредоточились на внедрении искусственного интеллекта в наше приложение</a:t>
          </a:r>
          <a:r>
            <a:rPr lang="en-US" sz="2100" kern="1200" dirty="0"/>
            <a:t>.</a:t>
          </a:r>
        </a:p>
      </dsp:txBody>
      <dsp:txXfrm>
        <a:off x="56372" y="87562"/>
        <a:ext cx="4473769" cy="1042045"/>
      </dsp:txXfrm>
    </dsp:sp>
    <dsp:sp modelId="{62AF2781-C7D1-4DD1-BBC1-EC34388E5E7C}">
      <dsp:nvSpPr>
        <dsp:cNvPr id="0" name=""/>
        <dsp:cNvSpPr/>
      </dsp:nvSpPr>
      <dsp:spPr>
        <a:xfrm>
          <a:off x="0" y="1246460"/>
          <a:ext cx="4586513" cy="115478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добавили информацию о врачах и лекарствах</a:t>
          </a:r>
          <a:endParaRPr lang="en-US" sz="2100" kern="1200" dirty="0"/>
        </a:p>
      </dsp:txBody>
      <dsp:txXfrm>
        <a:off x="56372" y="1302832"/>
        <a:ext cx="4473769" cy="1042045"/>
      </dsp:txXfrm>
    </dsp:sp>
    <dsp:sp modelId="{A0C597EC-1076-40E0-858F-95A0325585B0}">
      <dsp:nvSpPr>
        <dsp:cNvPr id="0" name=""/>
        <dsp:cNvSpPr/>
      </dsp:nvSpPr>
      <dsp:spPr>
        <a:xfrm>
          <a:off x="0" y="2461730"/>
          <a:ext cx="4586513" cy="115478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а также обеспечили поддержку в режиме реального времени в чате</a:t>
          </a:r>
          <a:endParaRPr lang="en-US" sz="2100" kern="1200"/>
        </a:p>
      </dsp:txBody>
      <dsp:txXfrm>
        <a:off x="56372" y="2518102"/>
        <a:ext cx="4473769" cy="1042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0EE49-020D-42EC-AD17-6C17973D3E40}">
      <dsp:nvSpPr>
        <dsp:cNvPr id="0" name=""/>
        <dsp:cNvSpPr/>
      </dsp:nvSpPr>
      <dsp:spPr>
        <a:xfrm>
          <a:off x="145432" y="1218352"/>
          <a:ext cx="1129454" cy="112945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6C586-D6C0-4B4F-AE6C-B426C474C596}">
      <dsp:nvSpPr>
        <dsp:cNvPr id="0" name=""/>
        <dsp:cNvSpPr/>
      </dsp:nvSpPr>
      <dsp:spPr>
        <a:xfrm>
          <a:off x="382618" y="1455538"/>
          <a:ext cx="655083" cy="6550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E7D2B-27FE-4DB8-922A-70247F8C60D9}">
      <dsp:nvSpPr>
        <dsp:cNvPr id="0" name=""/>
        <dsp:cNvSpPr/>
      </dsp:nvSpPr>
      <dsp:spPr>
        <a:xfrm>
          <a:off x="1516913" y="1218352"/>
          <a:ext cx="2662286" cy="1129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Java известна своей высокой производительностью и широко используется в крупномасштабных приложениях и проектах корпоративного уровня.</a:t>
          </a:r>
          <a:endParaRPr lang="en-US" sz="1800" kern="1200" dirty="0"/>
        </a:p>
      </dsp:txBody>
      <dsp:txXfrm>
        <a:off x="1516913" y="1218352"/>
        <a:ext cx="2662286" cy="1129454"/>
      </dsp:txXfrm>
    </dsp:sp>
    <dsp:sp modelId="{A75969DC-5651-40D2-A16E-50B547439B36}">
      <dsp:nvSpPr>
        <dsp:cNvPr id="0" name=""/>
        <dsp:cNvSpPr/>
      </dsp:nvSpPr>
      <dsp:spPr>
        <a:xfrm>
          <a:off x="4643082" y="1218352"/>
          <a:ext cx="1129454" cy="112945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807C1-7C65-4DE8-9AFC-806631FDF46B}">
      <dsp:nvSpPr>
        <dsp:cNvPr id="0" name=""/>
        <dsp:cNvSpPr/>
      </dsp:nvSpPr>
      <dsp:spPr>
        <a:xfrm>
          <a:off x="4880268" y="1455538"/>
          <a:ext cx="655083" cy="6550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BAD47-E42E-45AD-A68E-F365303103A1}">
      <dsp:nvSpPr>
        <dsp:cNvPr id="0" name=""/>
        <dsp:cNvSpPr/>
      </dsp:nvSpPr>
      <dsp:spPr>
        <a:xfrm>
          <a:off x="6014563" y="1218352"/>
          <a:ext cx="2662286" cy="1129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Kotlin предлагает более современный, лаконичный и выразительный синтаксис по сравнению с Java. Это может привести к уменьшению количества шаблонного кода и повышению производительности.</a:t>
          </a:r>
          <a:endParaRPr lang="en-US" sz="1600" kern="1200" dirty="0"/>
        </a:p>
      </dsp:txBody>
      <dsp:txXfrm>
        <a:off x="6014563" y="1218352"/>
        <a:ext cx="2662286" cy="1129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23FB-53EB-4258-BE5A-DDF297DCF556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8898-C9BD-492D-8096-3DC3E5426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8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23FB-53EB-4258-BE5A-DDF297DCF556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8898-C9BD-492D-8096-3DC3E5426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56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23FB-53EB-4258-BE5A-DDF297DCF556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8898-C9BD-492D-8096-3DC3E5426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58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BA23-25B7-954B-D646-B91AE038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537"/>
            <a:ext cx="10972800" cy="12304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21325FB-E0FE-AAA4-853C-618899B58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665" y="1610518"/>
            <a:ext cx="6970824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2B210CD-96D1-D9FB-6DF0-62266CCB6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664" y="2222065"/>
            <a:ext cx="6970825" cy="70295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7745948-92EA-3E8A-1DBC-45422E91850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80323" y="3143243"/>
            <a:ext cx="6139069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7155554-9334-F8D5-FA7F-80CF2FB3BC78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580323" y="3754790"/>
            <a:ext cx="6139068" cy="70295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44C718E-DBD5-B640-39D2-7860AFE27FF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960666" y="4717060"/>
            <a:ext cx="6970823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B073C5F-2FFF-4B6A-E630-E112FB5B952B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960666" y="5328607"/>
            <a:ext cx="6970822" cy="70295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9276F28-A527-C906-EE7C-5440E0C56B8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31490" y="2031153"/>
            <a:ext cx="3650910" cy="3650910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30843267-C01A-455A-D8A3-E8A7C6CFB0F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1DAE6A71-9FA2-20A0-D992-DEBF7FF3301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85D3E6-EA9D-9DE8-6317-6DF86AEEDB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39138" y="6538913"/>
            <a:ext cx="3243262" cy="182562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902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BA23-25B7-954B-D646-B91AE038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537"/>
            <a:ext cx="10972800" cy="12304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791D4-7662-2DFB-077F-25FC6921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87723-B8F5-CDD2-6B9D-229B99F0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2C780-6C1C-A81B-5B9E-735DFD6F43D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369902" y="2185522"/>
            <a:ext cx="3452196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29AB7CE-949B-41D7-A673-06B30968CD01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369902" y="2797069"/>
            <a:ext cx="3452194" cy="830639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C6C789A-7FB2-432A-6019-3F62E5386F29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7987745" y="2185522"/>
            <a:ext cx="3452196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72CBAF-4BDE-95E9-99A1-9EDDBDEF84D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7987745" y="2797069"/>
            <a:ext cx="3452194" cy="830639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F48CE7A-5E89-3480-B862-44BFAC429981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761997" y="2185521"/>
            <a:ext cx="3452196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8CF0CF5-EF6E-47A1-80D2-088122A0E64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61997" y="2797068"/>
            <a:ext cx="3452194" cy="830639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EA2C811-2433-C4B8-E818-972740C4960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09600" y="5692875"/>
            <a:ext cx="10972800" cy="53949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1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23FB-53EB-4258-BE5A-DDF297DCF556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8898-C9BD-492D-8096-3DC3E5426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8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23FB-53EB-4258-BE5A-DDF297DCF556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8898-C9BD-492D-8096-3DC3E5426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3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23FB-53EB-4258-BE5A-DDF297DCF556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8898-C9BD-492D-8096-3DC3E5426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5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23FB-53EB-4258-BE5A-DDF297DCF556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8898-C9BD-492D-8096-3DC3E5426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35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23FB-53EB-4258-BE5A-DDF297DCF556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8898-C9BD-492D-8096-3DC3E5426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1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23FB-53EB-4258-BE5A-DDF297DCF556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8898-C9BD-492D-8096-3DC3E5426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0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23FB-53EB-4258-BE5A-DDF297DCF556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8898-C9BD-492D-8096-3DC3E5426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9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23FB-53EB-4258-BE5A-DDF297DCF556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8898-C9BD-492D-8096-3DC3E5426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5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637923FB-53EB-4258-BE5A-DDF297DCF556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FEB28898-C9BD-492D-8096-3DC3E5426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14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8/10/relationships/comments" Target="../comments/modernComment_10A_9449C7A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firebase.google.com/docs/android/setup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developer.android.com/guide/topics/permissions/overview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B2FE88-AEFC-60B2-0F23-89CF248E9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1383528"/>
            <a:ext cx="5925989" cy="3167510"/>
          </a:xfrm>
        </p:spPr>
        <p:txBody>
          <a:bodyPr anchor="b">
            <a:normAutofit/>
          </a:bodyPr>
          <a:lstStyle/>
          <a:p>
            <a:pPr algn="r"/>
            <a:r>
              <a:rPr lang="en-US" sz="9600" dirty="0"/>
              <a:t>Fitness App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5D78F-4D42-C391-31FD-A9FDA310F7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4582814"/>
            <a:ext cx="5925987" cy="1312657"/>
          </a:xfrm>
        </p:spPr>
        <p:txBody>
          <a:bodyPr anchor="t">
            <a:normAutofit/>
          </a:bodyPr>
          <a:lstStyle/>
          <a:p>
            <a:pPr algn="r"/>
            <a:r>
              <a:rPr lang="en-US"/>
              <a:t>Team Tiger</a:t>
            </a:r>
          </a:p>
        </p:txBody>
      </p:sp>
      <p:pic>
        <p:nvPicPr>
          <p:cNvPr id="6" name="Picture 5" descr="A blue and pink pill&#10;&#10;Description automatically generated">
            <a:extLst>
              <a:ext uri="{FF2B5EF4-FFF2-40B4-BE49-F238E27FC236}">
                <a16:creationId xmlns:a16="http://schemas.microsoft.com/office/drawing/2014/main" id="{65716C1F-5A38-AC61-D1A1-887ADC8C0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40" y="2209474"/>
            <a:ext cx="2489416" cy="24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7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EC476-2BDD-9337-1A64-0AEE3732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2800"/>
              <a:t>G.</a:t>
            </a:r>
            <a:r>
              <a:rPr lang="ru-RU" sz="2800"/>
              <a:t>когда потребители хотят приобрести товар/услугу?</a:t>
            </a:r>
            <a:endParaRPr lang="en-US" sz="2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44FD1-371A-7CD1-96E5-7A314F051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ru-RU" sz="1800"/>
              <a:t>Некоторым людям нужно выполнять упражнения индивидуально дома и быстрее, поэтому они используют приложение дома, а не ходят в спортзал</a:t>
            </a:r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iagram of a fitness app&#10;&#10;Description automatically generated">
            <a:extLst>
              <a:ext uri="{FF2B5EF4-FFF2-40B4-BE49-F238E27FC236}">
                <a16:creationId xmlns:a16="http://schemas.microsoft.com/office/drawing/2014/main" id="{7E006554-EA97-660E-B5B4-5EF1B25725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0570"/>
          <a:stretch/>
        </p:blipFill>
        <p:spPr>
          <a:xfrm>
            <a:off x="5987738" y="650494"/>
            <a:ext cx="5628018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32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422468-A29E-E3BB-1D8F-5C562F11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Firebase для базы данных входа в систему/регистрации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423D58-0912-FE72-0CC9-AC1945D8F0F7}"/>
              </a:ext>
            </a:extLst>
          </p:cNvPr>
          <p:cNvSpPr>
            <a:spLocks/>
          </p:cNvSpPr>
          <p:nvPr/>
        </p:nvSpPr>
        <p:spPr>
          <a:xfrm>
            <a:off x="9615954" y="4842377"/>
            <a:ext cx="1924793" cy="108346"/>
          </a:xfrm>
          <a:prstGeom prst="rect">
            <a:avLst/>
          </a:prstGeom>
        </p:spPr>
        <p:txBody>
          <a:bodyPr/>
          <a:lstStyle/>
          <a:p>
            <a:pPr defTabSz="539496">
              <a:spcAft>
                <a:spcPts val="600"/>
              </a:spcAft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36D5D-5CB6-220F-2751-A2AF1E375454}"/>
              </a:ext>
            </a:extLst>
          </p:cNvPr>
          <p:cNvSpPr>
            <a:spLocks/>
          </p:cNvSpPr>
          <p:nvPr/>
        </p:nvSpPr>
        <p:spPr>
          <a:xfrm>
            <a:off x="4905052" y="10138"/>
            <a:ext cx="4340326" cy="369750"/>
          </a:xfrm>
          <a:prstGeom prst="rect">
            <a:avLst/>
          </a:prstGeom>
        </p:spPr>
        <p:txBody>
          <a:bodyPr/>
          <a:lstStyle/>
          <a:p>
            <a:pPr defTabSz="561076">
              <a:spcAft>
                <a:spcPts val="624"/>
              </a:spcAft>
            </a:pPr>
            <a:r>
              <a:rPr lang="az-Cyrl-AZ" sz="2080" b="1" u="sng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Преимущества </a:t>
            </a:r>
            <a:r>
              <a:rPr lang="en-US" sz="2080" b="1" u="sng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Firebase</a:t>
            </a:r>
            <a:endParaRPr lang="en-US" sz="2000" b="1" u="sng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A3BE1A-A3EC-4E18-E5A3-9EA77C421358}"/>
              </a:ext>
            </a:extLst>
          </p:cNvPr>
          <p:cNvSpPr>
            <a:spLocks/>
          </p:cNvSpPr>
          <p:nvPr/>
        </p:nvSpPr>
        <p:spPr>
          <a:xfrm>
            <a:off x="1938012" y="2617134"/>
            <a:ext cx="5545786" cy="659048"/>
          </a:xfrm>
          <a:prstGeom prst="rect">
            <a:avLst/>
          </a:prstGeom>
        </p:spPr>
        <p:txBody>
          <a:bodyPr/>
          <a:lstStyle/>
          <a:p>
            <a:pPr defTabSz="746231">
              <a:spcAft>
                <a:spcPts val="830"/>
              </a:spcAft>
            </a:pPr>
            <a:r>
              <a:rPr lang="az-Cyrl-AZ" sz="2490" b="1" u="sng" kern="1200">
                <a:solidFill>
                  <a:srgbClr val="979797"/>
                </a:solidFill>
                <a:latin typeface="+mn-lt"/>
                <a:ea typeface="+mn-ea"/>
                <a:cs typeface="+mn-cs"/>
              </a:rPr>
              <a:t>Реализация </a:t>
            </a:r>
            <a:r>
              <a:rPr lang="en-US" sz="2490" b="1" u="sng" kern="1200">
                <a:solidFill>
                  <a:srgbClr val="979797"/>
                </a:solidFill>
                <a:latin typeface="+mn-lt"/>
                <a:ea typeface="+mn-ea"/>
                <a:cs typeface="+mn-cs"/>
              </a:rPr>
              <a:t>Firebase</a:t>
            </a:r>
            <a:endParaRPr lang="en-US" b="1" u="sng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19E536-6489-1523-7B5E-ECAFC8A786A1}"/>
              </a:ext>
            </a:extLst>
          </p:cNvPr>
          <p:cNvSpPr>
            <a:spLocks/>
          </p:cNvSpPr>
          <p:nvPr/>
        </p:nvSpPr>
        <p:spPr>
          <a:xfrm>
            <a:off x="1332737" y="5789007"/>
            <a:ext cx="7195349" cy="494783"/>
          </a:xfrm>
          <a:prstGeom prst="rect">
            <a:avLst/>
          </a:prstGeom>
        </p:spPr>
        <p:txBody>
          <a:bodyPr/>
          <a:lstStyle/>
          <a:p>
            <a:pPr defTabSz="746231">
              <a:spcAft>
                <a:spcPts val="830"/>
              </a:spcAft>
            </a:pPr>
            <a:r>
              <a:rPr lang="az-Cyrl-AZ" sz="2926" b="1" u="sng" kern="1200">
                <a:solidFill>
                  <a:srgbClr val="979797"/>
                </a:solidFill>
                <a:latin typeface="+mn-lt"/>
                <a:ea typeface="+mn-ea"/>
                <a:cs typeface="+mn-cs"/>
              </a:rPr>
              <a:t>Хранение пользовательских данных</a:t>
            </a:r>
            <a:endParaRPr lang="en-US" sz="2200" b="1" u="sng">
              <a:solidFill>
                <a:schemeClr val="bg1"/>
              </a:solidFill>
            </a:endParaRPr>
          </a:p>
        </p:txBody>
      </p:sp>
      <p:pic>
        <p:nvPicPr>
          <p:cNvPr id="11" name="Picture Placeholder 10" descr="A screen shot of a computer&#10;&#10;Description automatically generated">
            <a:extLst>
              <a:ext uri="{FF2B5EF4-FFF2-40B4-BE49-F238E27FC236}">
                <a16:creationId xmlns:a16="http://schemas.microsoft.com/office/drawing/2014/main" id="{EB6C5FD3-8CA4-182F-3A15-657A9DB4A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7359" y="1926266"/>
            <a:ext cx="3041904" cy="30419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878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CDF4A7-6056-3D67-9D28-304CF708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Восстановление учетной записи и безопасность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42BEA-ACD9-3067-6804-86FBD513C686}"/>
              </a:ext>
            </a:extLst>
          </p:cNvPr>
          <p:cNvSpPr>
            <a:spLocks/>
          </p:cNvSpPr>
          <p:nvPr/>
        </p:nvSpPr>
        <p:spPr>
          <a:xfrm>
            <a:off x="1425658" y="1737360"/>
            <a:ext cx="6185855" cy="526969"/>
          </a:xfrm>
          <a:prstGeom prst="rect">
            <a:avLst/>
          </a:prstGeom>
        </p:spPr>
        <p:txBody>
          <a:bodyPr/>
          <a:lstStyle/>
          <a:p>
            <a:pPr defTabSz="808330">
              <a:spcAft>
                <a:spcPts val="624"/>
              </a:spcAft>
            </a:pPr>
            <a:r>
              <a:rPr lang="ru-RU" sz="1591" kern="1200">
                <a:solidFill>
                  <a:srgbClr val="979797"/>
                </a:solidFill>
                <a:latin typeface="+mn-lt"/>
                <a:ea typeface="+mn-ea"/>
                <a:cs typeface="+mn-cs"/>
              </a:rPr>
              <a:t>Забыли пароль для связи с Firebase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747FAD-23C5-9657-44EA-6CBC2B6868F0}"/>
              </a:ext>
            </a:extLst>
          </p:cNvPr>
          <p:cNvSpPr>
            <a:spLocks/>
          </p:cNvSpPr>
          <p:nvPr/>
        </p:nvSpPr>
        <p:spPr>
          <a:xfrm>
            <a:off x="1425657" y="3063294"/>
            <a:ext cx="5447762" cy="526969"/>
          </a:xfrm>
          <a:prstGeom prst="rect">
            <a:avLst/>
          </a:prstGeom>
        </p:spPr>
        <p:txBody>
          <a:bodyPr/>
          <a:lstStyle/>
          <a:p>
            <a:pPr defTabSz="808330">
              <a:spcAft>
                <a:spcPts val="624"/>
              </a:spcAft>
            </a:pPr>
            <a:r>
              <a:rPr lang="az-Cyrl-AZ" sz="1591" kern="1200">
                <a:solidFill>
                  <a:srgbClr val="979797"/>
                </a:solidFill>
                <a:latin typeface="+mn-lt"/>
                <a:ea typeface="+mn-ea"/>
                <a:cs typeface="+mn-cs"/>
              </a:rPr>
              <a:t>Аспекты безопасности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DFC356-02FD-8117-05B8-D11B913E7BEE}"/>
              </a:ext>
            </a:extLst>
          </p:cNvPr>
          <p:cNvSpPr>
            <a:spLocks/>
          </p:cNvSpPr>
          <p:nvPr/>
        </p:nvSpPr>
        <p:spPr>
          <a:xfrm>
            <a:off x="1331553" y="4807094"/>
            <a:ext cx="6185854" cy="526969"/>
          </a:xfrm>
          <a:prstGeom prst="rect">
            <a:avLst/>
          </a:prstGeom>
        </p:spPr>
        <p:txBody>
          <a:bodyPr/>
          <a:lstStyle/>
          <a:p>
            <a:pPr defTabSz="808330">
              <a:spcAft>
                <a:spcPts val="624"/>
              </a:spcAft>
            </a:pPr>
            <a:r>
              <a:rPr lang="ru-RU" sz="1591" kern="1200">
                <a:solidFill>
                  <a:srgbClr val="979797"/>
                </a:solidFill>
                <a:latin typeface="+mn-lt"/>
                <a:ea typeface="+mn-ea"/>
                <a:cs typeface="+mn-cs"/>
              </a:rPr>
              <a:t>Меры по обеспечению конфиденциальности данных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4551DF0-BC6A-3AF8-451E-00D2E7763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1514" y="2110628"/>
            <a:ext cx="3239789" cy="3239789"/>
          </a:xfrm>
          <a:prstGeom prst="ellipse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5FC7437-6619-FD86-8C52-F6B1F01B76AA}"/>
              </a:ext>
            </a:extLst>
          </p:cNvPr>
          <p:cNvSpPr>
            <a:spLocks/>
          </p:cNvSpPr>
          <p:nvPr/>
        </p:nvSpPr>
        <p:spPr>
          <a:xfrm>
            <a:off x="7973258" y="6110779"/>
            <a:ext cx="2878045" cy="162005"/>
          </a:xfrm>
          <a:prstGeom prst="rect">
            <a:avLst/>
          </a:prstGeom>
        </p:spPr>
        <p:txBody>
          <a:bodyPr/>
          <a:lstStyle/>
          <a:p>
            <a:pPr defTabSz="808330">
              <a:spcAft>
                <a:spcPts val="624"/>
              </a:spcAft>
            </a:pPr>
            <a:r>
              <a:rPr lang="en-US" sz="159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Photos provided by Pexels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0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28694-62D4-C17C-16EB-0EDDFE7A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идея приложения</a:t>
            </a:r>
          </a:p>
        </p:txBody>
      </p:sp>
      <p:pic>
        <p:nvPicPr>
          <p:cNvPr id="14" name="Picture 13" descr="A blue background with white text and icons&#10;&#10;Description automatically generated">
            <a:extLst>
              <a:ext uri="{FF2B5EF4-FFF2-40B4-BE49-F238E27FC236}">
                <a16:creationId xmlns:a16="http://schemas.microsoft.com/office/drawing/2014/main" id="{39C51720-8226-C851-03D1-A8AFE0D457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" r="7696"/>
          <a:stretch/>
        </p:blipFill>
        <p:spPr>
          <a:xfrm>
            <a:off x="6525453" y="1"/>
            <a:ext cx="5666547" cy="3398024"/>
          </a:xfrm>
          <a:prstGeom prst="rect">
            <a:avLst/>
          </a:prstGeom>
        </p:spPr>
      </p:pic>
      <p:pic>
        <p:nvPicPr>
          <p:cNvPr id="11" name="Picture 10" descr="A person wearing a headset and a computer&#10;&#10;Description automatically generated">
            <a:extLst>
              <a:ext uri="{FF2B5EF4-FFF2-40B4-BE49-F238E27FC236}">
                <a16:creationId xmlns:a16="http://schemas.microsoft.com/office/drawing/2014/main" id="{729F7685-27A5-07B2-9F50-D6046A4B45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66"/>
          <a:stretch/>
        </p:blipFill>
        <p:spPr>
          <a:xfrm>
            <a:off x="6522277" y="3398024"/>
            <a:ext cx="5669723" cy="3469076"/>
          </a:xfrm>
          <a:prstGeom prst="rect">
            <a:avLst/>
          </a:prstGeom>
        </p:spPr>
      </p:pic>
      <p:graphicFrame>
        <p:nvGraphicFramePr>
          <p:cNvPr id="13" name="Picture Placeholder 8">
            <a:extLst>
              <a:ext uri="{FF2B5EF4-FFF2-40B4-BE49-F238E27FC236}">
                <a16:creationId xmlns:a16="http://schemas.microsoft.com/office/drawing/2014/main" id="{B7970F4E-E922-DB06-BCDE-547549810F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5611926"/>
              </p:ext>
            </p:extLst>
          </p:nvPr>
        </p:nvGraphicFramePr>
        <p:xfrm>
          <a:off x="897768" y="2843470"/>
          <a:ext cx="4586513" cy="3647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1C3BD87E-01A3-D965-F0D0-BC193B034740}"/>
              </a:ext>
            </a:extLst>
          </p:cNvPr>
          <p:cNvSpPr>
            <a:spLocks/>
          </p:cNvSpPr>
          <p:nvPr/>
        </p:nvSpPr>
        <p:spPr>
          <a:xfrm>
            <a:off x="529002" y="1859087"/>
            <a:ext cx="5669724" cy="7808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Отслеживание API с помощью искусственного интеллекта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58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8A6A42-FC66-2770-627A-D4072303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Отслеживание с помощью искусственного интеллекта с помощью Google Map API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3AEB1-A746-D3E5-2BA9-BD1294743521}"/>
              </a:ext>
            </a:extLst>
          </p:cNvPr>
          <p:cNvSpPr>
            <a:spLocks/>
          </p:cNvSpPr>
          <p:nvPr/>
        </p:nvSpPr>
        <p:spPr>
          <a:xfrm>
            <a:off x="4338026" y="2809052"/>
            <a:ext cx="3275070" cy="563371"/>
          </a:xfrm>
          <a:prstGeom prst="rect">
            <a:avLst/>
          </a:prstGeom>
        </p:spPr>
        <p:txBody>
          <a:bodyPr/>
          <a:lstStyle/>
          <a:p>
            <a:pPr defTabSz="851306">
              <a:spcAft>
                <a:spcPts val="588"/>
              </a:spcAft>
            </a:pPr>
            <a:r>
              <a:rPr lang="ru-RU" sz="1676" kern="1200">
                <a:solidFill>
                  <a:srgbClr val="979797"/>
                </a:solidFill>
                <a:latin typeface="+mn-lt"/>
                <a:ea typeface="+mn-ea"/>
                <a:cs typeface="+mn-cs"/>
              </a:rPr>
              <a:t>Использование Google Map API для отслеживания с помощью искусственного интеллекта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15EEF1-092B-13C7-BBC8-D3DBDEB2E1F0}"/>
              </a:ext>
            </a:extLst>
          </p:cNvPr>
          <p:cNvSpPr>
            <a:spLocks/>
          </p:cNvSpPr>
          <p:nvPr/>
        </p:nvSpPr>
        <p:spPr>
          <a:xfrm>
            <a:off x="7786433" y="2041331"/>
            <a:ext cx="3275070" cy="563371"/>
          </a:xfrm>
          <a:prstGeom prst="rect">
            <a:avLst/>
          </a:prstGeom>
        </p:spPr>
        <p:txBody>
          <a:bodyPr/>
          <a:lstStyle/>
          <a:p>
            <a:pPr defTabSz="851306">
              <a:spcAft>
                <a:spcPts val="588"/>
              </a:spcAft>
            </a:pPr>
            <a:r>
              <a:rPr lang="az-Cyrl-AZ" sz="1676" kern="1200">
                <a:solidFill>
                  <a:srgbClr val="979797"/>
                </a:solidFill>
                <a:latin typeface="+mn-lt"/>
                <a:ea typeface="+mn-ea"/>
                <a:cs typeface="+mn-cs"/>
              </a:rPr>
              <a:t>Интеграция с приложением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AFAF0-98AC-6C35-C908-4A1246264E20}"/>
              </a:ext>
            </a:extLst>
          </p:cNvPr>
          <p:cNvSpPr>
            <a:spLocks/>
          </p:cNvSpPr>
          <p:nvPr/>
        </p:nvSpPr>
        <p:spPr>
          <a:xfrm>
            <a:off x="838200" y="4331205"/>
            <a:ext cx="3275070" cy="563371"/>
          </a:xfrm>
          <a:prstGeom prst="rect">
            <a:avLst/>
          </a:prstGeom>
        </p:spPr>
        <p:txBody>
          <a:bodyPr/>
          <a:lstStyle/>
          <a:p>
            <a:pPr defTabSz="851306">
              <a:spcAft>
                <a:spcPts val="588"/>
              </a:spcAft>
            </a:pPr>
            <a:r>
              <a:rPr lang="ru-RU" sz="1676" kern="1200">
                <a:solidFill>
                  <a:srgbClr val="979797"/>
                </a:solidFill>
                <a:latin typeface="+mn-lt"/>
                <a:ea typeface="+mn-ea"/>
                <a:cs typeface="+mn-cs"/>
              </a:rPr>
              <a:t>Внедрение отслеживания с помощью искусственного интеллекта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EC09508-FC22-64F0-665F-D0C1A50973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41" r="3941"/>
          <a:stretch>
            <a:fillRect/>
          </a:stretch>
        </p:blipFill>
        <p:spPr>
          <a:xfrm>
            <a:off x="943995" y="5449441"/>
            <a:ext cx="10409805" cy="51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7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D4ACB9-AFC1-8F33-BBB2-E3FF3F38C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Сравнение языков программирования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6566969-F813-4CC5-B3E9-363D85B55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881264" y="-5116"/>
            <a:ext cx="3318648" cy="2490264"/>
            <a:chOff x="-305" y="-1"/>
            <a:chExt cx="3832880" cy="287613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F8CF66C-45E2-456B-92B0-9E97A331D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5D590E-D70D-4D25-B853-D5208F2AA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231501E-3F84-4705-A001-13995FA6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52617E4-47FD-4C38-8F70-93BF9B12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217D733-97B6-4C43-AF0C-5E3CB0EA1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07887"/>
            <a:ext cx="2605762" cy="2252847"/>
            <a:chOff x="-305" y="-4155"/>
            <a:chExt cx="2514948" cy="2174333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D288266-7E76-4D4A-BAAC-E233FA013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697F88A-8624-4BA2-AF06-E6C3A52F0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CA77163-C052-481C-9DCF-68C23ACAB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B425B5-0A0E-4B85-B718-E5DA73431A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2A5E0-4FC3-BD9C-A018-D9A8FE18BBC9}"/>
              </a:ext>
            </a:extLst>
          </p:cNvPr>
          <p:cNvSpPr>
            <a:spLocks/>
          </p:cNvSpPr>
          <p:nvPr/>
        </p:nvSpPr>
        <p:spPr>
          <a:xfrm>
            <a:off x="7064556" y="2653145"/>
            <a:ext cx="3532408" cy="504825"/>
          </a:xfrm>
          <a:prstGeom prst="rect">
            <a:avLst/>
          </a:prstGeom>
        </p:spPr>
        <p:txBody>
          <a:bodyPr/>
          <a:lstStyle/>
          <a:p>
            <a:pPr algn="ctr" defTabSz="466344">
              <a:spcAft>
                <a:spcPts val="600"/>
              </a:spcAft>
            </a:pPr>
            <a:r>
              <a:rPr lang="en-US" sz="3672" kern="1200" err="1">
                <a:solidFill>
                  <a:srgbClr val="455765"/>
                </a:solidFill>
                <a:latin typeface="+mn-lt"/>
                <a:ea typeface="+mn-ea"/>
                <a:cs typeface="+mn-cs"/>
              </a:rPr>
              <a:t>kotlin</a:t>
            </a:r>
            <a:endParaRPr lang="en-US" sz="360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F9843C-8845-3B59-91EE-FA43A501689B}"/>
              </a:ext>
            </a:extLst>
          </p:cNvPr>
          <p:cNvSpPr>
            <a:spLocks/>
          </p:cNvSpPr>
          <p:nvPr/>
        </p:nvSpPr>
        <p:spPr>
          <a:xfrm>
            <a:off x="2381377" y="2653145"/>
            <a:ext cx="3532408" cy="504825"/>
          </a:xfrm>
          <a:prstGeom prst="rect">
            <a:avLst/>
          </a:prstGeom>
        </p:spPr>
        <p:txBody>
          <a:bodyPr/>
          <a:lstStyle/>
          <a:p>
            <a:pPr algn="ctr" defTabSz="466344">
              <a:spcAft>
                <a:spcPts val="600"/>
              </a:spcAft>
            </a:pPr>
            <a:r>
              <a:rPr lang="en-US" sz="3672" kern="1200">
                <a:solidFill>
                  <a:srgbClr val="455765"/>
                </a:solidFill>
                <a:latin typeface="+mn-lt"/>
                <a:ea typeface="+mn-ea"/>
                <a:cs typeface="+mn-cs"/>
              </a:rPr>
              <a:t>java</a:t>
            </a:r>
            <a:endParaRPr lang="en-US" sz="360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graphicFrame>
        <p:nvGraphicFramePr>
          <p:cNvPr id="13" name="Picture Placeholder 8">
            <a:extLst>
              <a:ext uri="{FF2B5EF4-FFF2-40B4-BE49-F238E27FC236}">
                <a16:creationId xmlns:a16="http://schemas.microsoft.com/office/drawing/2014/main" id="{07C73BE8-36C3-F4B3-A0BB-449B47B838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0283237"/>
              </p:ext>
            </p:extLst>
          </p:nvPr>
        </p:nvGraphicFramePr>
        <p:xfrm>
          <a:off x="1595036" y="2560320"/>
          <a:ext cx="8822282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3865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CBE49E-82ED-DB90-BAF4-93E09E2A6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Сравнение языков программирования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6D1B65-DF7C-8676-B400-2EC683E3B234}"/>
              </a:ext>
            </a:extLst>
          </p:cNvPr>
          <p:cNvSpPr txBox="1"/>
          <p:nvPr/>
        </p:nvSpPr>
        <p:spPr>
          <a:xfrm>
            <a:off x="838200" y="1825625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JAVA 90%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Kotlin 10%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98A4155-65E3-442B-B5E4-C21177C440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5923198"/>
              </p:ext>
            </p:extLst>
          </p:nvPr>
        </p:nvGraphicFramePr>
        <p:xfrm>
          <a:off x="7887184" y="1176557"/>
          <a:ext cx="3781051" cy="3860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1291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CC81228-CEA3-402B-B8E5-688F5BFA7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BC0916B8-FF7A-4ECB-9FD7-C7668658D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011959" flipH="1">
            <a:off x="548353" y="314719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A07D1-BAE9-230F-A7E8-63CBC824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15" y="2322864"/>
            <a:ext cx="549109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ФАЙЛЫ РАЗРЕШЕНИЙ</a:t>
            </a:r>
          </a:p>
        </p:txBody>
      </p:sp>
      <p:pic>
        <p:nvPicPr>
          <p:cNvPr id="23" name="Picture 22" descr="A computer screen shot of a program code&#10;&#10;Description automatically generated">
            <a:extLst>
              <a:ext uri="{FF2B5EF4-FFF2-40B4-BE49-F238E27FC236}">
                <a16:creationId xmlns:a16="http://schemas.microsoft.com/office/drawing/2014/main" id="{6CC29420-2743-9B79-8142-CA1EFE849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33" y="654567"/>
            <a:ext cx="5169282" cy="4820355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DC011D4-C95F-4B2E-9A3C-A46DCDE95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584" y="447363"/>
            <a:ext cx="734141" cy="734141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332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0FB23-6C8E-CBF4-FD15-17AEEF886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МЕСТОПОЛОЖЕНИЕ СДЕЛАТЬ ОБНОВЛЕННЫМ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64240BC2-06D6-2FBD-24B9-0D8BBF607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38" y="1933307"/>
            <a:ext cx="7608304" cy="306234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78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F222A-D770-C46E-C9B9-236F774FC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3113415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/>
              <a:t>Переключатель темного режима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EB019FFC-6D7F-AFCC-8A33-FEE4AF1830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" r="27817" b="-1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632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40CD6-9630-4D49-E38A-B6D348561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az-Cyrl-AZ" sz="2500"/>
              <a:t>Какие продукты предлагает программа?</a:t>
            </a:r>
            <a:br>
              <a:rPr lang="az-Cyrl-AZ" sz="2500"/>
            </a:br>
            <a:endParaRPr lang="en-US" sz="25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EB10E-46F8-5882-4A40-B96E06B09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ru-RU" sz="2000"/>
              <a:t>Программа предоставляет услуги по фитнесу и информацию о калориях, которые могут потребоваться человеку в зависимости от его возраста, веса и других данных пользователя.</a:t>
            </a:r>
          </a:p>
          <a:p>
            <a:endParaRPr lang="en-US" sz="2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holding a phone&#10;&#10;Description automatically generated">
            <a:extLst>
              <a:ext uri="{FF2B5EF4-FFF2-40B4-BE49-F238E27FC236}">
                <a16:creationId xmlns:a16="http://schemas.microsoft.com/office/drawing/2014/main" id="{2201601B-94D9-275F-4089-6266779980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8" r="27536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10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0AED851-54B9-4765-92D2-F0BE443BE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A0D374-B417-E638-114C-571A55788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2944090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кнопка высоты для калькулятора, см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FCD6F037-18DA-A784-F19A-BE34FFAEE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07" y="2091743"/>
            <a:ext cx="5536001" cy="261576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7290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346823-195E-628C-73E3-F02F5E545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установите флажок в корзине и удалите корзину, чтобы сохранить данные для пользователей при покупке лекарств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2C2B2EDE-5087-475D-208F-CB0CEEE13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572" y="1677041"/>
            <a:ext cx="5608830" cy="339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03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Background Fill">
            <a:extLst>
              <a:ext uri="{FF2B5EF4-FFF2-40B4-BE49-F238E27FC236}">
                <a16:creationId xmlns:a16="http://schemas.microsoft.com/office/drawing/2014/main" id="{3C915414-2809-4735-A560-0D5FE6670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7076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id">
            <a:extLst>
              <a:ext uri="{FF2B5EF4-FFF2-40B4-BE49-F238E27FC236}">
                <a16:creationId xmlns:a16="http://schemas.microsoft.com/office/drawing/2014/main" id="{24413201-85BF-4680-A7D4-10CDBD035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38471" cy="6858000"/>
            <a:chOff x="0" y="-12406"/>
            <a:chExt cx="12038471" cy="68580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F819D8C-C8E5-4336-9882-79FBF6555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D732480-09E4-401A-B2D9-E6C662FB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719781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7D8355C-E417-4D36-91FF-2CC1E1FE9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72683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ADF7267-EAAE-43CE-ACEF-608328FB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-25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4C901E2-0CDB-4316-B262-3B9E68F33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7294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8F6D31A-084C-4F10-9A8F-A9645DFB7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6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38E09F0-F130-45B5-B0AF-7EF3F0172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84395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69330E2-17DA-4F0D-B377-6E4499C79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1312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3192707-5744-4C77-8CD6-D682F9080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2089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367A44A-5DD0-43B5-B6DB-1CA3BC5AF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422784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80809D1-164B-4A0C-84BB-2AC46F3BD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8321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379EC94-3698-4695-8CE7-61DBDF5EE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538773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755B95C-6A71-4D4F-8F48-B21F893E6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24004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099C53A-E394-462E-BF63-1639A8E28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828837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AC427FF-C3BE-45A0-9FB1-A6A4C8C4C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439563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B15D91A-BF52-4704-8F6B-A7C474618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59344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D9241FD-0E0D-409B-A2AF-8F06ACB75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79125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8B3D884-11F6-4FF3-82C2-1C2311451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59890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15AB342-981A-44B4-846D-B0B2394AC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038471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72C80E7-0A00-4063-BEE2-6B6B446A4A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318688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DDFAF9B-F940-4E8C-905E-31851E6E7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54926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E75405B-4987-4ED0-838B-B550E11C5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72269" y="1609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D23C412-06C7-4364-B5C1-6492A9D36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90113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E558B2C-BA31-4EF6-AA51-34C38C4FA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71578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9BF6B7B-33CA-48B1-A1DC-E4917FB89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435730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91E8E40-9C42-4E16-980F-D9B38872F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429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B7E3690-D803-4CC7-BA93-B51ACF040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417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A98173D-D867-1651-68DF-1AA77AAC3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1359265"/>
            <a:ext cx="6339739" cy="20617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устраненные ошибки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1E370F4-6FE2-45A6-AC8E-CCB1A8AE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157" y="3551041"/>
            <a:ext cx="6180240" cy="3182761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0CA228F-98DF-49C4-9649-32D7199CC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0802" y="1141470"/>
            <a:ext cx="6154595" cy="0"/>
          </a:xfrm>
          <a:prstGeom prst="line">
            <a:avLst/>
          </a:prstGeom>
          <a:ln w="50800" cap="sq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Bug">
            <a:extLst>
              <a:ext uri="{FF2B5EF4-FFF2-40B4-BE49-F238E27FC236}">
                <a16:creationId xmlns:a16="http://schemas.microsoft.com/office/drawing/2014/main" id="{564A8F25-3BA0-DCF8-4D37-9AA8C171D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96406" y="131134"/>
            <a:ext cx="1608730" cy="16087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68D30A-9D96-ECBC-9C8B-394745F39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406" y="1858758"/>
            <a:ext cx="2907857" cy="15702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DFFC813-2CAE-A180-389E-CF0551592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406" y="3559184"/>
            <a:ext cx="2773497" cy="15808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5C0512-F814-C8CA-2EC3-8F0F5700CF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8259" y="5252311"/>
            <a:ext cx="3334904" cy="533584"/>
          </a:xfrm>
          <a:prstGeom prst="rect">
            <a:avLst/>
          </a:prstGeom>
        </p:spPr>
      </p:pic>
      <p:sp>
        <p:nvSpPr>
          <p:cNvPr id="69" name="Color">
            <a:extLst>
              <a:ext uri="{FF2B5EF4-FFF2-40B4-BE49-F238E27FC236}">
                <a16:creationId xmlns:a16="http://schemas.microsoft.com/office/drawing/2014/main" id="{D665D759-2DF8-4D47-8386-4BA28901A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7704" y="147451"/>
            <a:ext cx="685800" cy="6586489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6A01CE-732F-39BE-D7E2-EEBBC2959E22}"/>
              </a:ext>
            </a:extLst>
          </p:cNvPr>
          <p:cNvSpPr txBox="1"/>
          <p:nvPr/>
        </p:nvSpPr>
        <p:spPr>
          <a:xfrm>
            <a:off x="834571" y="3657600"/>
            <a:ext cx="60111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Проблема, с которой мы столкнулись в приложении, заключается в том, что нам требуется разрешение пользователя на доступ к геолокации, а также необходим API от Google для корректного отображения живого местоположения тех, кто использует трекер на базе искусственного интеллекта. Таким образом, первая...</a:t>
            </a:r>
            <a:endParaRPr 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0507DB-846B-A302-0F32-094734A32169}"/>
              </a:ext>
            </a:extLst>
          </p:cNvPr>
          <p:cNvSpPr txBox="1"/>
          <p:nvPr/>
        </p:nvSpPr>
        <p:spPr>
          <a:xfrm>
            <a:off x="1234068" y="4774215"/>
            <a:ext cx="4708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/>
              <a:t>Как решить эту проблему?</a:t>
            </a:r>
            <a:endParaRPr lang="en-US" b="1" u="sng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67D061-A2F4-BD57-9BDC-2A4F6459B1D8}"/>
              </a:ext>
            </a:extLst>
          </p:cNvPr>
          <p:cNvSpPr txBox="1"/>
          <p:nvPr/>
        </p:nvSpPr>
        <p:spPr>
          <a:xfrm>
            <a:off x="750193" y="5239777"/>
            <a:ext cx="3309004" cy="159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0" dirty="0"/>
              <a:t>1-</a:t>
            </a:r>
            <a:r>
              <a:rPr lang="ru-RU" sz="1630" dirty="0"/>
              <a:t>Мы делаем доступ в Google Cloud и связываемся с электронной почтой в Firebase, чтобы легко получить правильный API для местоположения.</a:t>
            </a:r>
            <a:endParaRPr lang="en-US" sz="163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8795DC-5A4C-0F51-7AD8-DC7637BB1C8C}"/>
              </a:ext>
            </a:extLst>
          </p:cNvPr>
          <p:cNvSpPr txBox="1"/>
          <p:nvPr/>
        </p:nvSpPr>
        <p:spPr>
          <a:xfrm>
            <a:off x="4064164" y="5313452"/>
            <a:ext cx="27786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2-</a:t>
            </a:r>
            <a:r>
              <a:rPr lang="ru-RU" sz="1400" dirty="0"/>
              <a:t>Мы добавляем необходимое разрешение в файл (AndroidManifest.xml), чтобы приложение предоставляло доступ к получению местоположения.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117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AD630B4-4CCC-7B1D-1803-DAED942D7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101010 линии данных для бесконечного">
            <a:hlinkClick r:id="rId2"/>
            <a:extLst>
              <a:ext uri="{FF2B5EF4-FFF2-40B4-BE49-F238E27FC236}">
                <a16:creationId xmlns:a16="http://schemas.microsoft.com/office/drawing/2014/main" id="{9FBCEAF7-FCBC-23DF-2E8C-2973CBC551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13127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75C5AA-B192-342B-CDF5-EDD1BE339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133" y="603523"/>
            <a:ext cx="7848600" cy="53861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 err="1">
                <a:solidFill>
                  <a:srgbClr val="FFFFFF"/>
                </a:solidFill>
              </a:rPr>
              <a:t>платформа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для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кодирования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ru-RU" sz="4000" dirty="0">
                <a:solidFill>
                  <a:srgbClr val="FFFFFF"/>
                </a:solidFill>
              </a:rPr>
              <a:t>ссылка на разрешения для приложения</a:t>
            </a:r>
            <a:r>
              <a:rPr lang="en-US" sz="4000" dirty="0">
                <a:solidFill>
                  <a:srgbClr val="FFFFFF"/>
                </a:solidFill>
              </a:rPr>
              <a:t>:</a:t>
            </a:r>
            <a:r>
              <a:rPr lang="fr-FR" sz="4000" dirty="0">
                <a:hlinkClick r:id="rId4"/>
              </a:rPr>
              <a:t>Permissions on Android  |  Android </a:t>
            </a:r>
            <a:r>
              <a:rPr lang="fr-FR" sz="4000" dirty="0" err="1">
                <a:hlinkClick r:id="rId4"/>
              </a:rPr>
              <a:t>Developers</a:t>
            </a:r>
            <a:br>
              <a:rPr lang="fr-FR" sz="4000" dirty="0"/>
            </a:br>
            <a:br>
              <a:rPr lang="fr-FR" sz="4000" dirty="0"/>
            </a:br>
            <a:r>
              <a:rPr lang="ru-RU" sz="4000" dirty="0"/>
              <a:t>Ссылка для подключения пакета к Firebase к моему приложению:</a:t>
            </a:r>
            <a:br>
              <a:rPr lang="fr-FR" sz="4000" dirty="0"/>
            </a:br>
            <a:r>
              <a:rPr lang="en-US" dirty="0" err="1">
                <a:hlinkClick r:id="rId2"/>
              </a:rPr>
              <a:t>FireBase</a:t>
            </a:r>
            <a:r>
              <a:rPr lang="en-US" dirty="0">
                <a:hlinkClick r:id="rId2"/>
              </a:rPr>
              <a:t> Setup | Android Project</a:t>
            </a:r>
            <a:endParaRPr lang="en-US" sz="4000" dirty="0">
              <a:solidFill>
                <a:srgbClr val="FFFFFF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264613-F0F7-08CE-0ADF-98407A64D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22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616D2A-6354-B6EA-467A-DE948B5686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t="9018" r="-1" b="2678"/>
          <a:stretch/>
        </p:blipFill>
        <p:spPr>
          <a:xfrm>
            <a:off x="187388" y="182880"/>
            <a:ext cx="11824481" cy="649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2752BB-9B7E-1489-1C6C-1314D3C67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122363"/>
            <a:ext cx="9795637" cy="22171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введение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BC79321-1EEB-3277-80C4-CDA87E2D3A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288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39"/>
    </mc:Choice>
    <mc:Fallback xmlns="">
      <p:transition spd="slow" advTm="29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5E1C3-B85B-5219-A9A0-4C0C7AB8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39" y="1012536"/>
            <a:ext cx="4613300" cy="31632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4800" dirty="0"/>
              <a:t>Д</a:t>
            </a:r>
            <a:r>
              <a:rPr lang="en-US" sz="4800" dirty="0" err="1"/>
              <a:t>изайны</a:t>
            </a:r>
            <a:r>
              <a:rPr lang="en-US" sz="4800" dirty="0"/>
              <a:t> Figma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892DE8-47B7-2342-8B7E-13B409ED3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184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39864D-7C1F-57C1-AB68-BF030FB26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/>
              <a:t>A.</a:t>
            </a:r>
            <a:r>
              <a:rPr lang="az-Cyrl-AZ" sz="3600"/>
              <a:t>Целевая аудитория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4BC13-B3AF-86E2-4E87-3F2EA4A79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ru-RU" sz="1800"/>
              <a:t>Целевая аудитория — это люди в возрасте от 18 лет и старше, так как 18 лет — это наиболее подходящий возраст для начала занятий фитнесом.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phone&#10;&#10;Description automatically generated">
            <a:extLst>
              <a:ext uri="{FF2B5EF4-FFF2-40B4-BE49-F238E27FC236}">
                <a16:creationId xmlns:a16="http://schemas.microsoft.com/office/drawing/2014/main" id="{82068F68-4ADF-545E-5BFE-3CC018AFC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1905560"/>
            <a:ext cx="5628018" cy="281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61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40 Advanced Exercises to Try in Your 7-Day Gym Workout Plan">
            <a:extLst>
              <a:ext uri="{FF2B5EF4-FFF2-40B4-BE49-F238E27FC236}">
                <a16:creationId xmlns:a16="http://schemas.microsoft.com/office/drawing/2014/main" id="{3EB0D914-0036-E2D4-DA17-FBD15D261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10" r="-1" b="2012"/>
          <a:stretch/>
        </p:blipFill>
        <p:spPr bwMode="auto">
          <a:xfrm>
            <a:off x="-1" y="10"/>
            <a:ext cx="12228129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2058" name="Freeform: Shape 2057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9" name="Freeform: Shape 2058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0" name="Freeform: Shape 2059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061" name="Freeform: Shape 2060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82D84E-4905-90B9-0657-7070C7D70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51037"/>
            <a:ext cx="5021782" cy="1509931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chemeClr val="tx2"/>
                </a:solidFill>
              </a:rPr>
              <a:t>B.</a:t>
            </a:r>
            <a:r>
              <a:rPr lang="ru-RU" sz="3100">
                <a:solidFill>
                  <a:schemeClr val="tx2"/>
                </a:solidFill>
              </a:rPr>
              <a:t> Кто пользуется программой, возраст и географическое положение</a:t>
            </a:r>
            <a:endParaRPr lang="en-US" sz="31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A7B93-08C8-949E-9363-B2E78657D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7" y="4551037"/>
            <a:ext cx="4926411" cy="1509935"/>
          </a:xfrm>
        </p:spPr>
        <p:txBody>
          <a:bodyPr anchor="ctr">
            <a:no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Кто чаще всего пользуется программой</a:t>
            </a:r>
            <a:endParaRPr lang="ar-EG" sz="1600" dirty="0">
              <a:solidFill>
                <a:schemeClr val="tx2"/>
              </a:solidFill>
            </a:endParaRPr>
          </a:p>
          <a:p>
            <a:endParaRPr lang="ar-EG" sz="1600" dirty="0">
              <a:solidFill>
                <a:schemeClr val="tx2"/>
              </a:solidFill>
            </a:endParaRPr>
          </a:p>
          <a:p>
            <a:r>
              <a:rPr lang="ru-RU" sz="1600" dirty="0">
                <a:solidFill>
                  <a:schemeClr val="tx2"/>
                </a:solidFill>
              </a:rPr>
              <a:t>Молодежь и ее интерес к здоровью и спорту</a:t>
            </a:r>
            <a:endParaRPr lang="ar-EG" sz="1600" dirty="0">
              <a:solidFill>
                <a:schemeClr val="tx2"/>
              </a:solidFill>
            </a:endParaRPr>
          </a:p>
          <a:p>
            <a:endParaRPr lang="ar-EG" sz="1600" dirty="0">
              <a:solidFill>
                <a:schemeClr val="tx2"/>
              </a:solidFill>
            </a:endParaRPr>
          </a:p>
          <a:p>
            <a:r>
              <a:rPr lang="ru-RU" sz="1600" dirty="0">
                <a:solidFill>
                  <a:schemeClr val="tx2"/>
                </a:solidFill>
              </a:rPr>
              <a:t>Страны, использующие оздоровительные и спортивные программы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0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11FD0E-2D27-4A5A-949D-222E61ECB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BC8109F-B452-45EE-8BB3-65433C039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49E972-BF76-C924-7D30-00FDCEBD1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1225" y="279400"/>
            <a:ext cx="5362576" cy="18923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Разница между мужчинами и женщинами в использовании фитнес-приложения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2AA3D61-E7DA-9DA3-1CCB-4113E368DD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6029634"/>
              </p:ext>
            </p:extLst>
          </p:nvPr>
        </p:nvGraphicFramePr>
        <p:xfrm>
          <a:off x="1083730" y="2028825"/>
          <a:ext cx="4939628" cy="414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09859-7AF4-B3E3-45D7-7F10FEE93D83}"/>
              </a:ext>
            </a:extLst>
          </p:cNvPr>
          <p:cNvSpPr>
            <a:spLocks/>
          </p:cNvSpPr>
          <p:nvPr/>
        </p:nvSpPr>
        <p:spPr>
          <a:xfrm>
            <a:off x="6168642" y="2028825"/>
            <a:ext cx="4939628" cy="4148138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34340">
              <a:spcAft>
                <a:spcPts val="600"/>
              </a:spcAft>
            </a:pPr>
            <a:r>
              <a:rPr lang="ru-RU" sz="2090" kern="1200">
                <a:solidFill>
                  <a:srgbClr val="979797"/>
                </a:solidFill>
                <a:latin typeface="+mn-lt"/>
                <a:ea typeface="+mn-ea"/>
                <a:cs typeface="+mn-cs"/>
              </a:rPr>
              <a:t>Исследования показывают, что женщины используют фитнес-приложения чаще, чем мужчины, из-за их повышенного интереса к фитнесу и здоровью. Однако другие исследования могут показать другие результаты, указывающие на то, что мужчины, возможно, чаще используют эти приложения.</a:t>
            </a:r>
            <a:endParaRPr lang="en-US" sz="2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9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37041-5557-B87D-703F-FCD59E344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8308"/>
            <a:ext cx="7188989" cy="1021424"/>
          </a:xfrm>
        </p:spPr>
        <p:txBody>
          <a:bodyPr anchor="b">
            <a:normAutofit/>
          </a:bodyPr>
          <a:lstStyle/>
          <a:p>
            <a:r>
              <a:rPr lang="ru-RU" sz="3100" dirty="0">
                <a:solidFill>
                  <a:schemeClr val="bg1"/>
                </a:solidFill>
              </a:rPr>
              <a:t>Процент возрастных групп, использующих программу</a:t>
            </a:r>
            <a:endParaRPr lang="en-US" sz="3100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CB4B585-6858-0379-A0D2-17977911D3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221500"/>
              </p:ext>
            </p:extLst>
          </p:nvPr>
        </p:nvGraphicFramePr>
        <p:xfrm>
          <a:off x="1392238" y="1715407"/>
          <a:ext cx="9407525" cy="424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9626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3FD35E-9A74-07D5-EE9B-D84FAB166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03" y="3399769"/>
            <a:ext cx="10640754" cy="775845"/>
          </a:xfrm>
        </p:spPr>
        <p:txBody>
          <a:bodyPr anchor="b">
            <a:normAutofit/>
          </a:bodyPr>
          <a:lstStyle/>
          <a:p>
            <a:r>
              <a:rPr lang="az-Cyrl-AZ" sz="3400">
                <a:solidFill>
                  <a:schemeClr val="tx2"/>
                </a:solidFill>
              </a:rPr>
              <a:t>Сравнение использования программного обеспечения</a:t>
            </a:r>
            <a:endParaRPr lang="en-US" sz="3400">
              <a:solidFill>
                <a:schemeClr val="tx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25D3AA5-0BBE-B1FB-5D63-F9905778626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34064469"/>
              </p:ext>
            </p:extLst>
          </p:nvPr>
        </p:nvGraphicFramePr>
        <p:xfrm>
          <a:off x="302342" y="320231"/>
          <a:ext cx="11525864" cy="2836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2915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CC81228-CEA3-402B-B8E5-688F5BFA7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C0916B8-FF7A-4ECB-9FD7-C7668658D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011959" flipH="1">
            <a:off x="548353" y="314719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263F2-ABDC-8072-ADA8-276AF4E43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15" y="2322864"/>
            <a:ext cx="549109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Спорт у нас есть искусственный интеллект для отслеживания бега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63B3C48-3702-4C8A-00A8-628504E91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7" b="8247"/>
          <a:stretch/>
        </p:blipFill>
        <p:spPr>
          <a:xfrm>
            <a:off x="8590843" y="654567"/>
            <a:ext cx="2996172" cy="5559964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  <a:noFill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DC011D4-C95F-4B2E-9A3C-A46DCDE95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584" y="447363"/>
            <a:ext cx="734141" cy="734141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279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CC81228-CEA3-402B-B8E5-688F5BFA7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BC0916B8-FF7A-4ECB-9FD7-C7668658D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011959" flipH="1">
            <a:off x="548353" y="314719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74B8BE-457D-F2BE-C229-36BDD7D56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15" y="2322864"/>
            <a:ext cx="549109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Здоровье</a:t>
            </a:r>
            <a:b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мы подсчитываем количество калорий в buddy для улучшения здоровья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A08416E-9B26-B43A-9807-A61000D918AE}"/>
              </a:ext>
            </a:extLst>
          </p:cNvPr>
          <p:cNvSpPr txBox="1">
            <a:spLocks/>
          </p:cNvSpPr>
          <p:nvPr/>
        </p:nvSpPr>
        <p:spPr>
          <a:xfrm>
            <a:off x="870148" y="4802538"/>
            <a:ext cx="5491090" cy="1411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Удобный для пользователя интерфейс</a:t>
            </a:r>
          </a:p>
        </p:txBody>
      </p:sp>
      <p:pic>
        <p:nvPicPr>
          <p:cNvPr id="12" name="Content Placeholder 11" descr="A screenshot of a phone&#10;&#10;Description automatically generated">
            <a:extLst>
              <a:ext uri="{FF2B5EF4-FFF2-40B4-BE49-F238E27FC236}">
                <a16:creationId xmlns:a16="http://schemas.microsoft.com/office/drawing/2014/main" id="{06182B8D-223C-F4E3-60AF-121E66C90D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49"/>
          <a:stretch/>
        </p:blipFill>
        <p:spPr>
          <a:xfrm>
            <a:off x="8659041" y="654567"/>
            <a:ext cx="2927974" cy="5559964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DC011D4-C95F-4B2E-9A3C-A46DCDE95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584" y="447363"/>
            <a:ext cx="734141" cy="734141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870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Relationship Id="rId4" Type="http://schemas.microsoft.com/office/2011/relationships/webextension" Target="webextension4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  <wetp:taskpane dockstate="right" visibility="0" width="525" row="3">
    <wetp:webextensionref xmlns:r="http://schemas.openxmlformats.org/officeDocument/2006/relationships" r:id="rId2"/>
  </wetp:taskpane>
  <wetp:taskpane dockstate="right" visibility="0" width="525" row="3">
    <wetp:webextensionref xmlns:r="http://schemas.openxmlformats.org/officeDocument/2006/relationships" r:id="rId3"/>
  </wetp:taskpane>
  <wetp:taskpane dockstate="right" visibility="0" width="525" row="4">
    <wetp:webextensionref xmlns:r="http://schemas.openxmlformats.org/officeDocument/2006/relationships" r:id="rId4"/>
  </wetp:taskpane>
</wetp:taskpanes>
</file>

<file path=ppt/webextensions/webextension1.xml><?xml version="1.0" encoding="utf-8"?>
<we:webextension xmlns:we="http://schemas.microsoft.com/office/webextensions/webextension/2010/11" id="{C9C507B8-8963-4296-87EB-CFFF2142B376}">
  <we:reference id="wa104379997" version="3.0.0.0" store="en-US" storeType="OMEX"/>
  <we:alternateReferences>
    <we:reference id="WA104379997" version="3.0.0.0" store="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C7B0E4E1-8E33-456E-9835-66F075D1DFA0}">
  <we:reference id="wa104380169" version="1.1.2.0" store="en-US" storeType="OMEX"/>
  <we:alternateReferences>
    <we:reference id="wa104380169" version="1.1.2.0" store="wa104380169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EC544C1F-4E83-4B9C-9605-F66415511A4E}">
  <we:reference id="wa104380510" version="1.0.0.3" store="en-US" storeType="OMEX"/>
  <we:alternateReferences>
    <we:reference id="wa104380510" version="1.0.0.3" store="wa104380510" storeType="OMEX"/>
  </we:alternateReferences>
  <we:properties/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99E3DB11-9672-4DFF-8EA1-905A5B7EC15E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1400</TotalTime>
  <Words>546</Words>
  <Application>Microsoft Office PowerPoint</Application>
  <PresentationFormat>Widescreen</PresentationFormat>
  <Paragraphs>65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Adobe Heiti Std R</vt:lpstr>
      <vt:lpstr>Aptos</vt:lpstr>
      <vt:lpstr>Aptos Display</vt:lpstr>
      <vt:lpstr>Arial</vt:lpstr>
      <vt:lpstr>Calibri</vt:lpstr>
      <vt:lpstr>Office Theme</vt:lpstr>
      <vt:lpstr>Fitness App</vt:lpstr>
      <vt:lpstr>Какие продукты предлагает программа? </vt:lpstr>
      <vt:lpstr>A.Целевая аудитория</vt:lpstr>
      <vt:lpstr>B. Кто пользуется программой, возраст и географическое положение</vt:lpstr>
      <vt:lpstr>Разница между мужчинами и женщинами в использовании фитнес-приложения</vt:lpstr>
      <vt:lpstr>Процент возрастных групп, использующих программу</vt:lpstr>
      <vt:lpstr>Сравнение использования программного обеспечения</vt:lpstr>
      <vt:lpstr>Спорт у нас есть искусственный интеллект для отслеживания бега</vt:lpstr>
      <vt:lpstr>Здоровье  мы подсчитываем количество калорий в buddy для улучшения здоровья</vt:lpstr>
      <vt:lpstr>G.когда потребители хотят приобрести товар/услугу?</vt:lpstr>
      <vt:lpstr>Firebase для базы данных входа в систему/регистрации</vt:lpstr>
      <vt:lpstr>Восстановление учетной записи и безопасность</vt:lpstr>
      <vt:lpstr>идея приложения</vt:lpstr>
      <vt:lpstr>Отслеживание с помощью искусственного интеллекта с помощью Google Map API</vt:lpstr>
      <vt:lpstr>Сравнение языков программирования</vt:lpstr>
      <vt:lpstr>Сравнение языков программирования</vt:lpstr>
      <vt:lpstr>ФАЙЛЫ РАЗРЕШЕНИЙ</vt:lpstr>
      <vt:lpstr>МЕСТОПОЛОЖЕНИЕ СДЕЛАТЬ ОБНОВЛЕННЫМ</vt:lpstr>
      <vt:lpstr>Переключатель темного режима</vt:lpstr>
      <vt:lpstr>кнопка высоты для калькулятора, см</vt:lpstr>
      <vt:lpstr>установите флажок в корзине и удалите корзину, чтобы сохранить данные для пользователей при покупке лекарств</vt:lpstr>
      <vt:lpstr>устраненные ошибки</vt:lpstr>
      <vt:lpstr>платформа для кодирования  ссылка на разрешения для приложения:Permissions on Android  |  Android Developers  Ссылка для подключения пакета к Firebase к моему приложению: FireBase Setup | Android Project</vt:lpstr>
      <vt:lpstr>введение</vt:lpstr>
      <vt:lpstr>Дизайны Figma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Fitness App</dc:title>
  <dc:creator>black star</dc:creator>
  <cp:lastModifiedBy>Mohamed Ashraf</cp:lastModifiedBy>
  <cp:revision>40</cp:revision>
  <dcterms:created xsi:type="dcterms:W3CDTF">2024-05-30T13:52:08Z</dcterms:created>
  <dcterms:modified xsi:type="dcterms:W3CDTF">2024-06-10T14:53:00Z</dcterms:modified>
</cp:coreProperties>
</file>