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1" r:id="rId6"/>
    <p:sldId id="259" r:id="rId7"/>
    <p:sldId id="260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3873BA-46B6-42A5-B501-5C093669B2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88E20C2-535A-4A27-9A32-1FACC620A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7E98A2-21B8-4F12-9148-C3AAF5A93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D032-D06D-4E42-9DD6-12A3DE5600F2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AE210A-8776-4839-ABC7-A8E80115F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FE7840-4A88-4637-BB8C-F98A0593C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DD4E-A141-47E6-95B7-33471537A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813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21DCFA-C4A5-4D63-8947-88DD6F19F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4C2FF4F-D7E5-4903-8F23-792287D580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8FC3AB-1E83-42AA-8E61-39E7B2140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D032-D06D-4E42-9DD6-12A3DE5600F2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CCF66F-92E9-42C0-AF4C-61FB98A04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AD0463-D2F6-46DD-9C85-9070574F8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DD4E-A141-47E6-95B7-33471537A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70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05084DE-E716-4199-8C22-0A17147119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0A7DE1D-D2E3-46D1-B30F-AE49E831B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2B2D92-CECD-4676-AB88-8497E3D49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D032-D06D-4E42-9DD6-12A3DE5600F2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BEBB8D-042E-49B1-BE49-46AF058DC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7F00A9-E74B-48A6-84C2-954B7CC3E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DD4E-A141-47E6-95B7-33471537A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52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5FBA0E-C5B6-496B-8E75-1C2EB7E2D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8CA2D6-A8F8-4C76-A3DB-D804E6604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EC0E31-5B8B-4A57-A176-525C4F1FB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D032-D06D-4E42-9DD6-12A3DE5600F2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B17E13-D37D-431F-884E-47DE9EC56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FA5798-636A-4DB0-8059-BD76EAA68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DD4E-A141-47E6-95B7-33471537A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83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99D253-6518-4D62-AD8C-BB63BCAB0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CCE4EE-72E3-427D-86F4-E5081B4A2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BC4E5E-40F3-477D-8E41-2D3AADF22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D032-D06D-4E42-9DD6-12A3DE5600F2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65A754-B144-477E-A30D-F76943B27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025947-7878-4E95-A3E4-45355B742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DD4E-A141-47E6-95B7-33471537A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40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92CC12-9BE0-4F2E-91E2-B11C53FDB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8F5249-64BC-491C-B573-68C076B516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C4844-2F90-4D95-8B17-68608A41C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C10C8B2-B053-454A-82D0-4A222A2BA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D032-D06D-4E42-9DD6-12A3DE5600F2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7D771D7-1DDC-4096-B42A-9A23506D3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42F67CC-139F-4F50-AB9E-47B95405F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DD4E-A141-47E6-95B7-33471537A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00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57CD34-1162-4156-A5E8-D4E9F5654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7FD5CF-21F8-4CF5-8BEC-ED3D0F499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0BB6E22-D5E0-4FBD-BD57-B5A6842E52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6A318CA-B704-459F-953A-3EAEEEED3B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4982EFA-BC18-4292-8179-F1F7057636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1567C62-BFC3-44C5-9168-E27E69195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D032-D06D-4E42-9DD6-12A3DE5600F2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202C2-FEE5-470E-BD44-63C87CF99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15CFE88-27FC-4CDF-9B3E-0C38BC7DA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DD4E-A141-47E6-95B7-33471537A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835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8B753F-DA05-4353-A98E-D60D80B57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D43EC5F-5532-4F39-8DBE-556484B91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D032-D06D-4E42-9DD6-12A3DE5600F2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F981B44-7F72-472B-9723-0B7C5BE19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FC62458-78B3-4993-A392-F542341F2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DD4E-A141-47E6-95B7-33471537A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533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D1FD8B9-DF19-4DFD-B980-3ED052D65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D032-D06D-4E42-9DD6-12A3DE5600F2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4142DD7-713B-463E-8B1D-1A5CB6B3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57D3194-AF54-4119-A3BA-73C1B999A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DD4E-A141-47E6-95B7-33471537A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92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5FF7EE-5D4C-440A-8545-B45046090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16C6B3-DFDF-4795-8C5B-A4B2A34B5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1784C97-08AB-4FEC-B7D6-24FF68006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854733-5B97-48ED-B697-79A6AC24A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D032-D06D-4E42-9DD6-12A3DE5600F2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288387-76C8-4DA3-B020-9878D8E2E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76847B-5E80-4A99-8AF9-68600D022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DD4E-A141-47E6-95B7-33471537A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400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87DCF2-0E5E-4777-927B-EFEC67D24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CF176E9-66C6-4989-828C-75F83ABA08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CB95C34-7288-49E4-BBFD-EE6F15A60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779202-644C-4537-B0ED-71681C807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D032-D06D-4E42-9DD6-12A3DE5600F2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5BDE566-BC3A-4D8C-9B79-8B6911DA1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7DA44E-D310-48D3-96C5-042E514A8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DD4E-A141-47E6-95B7-33471537A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00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25D9BF-1FF7-4FEC-A556-864DA3FF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26C6B5-4F40-4583-934F-064F5B6B5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1754C6-6550-479C-BD0C-F9012EF188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3D032-D06D-4E42-9DD6-12A3DE5600F2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542B5B-831E-42F5-A4BB-AD732CDE8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1EEDA5-0983-4D63-9EA3-84A1075875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2DD4E-A141-47E6-95B7-33471537A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11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op-expert.ru/" TargetMode="External"/><Relationship Id="rId2" Type="http://schemas.openxmlformats.org/officeDocument/2006/relationships/hyperlink" Target="https://online.olimpoks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ispring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9C3745-E94E-434D-98A4-2B0384482A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45342"/>
            <a:ext cx="9144000" cy="1032234"/>
          </a:xfrm>
        </p:spPr>
        <p:txBody>
          <a:bodyPr/>
          <a:lstStyle/>
          <a:p>
            <a:r>
              <a:rPr lang="ru-RU" b="1" dirty="0"/>
              <a:t>Проект «Сигма»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D39E14D-6DD9-4999-94F8-9B766D14D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750138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Участники команды проекта:</a:t>
            </a:r>
          </a:p>
          <a:p>
            <a:r>
              <a:rPr lang="ru-RU" dirty="0"/>
              <a:t>Комендантов Андрей Игоревич</a:t>
            </a:r>
          </a:p>
          <a:p>
            <a:r>
              <a:rPr lang="ru-RU" dirty="0" err="1" smtClean="0"/>
              <a:t>Салимгареев</a:t>
            </a:r>
            <a:r>
              <a:rPr lang="ru-RU" dirty="0" smtClean="0"/>
              <a:t> Руслан Эдуардович</a:t>
            </a:r>
            <a:endParaRPr lang="ru-RU" dirty="0"/>
          </a:p>
          <a:p>
            <a:r>
              <a:rPr lang="ru-RU" dirty="0" smtClean="0"/>
              <a:t>Пронин Вячеслав Павлович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17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CBF5B8-05E8-495B-8750-03BBA49A670C}"/>
              </a:ext>
            </a:extLst>
          </p:cNvPr>
          <p:cNvSpPr txBox="1"/>
          <p:nvPr/>
        </p:nvSpPr>
        <p:spPr>
          <a:xfrm>
            <a:off x="2015011" y="94847"/>
            <a:ext cx="8706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Возможность проводить проверку знаний схем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86A083C-2718-4E7F-8361-7D9FF4E87343}"/>
              </a:ext>
            </a:extLst>
          </p:cNvPr>
          <p:cNvSpPr/>
          <p:nvPr/>
        </p:nvSpPr>
        <p:spPr>
          <a:xfrm>
            <a:off x="601478" y="679622"/>
            <a:ext cx="3697098" cy="294524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Любой пользователь имеющий доступ к данному продукту может выбрать любую открытую в общий доступ группу схем.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B8D75B6-6046-4068-88AE-F89FD52A68FF}"/>
              </a:ext>
            </a:extLst>
          </p:cNvPr>
          <p:cNvSpPr/>
          <p:nvPr/>
        </p:nvSpPr>
        <p:spPr>
          <a:xfrm>
            <a:off x="7995674" y="679623"/>
            <a:ext cx="3697098" cy="29452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 algn="ctr"/>
            <a:r>
              <a:rPr lang="ru-RU" dirty="0"/>
              <a:t>Нажимает кнопку начать проверку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D2360BE-839C-42BB-B0C4-ABD4D30EBA87}"/>
              </a:ext>
            </a:extLst>
          </p:cNvPr>
          <p:cNvSpPr/>
          <p:nvPr/>
        </p:nvSpPr>
        <p:spPr>
          <a:xfrm>
            <a:off x="4298576" y="3624873"/>
            <a:ext cx="3811997" cy="29452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540000" rtlCol="0" anchor="ctr"/>
          <a:lstStyle/>
          <a:p>
            <a:pPr algn="ctr"/>
            <a:r>
              <a:rPr lang="ru-RU" dirty="0"/>
              <a:t>Нажимает кнопку «закончить» и получает результат проверки.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5D44F96-CA21-42DF-AE43-BF3F0E48CAFF}"/>
              </a:ext>
            </a:extLst>
          </p:cNvPr>
          <p:cNvSpPr/>
          <p:nvPr/>
        </p:nvSpPr>
        <p:spPr>
          <a:xfrm>
            <a:off x="4298576" y="679622"/>
            <a:ext cx="3697098" cy="29452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36000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Выбирает схемы и вид проверки знаний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(Например, восстановить недостающие элементы схемы и т.п.) 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7C4672B-3B8B-411D-951C-53D8C675789E}"/>
              </a:ext>
            </a:extLst>
          </p:cNvPr>
          <p:cNvSpPr/>
          <p:nvPr/>
        </p:nvSpPr>
        <p:spPr>
          <a:xfrm>
            <a:off x="7995674" y="3624874"/>
            <a:ext cx="3697098" cy="29452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Выполняет действия, которые требует от него программа</a:t>
            </a:r>
          </a:p>
          <a:p>
            <a:pPr algn="ctr"/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8915400-9E03-4143-ABB8-E64A21870E45}"/>
              </a:ext>
            </a:extLst>
          </p:cNvPr>
          <p:cNvSpPr/>
          <p:nvPr/>
        </p:nvSpPr>
        <p:spPr>
          <a:xfrm>
            <a:off x="601478" y="3624872"/>
            <a:ext cx="3697098" cy="29452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При необходимости проходит проверку знаний по данной схеме снова, либо может изменить параметры проверки или схему, по которой будет проверка знаний.</a:t>
            </a:r>
          </a:p>
          <a:p>
            <a:pPr algn="ctr"/>
            <a:endParaRPr lang="ru-RU" dirty="0"/>
          </a:p>
        </p:txBody>
      </p:sp>
      <p:sp>
        <p:nvSpPr>
          <p:cNvPr id="10" name="Равнобедренный треугольник 9">
            <a:extLst>
              <a:ext uri="{FF2B5EF4-FFF2-40B4-BE49-F238E27FC236}">
                <a16:creationId xmlns:a16="http://schemas.microsoft.com/office/drawing/2014/main" id="{EB6717D7-F5A1-4078-A449-6C0E6CA09540}"/>
              </a:ext>
            </a:extLst>
          </p:cNvPr>
          <p:cNvSpPr/>
          <p:nvPr/>
        </p:nvSpPr>
        <p:spPr>
          <a:xfrm rot="5400000">
            <a:off x="2961884" y="1981053"/>
            <a:ext cx="3015767" cy="34238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>
            <a:extLst>
              <a:ext uri="{FF2B5EF4-FFF2-40B4-BE49-F238E27FC236}">
                <a16:creationId xmlns:a16="http://schemas.microsoft.com/office/drawing/2014/main" id="{EB6717D7-F5A1-4078-A449-6C0E6CA09540}"/>
              </a:ext>
            </a:extLst>
          </p:cNvPr>
          <p:cNvSpPr/>
          <p:nvPr/>
        </p:nvSpPr>
        <p:spPr>
          <a:xfrm rot="16200000">
            <a:off x="2619501" y="4891044"/>
            <a:ext cx="3015767" cy="34238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>
            <a:extLst>
              <a:ext uri="{FF2B5EF4-FFF2-40B4-BE49-F238E27FC236}">
                <a16:creationId xmlns:a16="http://schemas.microsoft.com/office/drawing/2014/main" id="{EB6717D7-F5A1-4078-A449-6C0E6CA09540}"/>
              </a:ext>
            </a:extLst>
          </p:cNvPr>
          <p:cNvSpPr/>
          <p:nvPr/>
        </p:nvSpPr>
        <p:spPr>
          <a:xfrm rot="10800000">
            <a:off x="7995672" y="3624869"/>
            <a:ext cx="3697098" cy="34238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>
            <a:extLst>
              <a:ext uri="{FF2B5EF4-FFF2-40B4-BE49-F238E27FC236}">
                <a16:creationId xmlns:a16="http://schemas.microsoft.com/office/drawing/2014/main" id="{73B7E787-84A6-4710-A6C0-ACC00A939F92}"/>
              </a:ext>
            </a:extLst>
          </p:cNvPr>
          <p:cNvSpPr/>
          <p:nvPr/>
        </p:nvSpPr>
        <p:spPr>
          <a:xfrm rot="5400000">
            <a:off x="6645309" y="1931520"/>
            <a:ext cx="3044310" cy="342386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>
            <a:extLst>
              <a:ext uri="{FF2B5EF4-FFF2-40B4-BE49-F238E27FC236}">
                <a16:creationId xmlns:a16="http://schemas.microsoft.com/office/drawing/2014/main" id="{7F1CAC5B-F84C-4E9E-9B79-072EFC62FF3B}"/>
              </a:ext>
            </a:extLst>
          </p:cNvPr>
          <p:cNvSpPr/>
          <p:nvPr/>
        </p:nvSpPr>
        <p:spPr>
          <a:xfrm rot="16200000">
            <a:off x="6249925" y="4977926"/>
            <a:ext cx="3149112" cy="342386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659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7904508" y="1231531"/>
            <a:ext cx="4287491" cy="45384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231531"/>
            <a:ext cx="3952568" cy="45384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BD3DAE-2793-4BD3-B1CE-F4FCEED927F2}"/>
              </a:ext>
            </a:extLst>
          </p:cNvPr>
          <p:cNvSpPr txBox="1"/>
          <p:nvPr/>
        </p:nvSpPr>
        <p:spPr>
          <a:xfrm>
            <a:off x="4694363" y="325386"/>
            <a:ext cx="2624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/>
              <a:t>Конкуренты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D090E3-D785-4D7A-B4AC-CC3104C2BDE8}"/>
              </a:ext>
            </a:extLst>
          </p:cNvPr>
          <p:cNvSpPr txBox="1"/>
          <p:nvPr/>
        </p:nvSpPr>
        <p:spPr>
          <a:xfrm>
            <a:off x="1287523" y="1384183"/>
            <a:ext cx="135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ОЛИМПОКС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C4C7B1-02DF-4A29-88A8-41400AFC2D11}"/>
              </a:ext>
            </a:extLst>
          </p:cNvPr>
          <p:cNvSpPr txBox="1"/>
          <p:nvPr/>
        </p:nvSpPr>
        <p:spPr>
          <a:xfrm>
            <a:off x="5058561" y="1384183"/>
            <a:ext cx="1578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АСОП-Эксперт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955B45-CCFF-4CEC-8DBE-A471CCDD5194}"/>
              </a:ext>
            </a:extLst>
          </p:cNvPr>
          <p:cNvSpPr txBox="1"/>
          <p:nvPr/>
        </p:nvSpPr>
        <p:spPr>
          <a:xfrm>
            <a:off x="9639326" y="1384183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Ispring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CC748A-B357-4F1B-BEEF-9574C3653501}"/>
              </a:ext>
            </a:extLst>
          </p:cNvPr>
          <p:cNvSpPr txBox="1"/>
          <p:nvPr/>
        </p:nvSpPr>
        <p:spPr>
          <a:xfrm>
            <a:off x="496203" y="1753515"/>
            <a:ext cx="3219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Сайт: </a:t>
            </a:r>
            <a:r>
              <a:rPr lang="en-US" dirty="0">
                <a:hlinkClick r:id="rId2"/>
              </a:rPr>
              <a:t>https://online.olimpoks.ru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0CA4BD-CBE9-47A5-A7F9-6A6D03227B50}"/>
              </a:ext>
            </a:extLst>
          </p:cNvPr>
          <p:cNvSpPr txBox="1"/>
          <p:nvPr/>
        </p:nvSpPr>
        <p:spPr>
          <a:xfrm>
            <a:off x="4238143" y="1753515"/>
            <a:ext cx="3303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Сайт: </a:t>
            </a:r>
            <a:r>
              <a:rPr lang="en-US" dirty="0">
                <a:hlinkClick r:id="rId3"/>
              </a:rPr>
              <a:t>http://www.asop-expert.ru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CB648F-9845-40F9-AFA4-2EB3A917283F}"/>
              </a:ext>
            </a:extLst>
          </p:cNvPr>
          <p:cNvSpPr txBox="1"/>
          <p:nvPr/>
        </p:nvSpPr>
        <p:spPr>
          <a:xfrm>
            <a:off x="8143356" y="1753515"/>
            <a:ext cx="2899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Сайт: </a:t>
            </a:r>
            <a:r>
              <a:rPr lang="en-US" dirty="0">
                <a:hlinkClick r:id="rId4"/>
              </a:rPr>
              <a:t>https://www.ispring.ru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8B8B09-EA97-494A-8EE3-602FFC4F4D6D}"/>
              </a:ext>
            </a:extLst>
          </p:cNvPr>
          <p:cNvSpPr txBox="1"/>
          <p:nvPr/>
        </p:nvSpPr>
        <p:spPr>
          <a:xfrm>
            <a:off x="496203" y="2307513"/>
            <a:ext cx="321934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Готовые базы вопросов по охране труда и вытекающий отсюда минус – программа в первую очередь для проверки знаний по нормативным документам. Есть редактор курсов, вопросов. Выполнена в виде веб приложения и доступна для подготовки всем зарегистрированным в ней пользователям.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E0E868-FDE5-41AE-9E67-347D4E712D04}"/>
              </a:ext>
            </a:extLst>
          </p:cNvPr>
          <p:cNvSpPr txBox="1"/>
          <p:nvPr/>
        </p:nvSpPr>
        <p:spPr>
          <a:xfrm>
            <a:off x="4328718" y="2307513"/>
            <a:ext cx="33555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Аналогично </a:t>
            </a:r>
            <a:r>
              <a:rPr lang="ru-RU" dirty="0" err="1"/>
              <a:t>ОЛИМПОКСу</a:t>
            </a:r>
            <a:r>
              <a:rPr lang="ru-RU" dirty="0"/>
              <a:t> направлена на проверку знаний нормативных документов. Своя база вопросов. Есть редактор вопросов. Выполнена в виде приложения и для запуска требует наличие физического ключа подключенного к компьютеру. Есть веб версия под названием «веб-эксперт».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FF5667-3C97-4694-890C-DDD7F85B1BE7}"/>
              </a:ext>
            </a:extLst>
          </p:cNvPr>
          <p:cNvSpPr txBox="1"/>
          <p:nvPr/>
        </p:nvSpPr>
        <p:spPr>
          <a:xfrm>
            <a:off x="8143355" y="2307513"/>
            <a:ext cx="3718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Богатые возможности по созданию курсов. Нет определенной направленности. Выполнено в виде веб-приложения.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0" y="5769999"/>
            <a:ext cx="12192000" cy="108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Чем наш продукт будет отличатся от конкурентов</a:t>
            </a:r>
            <a:r>
              <a:rPr lang="ru-RU" sz="2400" b="1" dirty="0" smtClean="0"/>
              <a:t>?</a:t>
            </a:r>
            <a:endParaRPr lang="ru-RU" sz="2400" b="1" dirty="0"/>
          </a:p>
          <a:p>
            <a:pPr algn="ctr"/>
            <a:r>
              <a:rPr lang="ru-RU" sz="2400" b="1" dirty="0"/>
              <a:t>Наличием проверки знаний схем (электрических, тепловых и т.д.)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279097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901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Описание </a:t>
            </a:r>
            <a:r>
              <a:rPr lang="ru-RU" sz="4000" b="1" dirty="0" smtClean="0">
                <a:solidFill>
                  <a:schemeClr val="bg1"/>
                </a:solidFill>
              </a:rPr>
              <a:t>проблемы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7C1E4F-0FDE-4688-AB64-2BDE3FD9AA11}"/>
              </a:ext>
            </a:extLst>
          </p:cNvPr>
          <p:cNvSpPr txBox="1"/>
          <p:nvPr/>
        </p:nvSpPr>
        <p:spPr>
          <a:xfrm>
            <a:off x="729842" y="2238102"/>
            <a:ext cx="1058690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 электроэнергетике при приеме экзаменов у оперативного персонала проверяется знание нормативных документов, местных инструкций, а также знание схем. Зачастую программные продукты для данной отрасли нацелены на проверку знаний нормативных документов и возможность внесения дополнительных вопросов по местным инструкциям отсутствует. То есть продается продукт с готовой базой вопросов. В некоторых продуктах данная возможность есть, но ее использование вызывает сложности, ввиду сложности интерфейса.</a:t>
            </a:r>
          </a:p>
        </p:txBody>
      </p:sp>
    </p:spTree>
    <p:extLst>
      <p:ext uri="{BB962C8B-B14F-4D97-AF65-F5344CB8AC3E}">
        <p14:creationId xmlns:p14="http://schemas.microsoft.com/office/powerpoint/2010/main" val="2164420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1901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Описание идеи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3DF8F9-B241-4713-9FDF-C5F0D2573559}"/>
              </a:ext>
            </a:extLst>
          </p:cNvPr>
          <p:cNvSpPr txBox="1"/>
          <p:nvPr/>
        </p:nvSpPr>
        <p:spPr>
          <a:xfrm>
            <a:off x="763398" y="2201298"/>
            <a:ext cx="1038557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Создать программный продукт, позволяющий создавать тесты и проводить проверку знаний по ним, а также позволяющий производить проверку знаний схем (электрических, тепловых и т.д. ). При этом продукт должен иметь </a:t>
            </a:r>
            <a:r>
              <a:rPr lang="en-US" sz="2400" dirty="0" smtClean="0"/>
              <a:t>user</a:t>
            </a:r>
            <a:r>
              <a:rPr lang="ru-RU" sz="2400" dirty="0" smtClean="0"/>
              <a:t>-</a:t>
            </a:r>
            <a:r>
              <a:rPr lang="en-US" sz="2400" dirty="0" smtClean="0"/>
              <a:t>friendly </a:t>
            </a:r>
            <a:r>
              <a:rPr lang="ru-RU" sz="2400" dirty="0"/>
              <a:t>интерфейс, позволяющий  работать с ним без изучения соответствующих инструкций по обращению с данным программным продуктом</a:t>
            </a:r>
            <a:r>
              <a:rPr lang="ru-RU" sz="2400" dirty="0" smtClean="0"/>
              <a:t>.</a:t>
            </a:r>
            <a:endParaRPr lang="ru-RU" dirty="0"/>
          </a:p>
          <a:p>
            <a:pPr marL="342900" indent="-342900"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92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901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Основные идеи, лежащие в основе продукта</a:t>
            </a:r>
            <a:r>
              <a:rPr lang="ru-RU" sz="4000" b="1" dirty="0" smtClean="0">
                <a:solidFill>
                  <a:schemeClr val="bg1"/>
                </a:solidFill>
              </a:rPr>
              <a:t>: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4013" y="2300345"/>
            <a:ext cx="111989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ru-RU" sz="2400" dirty="0" smtClean="0"/>
              <a:t>Простота </a:t>
            </a:r>
            <a:r>
              <a:rPr lang="ru-RU" sz="2400" dirty="0"/>
              <a:t>создания новых тестов;</a:t>
            </a:r>
          </a:p>
          <a:p>
            <a:pPr marL="342900" indent="-342900">
              <a:buAutoNum type="arabicParenR"/>
            </a:pPr>
            <a:r>
              <a:rPr lang="ru-RU" sz="2400" dirty="0"/>
              <a:t>Возможность проходить тренировочные тесты при подготовке к экзамену;</a:t>
            </a:r>
          </a:p>
          <a:p>
            <a:pPr marL="342900" indent="-342900">
              <a:buAutoNum type="arabicParenR"/>
            </a:pPr>
            <a:r>
              <a:rPr lang="ru-RU" sz="2400" dirty="0"/>
              <a:t>Возможность создания контрольного теста, данные для прохождения которого будут приходить на электронную почту тому, кто должен пройти данный тест;</a:t>
            </a:r>
          </a:p>
          <a:p>
            <a:pPr marL="342900" indent="-342900">
              <a:buAutoNum type="arabicParenR"/>
            </a:pPr>
            <a:r>
              <a:rPr lang="ru-RU" sz="2400" dirty="0"/>
              <a:t>Возможность добавлять схемы, по которым в дальнейшем будет производится проверка знаний этих схем;</a:t>
            </a:r>
          </a:p>
          <a:p>
            <a:pPr marL="342900" indent="-342900">
              <a:buAutoNum type="arabicParenR"/>
            </a:pPr>
            <a:r>
              <a:rPr lang="ru-RU" sz="2400" dirty="0"/>
              <a:t>Возможность проводить проверку знаний схем;</a:t>
            </a:r>
          </a:p>
          <a:p>
            <a:pPr marL="342900" indent="-342900">
              <a:buAutoNum type="arabicParenR"/>
            </a:pPr>
            <a:r>
              <a:rPr lang="ru-RU" sz="2400" dirty="0"/>
              <a:t>Удобный, простой и неперегруженный информацией интерфейс для всех групп пользователей и администраторов данного </a:t>
            </a:r>
            <a:r>
              <a:rPr lang="ru-RU" sz="2400" dirty="0" smtClean="0"/>
              <a:t>продукта.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23054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241F05C1-10AD-4857-BE5F-B510C6DF0A0D}"/>
              </a:ext>
            </a:extLst>
          </p:cNvPr>
          <p:cNvSpPr/>
          <p:nvPr/>
        </p:nvSpPr>
        <p:spPr>
          <a:xfrm>
            <a:off x="5612235" y="0"/>
            <a:ext cx="657976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EE2D37-D730-47F9-B409-B9085782D2CC}"/>
              </a:ext>
            </a:extLst>
          </p:cNvPr>
          <p:cNvSpPr txBox="1"/>
          <p:nvPr/>
        </p:nvSpPr>
        <p:spPr>
          <a:xfrm>
            <a:off x="1705225" y="114479"/>
            <a:ext cx="2134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Иерархия</a:t>
            </a:r>
            <a:endParaRPr lang="ru-RU" sz="36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83CAC9-C6DA-433A-8904-0D79346512F4}"/>
              </a:ext>
            </a:extLst>
          </p:cNvPr>
          <p:cNvSpPr txBox="1"/>
          <p:nvPr/>
        </p:nvSpPr>
        <p:spPr>
          <a:xfrm>
            <a:off x="755009" y="1073791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Группа разделов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7EB915-5DD3-4581-A18E-EBAE5A0329C0}"/>
              </a:ext>
            </a:extLst>
          </p:cNvPr>
          <p:cNvSpPr txBox="1"/>
          <p:nvPr/>
        </p:nvSpPr>
        <p:spPr>
          <a:xfrm>
            <a:off x="1321510" y="1587073"/>
            <a:ext cx="1034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Раздел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8DA894-E1CD-4AEC-9D4E-4CBBCBE4FA54}"/>
              </a:ext>
            </a:extLst>
          </p:cNvPr>
          <p:cNvSpPr txBox="1"/>
          <p:nvPr/>
        </p:nvSpPr>
        <p:spPr>
          <a:xfrm>
            <a:off x="1321510" y="2872021"/>
            <a:ext cx="1034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Раздел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A09A43-F05B-4479-9B3A-7BC1605B7C7B}"/>
              </a:ext>
            </a:extLst>
          </p:cNvPr>
          <p:cNvSpPr txBox="1"/>
          <p:nvPr/>
        </p:nvSpPr>
        <p:spPr>
          <a:xfrm>
            <a:off x="1321510" y="3244334"/>
            <a:ext cx="1034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Раздел 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05718D-7874-4EFB-953C-AFA46AAEA56C}"/>
              </a:ext>
            </a:extLst>
          </p:cNvPr>
          <p:cNvSpPr txBox="1"/>
          <p:nvPr/>
        </p:nvSpPr>
        <p:spPr>
          <a:xfrm>
            <a:off x="1321510" y="3613666"/>
            <a:ext cx="1034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Раздел 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681971-4EFE-4A3C-B46F-A3F42D5485A6}"/>
              </a:ext>
            </a:extLst>
          </p:cNvPr>
          <p:cNvSpPr txBox="1"/>
          <p:nvPr/>
        </p:nvSpPr>
        <p:spPr>
          <a:xfrm>
            <a:off x="3212983" y="1587073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Вопрос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054996-9BA7-46FE-B8C9-94BBACF69136}"/>
              </a:ext>
            </a:extLst>
          </p:cNvPr>
          <p:cNvSpPr txBox="1"/>
          <p:nvPr/>
        </p:nvSpPr>
        <p:spPr>
          <a:xfrm>
            <a:off x="3212983" y="1953873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Вопрос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B812C3-12A5-421A-A048-B64B90463AA2}"/>
              </a:ext>
            </a:extLst>
          </p:cNvPr>
          <p:cNvSpPr txBox="1"/>
          <p:nvPr/>
        </p:nvSpPr>
        <p:spPr>
          <a:xfrm>
            <a:off x="3212983" y="2323205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Вопрос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64D5F0-C163-4C58-974B-3678F94A174E}"/>
              </a:ext>
            </a:extLst>
          </p:cNvPr>
          <p:cNvSpPr txBox="1"/>
          <p:nvPr/>
        </p:nvSpPr>
        <p:spPr>
          <a:xfrm>
            <a:off x="8205124" y="129837"/>
            <a:ext cx="1789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Пример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DBF2F6-7A6A-4CE8-B66D-AB572D8ECD63}"/>
              </a:ext>
            </a:extLst>
          </p:cNvPr>
          <p:cNvSpPr txBox="1"/>
          <p:nvPr/>
        </p:nvSpPr>
        <p:spPr>
          <a:xfrm>
            <a:off x="6266576" y="1073791"/>
            <a:ext cx="3395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КТЦ-2 (Котлотурбинный цех №2)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5C2E35-BC05-413D-8472-489137DDA0E1}"/>
              </a:ext>
            </a:extLst>
          </p:cNvPr>
          <p:cNvSpPr txBox="1"/>
          <p:nvPr/>
        </p:nvSpPr>
        <p:spPr>
          <a:xfrm>
            <a:off x="6701330" y="1587073"/>
            <a:ext cx="549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Характеристики оборудования турбинного отделения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B9DD65-D8F2-4610-92CB-2A998B0ED940}"/>
              </a:ext>
            </a:extLst>
          </p:cNvPr>
          <p:cNvSpPr txBox="1"/>
          <p:nvPr/>
        </p:nvSpPr>
        <p:spPr>
          <a:xfrm>
            <a:off x="7235112" y="1953873"/>
            <a:ext cx="4797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Какие давление и температура пара в 8 отборе и за какой ступенью он берется?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7BC1B1-1D72-49A2-B0FC-A39D9467913C}"/>
              </a:ext>
            </a:extLst>
          </p:cNvPr>
          <p:cNvSpPr txBox="1"/>
          <p:nvPr/>
        </p:nvSpPr>
        <p:spPr>
          <a:xfrm>
            <a:off x="7235111" y="2597672"/>
            <a:ext cx="4002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Какая производительность у 9НЭ-А(Б)?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149A44-051B-4EA8-9EEB-3DF41E3FF32F}"/>
              </a:ext>
            </a:extLst>
          </p:cNvPr>
          <p:cNvSpPr txBox="1"/>
          <p:nvPr/>
        </p:nvSpPr>
        <p:spPr>
          <a:xfrm>
            <a:off x="7235110" y="2967004"/>
            <a:ext cx="491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Какое количество сопловых коробок в турбине?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6441F4E-B6CC-4834-8E4B-85E0420B9949}"/>
              </a:ext>
            </a:extLst>
          </p:cNvPr>
          <p:cNvSpPr txBox="1"/>
          <p:nvPr/>
        </p:nvSpPr>
        <p:spPr>
          <a:xfrm>
            <a:off x="7235110" y="3336999"/>
            <a:ext cx="4797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Сколько в ЦСД ступеней среднего и низкого давления?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E40DB2-6528-487D-9367-7C0D997D8221}"/>
              </a:ext>
            </a:extLst>
          </p:cNvPr>
          <p:cNvSpPr txBox="1"/>
          <p:nvPr/>
        </p:nvSpPr>
        <p:spPr>
          <a:xfrm>
            <a:off x="7235110" y="3983993"/>
            <a:ext cx="70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И т.д.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C82E901-5B55-4005-971C-B5DDBA8B0D55}"/>
              </a:ext>
            </a:extLst>
          </p:cNvPr>
          <p:cNvSpPr txBox="1"/>
          <p:nvPr/>
        </p:nvSpPr>
        <p:spPr>
          <a:xfrm>
            <a:off x="6750843" y="4462943"/>
            <a:ext cx="4697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Защиты, уставки, блокировки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A1D77ECD-B45D-4136-91E3-96BA6E0DDB09}"/>
              </a:ext>
            </a:extLst>
          </p:cNvPr>
          <p:cNvSpPr/>
          <p:nvPr/>
        </p:nvSpPr>
        <p:spPr>
          <a:xfrm>
            <a:off x="6750843" y="5474746"/>
            <a:ext cx="2153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0" dirty="0">
                <a:solidFill>
                  <a:schemeClr val="bg1"/>
                </a:solidFill>
                <a:effectLst/>
                <a:latin typeface="-apple-system"/>
              </a:rPr>
              <a:t>Пусковые операции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048F0EC-40F0-4273-937B-5BBA8E13BA54}"/>
              </a:ext>
            </a:extLst>
          </p:cNvPr>
          <p:cNvSpPr txBox="1"/>
          <p:nvPr/>
        </p:nvSpPr>
        <p:spPr>
          <a:xfrm>
            <a:off x="7235110" y="4829743"/>
            <a:ext cx="12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Вопросы …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4BE928-8E62-46FF-BACD-0364CCA1BD4C}"/>
              </a:ext>
            </a:extLst>
          </p:cNvPr>
          <p:cNvSpPr txBox="1"/>
          <p:nvPr/>
        </p:nvSpPr>
        <p:spPr>
          <a:xfrm>
            <a:off x="7235110" y="5842874"/>
            <a:ext cx="12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Вопросы …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3DF3E9A-17FB-4702-BA1F-B7677EC69E7B}"/>
              </a:ext>
            </a:extLst>
          </p:cNvPr>
          <p:cNvSpPr txBox="1"/>
          <p:nvPr/>
        </p:nvSpPr>
        <p:spPr>
          <a:xfrm>
            <a:off x="6750843" y="6301883"/>
            <a:ext cx="70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И т.д.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988142" y="1443123"/>
            <a:ext cx="14748" cy="23552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4" idx="1"/>
          </p:cNvCxnSpPr>
          <p:nvPr/>
        </p:nvCxnSpPr>
        <p:spPr>
          <a:xfrm>
            <a:off x="1002890" y="1771739"/>
            <a:ext cx="3186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5" idx="1"/>
          </p:cNvCxnSpPr>
          <p:nvPr/>
        </p:nvCxnSpPr>
        <p:spPr>
          <a:xfrm>
            <a:off x="1002890" y="3056687"/>
            <a:ext cx="3186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6" idx="1"/>
          </p:cNvCxnSpPr>
          <p:nvPr/>
        </p:nvCxnSpPr>
        <p:spPr>
          <a:xfrm>
            <a:off x="1002890" y="3426019"/>
            <a:ext cx="318620" cy="29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7" idx="1"/>
          </p:cNvCxnSpPr>
          <p:nvPr/>
        </p:nvCxnSpPr>
        <p:spPr>
          <a:xfrm>
            <a:off x="1002890" y="3796841"/>
            <a:ext cx="318620" cy="14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4" idx="3"/>
            <a:endCxn id="8" idx="1"/>
          </p:cNvCxnSpPr>
          <p:nvPr/>
        </p:nvCxnSpPr>
        <p:spPr>
          <a:xfrm>
            <a:off x="2355896" y="1771739"/>
            <a:ext cx="85708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772697" y="1771739"/>
            <a:ext cx="0" cy="7361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9" idx="1"/>
          </p:cNvCxnSpPr>
          <p:nvPr/>
        </p:nvCxnSpPr>
        <p:spPr>
          <a:xfrm>
            <a:off x="2784439" y="2138539"/>
            <a:ext cx="42854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10" idx="1"/>
          </p:cNvCxnSpPr>
          <p:nvPr/>
        </p:nvCxnSpPr>
        <p:spPr>
          <a:xfrm>
            <a:off x="2784439" y="2507871"/>
            <a:ext cx="42854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6404942" y="1443123"/>
            <a:ext cx="10606" cy="504342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6902637" y="1953873"/>
            <a:ext cx="9139" cy="22147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endCxn id="14" idx="1"/>
          </p:cNvCxnSpPr>
          <p:nvPr/>
        </p:nvCxnSpPr>
        <p:spPr>
          <a:xfrm>
            <a:off x="6415548" y="1771739"/>
            <a:ext cx="285782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endCxn id="20" idx="1"/>
          </p:cNvCxnSpPr>
          <p:nvPr/>
        </p:nvCxnSpPr>
        <p:spPr>
          <a:xfrm>
            <a:off x="6404942" y="4647609"/>
            <a:ext cx="345901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6404942" y="5659412"/>
            <a:ext cx="345901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endCxn id="26" idx="1"/>
          </p:cNvCxnSpPr>
          <p:nvPr/>
        </p:nvCxnSpPr>
        <p:spPr>
          <a:xfrm>
            <a:off x="6394781" y="6486549"/>
            <a:ext cx="356062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endCxn id="15" idx="1"/>
          </p:cNvCxnSpPr>
          <p:nvPr/>
        </p:nvCxnSpPr>
        <p:spPr>
          <a:xfrm>
            <a:off x="6902637" y="2277038"/>
            <a:ext cx="332475" cy="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endCxn id="16" idx="1"/>
          </p:cNvCxnSpPr>
          <p:nvPr/>
        </p:nvCxnSpPr>
        <p:spPr>
          <a:xfrm>
            <a:off x="6902637" y="2781075"/>
            <a:ext cx="332474" cy="126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endCxn id="17" idx="1"/>
          </p:cNvCxnSpPr>
          <p:nvPr/>
        </p:nvCxnSpPr>
        <p:spPr>
          <a:xfrm>
            <a:off x="6902637" y="3151670"/>
            <a:ext cx="332473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endCxn id="18" idx="1"/>
          </p:cNvCxnSpPr>
          <p:nvPr/>
        </p:nvCxnSpPr>
        <p:spPr>
          <a:xfrm>
            <a:off x="6902637" y="3660164"/>
            <a:ext cx="332473" cy="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6897334" y="4168659"/>
            <a:ext cx="4911" cy="5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endCxn id="19" idx="1"/>
          </p:cNvCxnSpPr>
          <p:nvPr/>
        </p:nvCxnSpPr>
        <p:spPr>
          <a:xfrm>
            <a:off x="6911776" y="4168659"/>
            <a:ext cx="323334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Соединительная линия уступом 79"/>
          <p:cNvCxnSpPr>
            <a:endCxn id="22" idx="1"/>
          </p:cNvCxnSpPr>
          <p:nvPr/>
        </p:nvCxnSpPr>
        <p:spPr>
          <a:xfrm rot="16200000" flipH="1">
            <a:off x="7059658" y="4838957"/>
            <a:ext cx="184666" cy="166237"/>
          </a:xfrm>
          <a:prstGeom prst="bentConnector2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Соединительная линия уступом 80"/>
          <p:cNvCxnSpPr/>
          <p:nvPr/>
        </p:nvCxnSpPr>
        <p:spPr>
          <a:xfrm rot="16200000" flipH="1">
            <a:off x="7059658" y="5858480"/>
            <a:ext cx="184666" cy="166237"/>
          </a:xfrm>
          <a:prstGeom prst="bentConnector2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9638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CBF5B8-05E8-495B-8750-03BBA49A670C}"/>
              </a:ext>
            </a:extLst>
          </p:cNvPr>
          <p:cNvSpPr txBox="1"/>
          <p:nvPr/>
        </p:nvSpPr>
        <p:spPr>
          <a:xfrm>
            <a:off x="3103225" y="216587"/>
            <a:ext cx="5985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Простота создания новых тестов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86A083C-2718-4E7F-8361-7D9FF4E87343}"/>
              </a:ext>
            </a:extLst>
          </p:cNvPr>
          <p:cNvSpPr/>
          <p:nvPr/>
        </p:nvSpPr>
        <p:spPr>
          <a:xfrm>
            <a:off x="275094" y="802412"/>
            <a:ext cx="3886032" cy="29361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Человек, имеющий право на редактирование тестовых заданий, заходит в программу воспользовавшись своей учетной записью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B8D75B6-6046-4068-88AE-F89FD52A68FF}"/>
              </a:ext>
            </a:extLst>
          </p:cNvPr>
          <p:cNvSpPr/>
          <p:nvPr/>
        </p:nvSpPr>
        <p:spPr>
          <a:xfrm>
            <a:off x="8041038" y="795070"/>
            <a:ext cx="3879910" cy="2940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 algn="ctr"/>
            <a:r>
              <a:rPr lang="ru-RU" dirty="0"/>
              <a:t>В выбранном разделе нажимает кнопку добавить вопрос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D2360BE-839C-42BB-B0C4-ABD4D30EBA87}"/>
              </a:ext>
            </a:extLst>
          </p:cNvPr>
          <p:cNvSpPr/>
          <p:nvPr/>
        </p:nvSpPr>
        <p:spPr>
          <a:xfrm>
            <a:off x="4167251" y="3739608"/>
            <a:ext cx="3879910" cy="29361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360000" rtlCol="0" anchor="ctr"/>
          <a:lstStyle/>
          <a:p>
            <a:pPr algn="ctr"/>
            <a:r>
              <a:rPr lang="ru-RU" dirty="0"/>
              <a:t>Нажимает кнопку сохранить. После чего вопрос добавляется в данный раздел и уже может использоваться в тестах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5D44F96-CA21-42DF-AE43-BF3F0E48CAFF}"/>
              </a:ext>
            </a:extLst>
          </p:cNvPr>
          <p:cNvSpPr/>
          <p:nvPr/>
        </p:nvSpPr>
        <p:spPr>
          <a:xfrm>
            <a:off x="4161127" y="801362"/>
            <a:ext cx="3904407" cy="293614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36000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Выбирает доступную ему для редактирования группу разделов. В группе разделов выбирает раздел в который хочет добавить новый вопрос, либо создает новый раздел.</a:t>
            </a:r>
          </a:p>
          <a:p>
            <a:pPr algn="ctr"/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7C4672B-3B8B-411D-951C-53D8C675789E}"/>
              </a:ext>
            </a:extLst>
          </p:cNvPr>
          <p:cNvSpPr/>
          <p:nvPr/>
        </p:nvSpPr>
        <p:spPr>
          <a:xfrm>
            <a:off x="8047161" y="3739608"/>
            <a:ext cx="3879910" cy="293614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Заполняет форму, в которой указывает вопрос, варианты ответа, отмечает какие варианты ответа правильные, а также указывает дополнительную информацию (например, развернутый ответ на вопрос или отрывок из инструкции по данному вопросу)</a:t>
            </a:r>
          </a:p>
          <a:p>
            <a:pPr algn="ctr"/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8915400-9E03-4143-ABB8-E64A21870E45}"/>
              </a:ext>
            </a:extLst>
          </p:cNvPr>
          <p:cNvSpPr/>
          <p:nvPr/>
        </p:nvSpPr>
        <p:spPr>
          <a:xfrm>
            <a:off x="281218" y="3739608"/>
            <a:ext cx="3879910" cy="294034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При необходимости добавляет еще вопросы в раздел, пользуясь  кнопкой «Добавить вопрос». </a:t>
            </a:r>
          </a:p>
          <a:p>
            <a:pPr algn="ctr"/>
            <a:endParaRPr lang="ru-RU" dirty="0"/>
          </a:p>
        </p:txBody>
      </p:sp>
      <p:sp>
        <p:nvSpPr>
          <p:cNvPr id="16" name="Равнобедренный треугольник 15">
            <a:extLst>
              <a:ext uri="{FF2B5EF4-FFF2-40B4-BE49-F238E27FC236}">
                <a16:creationId xmlns:a16="http://schemas.microsoft.com/office/drawing/2014/main" id="{272D40D6-3E47-4894-BBBE-924A98D1EB46}"/>
              </a:ext>
            </a:extLst>
          </p:cNvPr>
          <p:cNvSpPr/>
          <p:nvPr/>
        </p:nvSpPr>
        <p:spPr>
          <a:xfrm rot="5400000">
            <a:off x="2865816" y="2105062"/>
            <a:ext cx="2933002" cy="34238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>
            <a:extLst>
              <a:ext uri="{FF2B5EF4-FFF2-40B4-BE49-F238E27FC236}">
                <a16:creationId xmlns:a16="http://schemas.microsoft.com/office/drawing/2014/main" id="{F1B10D93-5B93-4E2E-B1CE-B009E78901F8}"/>
              </a:ext>
            </a:extLst>
          </p:cNvPr>
          <p:cNvSpPr/>
          <p:nvPr/>
        </p:nvSpPr>
        <p:spPr>
          <a:xfrm rot="5400000">
            <a:off x="6741143" y="2071613"/>
            <a:ext cx="2978921" cy="342386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>
            <a:extLst>
              <a:ext uri="{FF2B5EF4-FFF2-40B4-BE49-F238E27FC236}">
                <a16:creationId xmlns:a16="http://schemas.microsoft.com/office/drawing/2014/main" id="{5A98436C-F154-42EC-96E7-1FC1C92F5B83}"/>
              </a:ext>
            </a:extLst>
          </p:cNvPr>
          <p:cNvSpPr/>
          <p:nvPr/>
        </p:nvSpPr>
        <p:spPr>
          <a:xfrm rot="10800000">
            <a:off x="7964048" y="3735413"/>
            <a:ext cx="3950776" cy="276841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>
            <a:extLst>
              <a:ext uri="{FF2B5EF4-FFF2-40B4-BE49-F238E27FC236}">
                <a16:creationId xmlns:a16="http://schemas.microsoft.com/office/drawing/2014/main" id="{D8910D52-9B75-4F46-8402-6F4B6BC4711E}"/>
              </a:ext>
            </a:extLst>
          </p:cNvPr>
          <p:cNvSpPr/>
          <p:nvPr/>
        </p:nvSpPr>
        <p:spPr>
          <a:xfrm rot="16200000">
            <a:off x="6398756" y="5019292"/>
            <a:ext cx="2978923" cy="342385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>
            <a:extLst>
              <a:ext uri="{FF2B5EF4-FFF2-40B4-BE49-F238E27FC236}">
                <a16:creationId xmlns:a16="http://schemas.microsoft.com/office/drawing/2014/main" id="{DDB874EF-3DED-45CE-B5D5-F30AED2F416D}"/>
              </a:ext>
            </a:extLst>
          </p:cNvPr>
          <p:cNvSpPr/>
          <p:nvPr/>
        </p:nvSpPr>
        <p:spPr>
          <a:xfrm rot="16200000">
            <a:off x="2523030" y="5050011"/>
            <a:ext cx="2971581" cy="34238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058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CBF5B8-05E8-495B-8750-03BBA49A670C}"/>
              </a:ext>
            </a:extLst>
          </p:cNvPr>
          <p:cNvSpPr txBox="1"/>
          <p:nvPr/>
        </p:nvSpPr>
        <p:spPr>
          <a:xfrm>
            <a:off x="1147691" y="199468"/>
            <a:ext cx="10173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Возможность проходить тренировочные тесты при подготовке к экзамену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86A083C-2718-4E7F-8361-7D9FF4E87343}"/>
              </a:ext>
            </a:extLst>
          </p:cNvPr>
          <p:cNvSpPr/>
          <p:nvPr/>
        </p:nvSpPr>
        <p:spPr>
          <a:xfrm>
            <a:off x="294756" y="661131"/>
            <a:ext cx="3871168" cy="29937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Любой пользователь имеющий доступ к данному продукту может выбрать любую открытую в общий доступ группу разделов.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B8D75B6-6046-4068-88AE-F89FD52A68FF}"/>
              </a:ext>
            </a:extLst>
          </p:cNvPr>
          <p:cNvSpPr/>
          <p:nvPr/>
        </p:nvSpPr>
        <p:spPr>
          <a:xfrm>
            <a:off x="8037094" y="661133"/>
            <a:ext cx="3871169" cy="30000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 algn="ctr"/>
            <a:r>
              <a:rPr lang="ru-RU" dirty="0"/>
              <a:t>После указания количества вопросов нажимает кнопку «Начать тест».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D2360BE-839C-42BB-B0C4-ABD4D30EBA87}"/>
              </a:ext>
            </a:extLst>
          </p:cNvPr>
          <p:cNvSpPr/>
          <p:nvPr/>
        </p:nvSpPr>
        <p:spPr>
          <a:xfrm>
            <a:off x="4165925" y="3667461"/>
            <a:ext cx="3897364" cy="30000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360000" rtlCol="0" anchor="ctr"/>
          <a:lstStyle/>
          <a:p>
            <a:pPr algn="ctr"/>
            <a:r>
              <a:rPr lang="ru-RU" dirty="0"/>
              <a:t>На экран выводится список вопросов с вариантами ответов, где отмечены ответы, которые выбрал пользователь и указанием правильных и неправильных ответов.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5D44F96-CA21-42DF-AE43-BF3F0E48CAFF}"/>
              </a:ext>
            </a:extLst>
          </p:cNvPr>
          <p:cNvSpPr/>
          <p:nvPr/>
        </p:nvSpPr>
        <p:spPr>
          <a:xfrm>
            <a:off x="4165925" y="661133"/>
            <a:ext cx="3871168" cy="30063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36000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Выбрав группу разделов, видит список разделов с количеством вопросов в каждом разделе. Указывает сколько вопросов из какого раздела хочет увидеть в тесте.</a:t>
            </a: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7C4672B-3B8B-411D-951C-53D8C675789E}"/>
              </a:ext>
            </a:extLst>
          </p:cNvPr>
          <p:cNvSpPr/>
          <p:nvPr/>
        </p:nvSpPr>
        <p:spPr>
          <a:xfrm>
            <a:off x="8023990" y="3664317"/>
            <a:ext cx="3884271" cy="30000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 выбранным разделам создается тест, в котором пользователь отвечает на вопросы, выбирая правильные ответы из предложенных. Ответив на все вопросы нажимает кнопку «Закончить тест».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8915400-9E03-4143-ABB8-E64A21870E45}"/>
              </a:ext>
            </a:extLst>
          </p:cNvPr>
          <p:cNvSpPr/>
          <p:nvPr/>
        </p:nvSpPr>
        <p:spPr>
          <a:xfrm>
            <a:off x="294756" y="3661169"/>
            <a:ext cx="3871169" cy="30000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При необходимости пользователь может снова пройти тест, либо изменить количество вопросов для теста. Также пользователь может выбрать другую доступную группу разделов.</a:t>
            </a:r>
            <a:endParaRPr lang="ru-RU" dirty="0"/>
          </a:p>
        </p:txBody>
      </p:sp>
      <p:sp>
        <p:nvSpPr>
          <p:cNvPr id="10" name="Равнобедренный треугольник 9">
            <a:extLst>
              <a:ext uri="{FF2B5EF4-FFF2-40B4-BE49-F238E27FC236}">
                <a16:creationId xmlns:a16="http://schemas.microsoft.com/office/drawing/2014/main" id="{EB6717D7-F5A1-4078-A449-6C0E6CA09540}"/>
              </a:ext>
            </a:extLst>
          </p:cNvPr>
          <p:cNvSpPr/>
          <p:nvPr/>
        </p:nvSpPr>
        <p:spPr>
          <a:xfrm rot="5400000">
            <a:off x="2829232" y="1994677"/>
            <a:ext cx="3015767" cy="34238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>
            <a:extLst>
              <a:ext uri="{FF2B5EF4-FFF2-40B4-BE49-F238E27FC236}">
                <a16:creationId xmlns:a16="http://schemas.microsoft.com/office/drawing/2014/main" id="{F912EA43-ED0E-43D0-9FD4-8F3879FB1B5A}"/>
              </a:ext>
            </a:extLst>
          </p:cNvPr>
          <p:cNvSpPr/>
          <p:nvPr/>
        </p:nvSpPr>
        <p:spPr>
          <a:xfrm rot="16200000">
            <a:off x="2486849" y="5007294"/>
            <a:ext cx="3015767" cy="34238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>
            <a:extLst>
              <a:ext uri="{FF2B5EF4-FFF2-40B4-BE49-F238E27FC236}">
                <a16:creationId xmlns:a16="http://schemas.microsoft.com/office/drawing/2014/main" id="{33B59918-4E03-4866-AF4A-A66ABBF1BF94}"/>
              </a:ext>
            </a:extLst>
          </p:cNvPr>
          <p:cNvSpPr/>
          <p:nvPr/>
        </p:nvSpPr>
        <p:spPr>
          <a:xfrm rot="10800000">
            <a:off x="8037088" y="3654876"/>
            <a:ext cx="3871174" cy="34238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>
            <a:extLst>
              <a:ext uri="{FF2B5EF4-FFF2-40B4-BE49-F238E27FC236}">
                <a16:creationId xmlns:a16="http://schemas.microsoft.com/office/drawing/2014/main" id="{73B7E787-84A6-4710-A6C0-ACC00A939F92}"/>
              </a:ext>
            </a:extLst>
          </p:cNvPr>
          <p:cNvSpPr/>
          <p:nvPr/>
        </p:nvSpPr>
        <p:spPr>
          <a:xfrm rot="5400000">
            <a:off x="6706694" y="1997824"/>
            <a:ext cx="3003176" cy="342386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>
            <a:extLst>
              <a:ext uri="{FF2B5EF4-FFF2-40B4-BE49-F238E27FC236}">
                <a16:creationId xmlns:a16="http://schemas.microsoft.com/office/drawing/2014/main" id="{7F1CAC5B-F84C-4E9E-9B79-072EFC62FF3B}"/>
              </a:ext>
            </a:extLst>
          </p:cNvPr>
          <p:cNvSpPr/>
          <p:nvPr/>
        </p:nvSpPr>
        <p:spPr>
          <a:xfrm rot="16200000">
            <a:off x="6304442" y="4940621"/>
            <a:ext cx="3149112" cy="342386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18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CBF5B8-05E8-495B-8750-03BBA49A670C}"/>
              </a:ext>
            </a:extLst>
          </p:cNvPr>
          <p:cNvSpPr txBox="1"/>
          <p:nvPr/>
        </p:nvSpPr>
        <p:spPr>
          <a:xfrm>
            <a:off x="473032" y="187143"/>
            <a:ext cx="11267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Возможность создания контрольного теста, данные для прохождения которого будут приходить на электронную почту тому, кто должен пройти данный </a:t>
            </a:r>
            <a:r>
              <a:rPr lang="ru-RU" sz="2400" b="1" dirty="0" smtClean="0"/>
              <a:t>тест</a:t>
            </a:r>
            <a:endParaRPr lang="ru-RU" sz="2400" b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86A083C-2718-4E7F-8361-7D9FF4E87343}"/>
              </a:ext>
            </a:extLst>
          </p:cNvPr>
          <p:cNvSpPr/>
          <p:nvPr/>
        </p:nvSpPr>
        <p:spPr>
          <a:xfrm>
            <a:off x="298827" y="1066243"/>
            <a:ext cx="3752473" cy="14800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Человек, имеющий право на создание контрольных тестов, заходит в программу воспользовавшись своей учетной записью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B8D75B6-6046-4068-88AE-F89FD52A68FF}"/>
              </a:ext>
            </a:extLst>
          </p:cNvPr>
          <p:cNvSpPr/>
          <p:nvPr/>
        </p:nvSpPr>
        <p:spPr>
          <a:xfrm>
            <a:off x="7803773" y="1087187"/>
            <a:ext cx="4038931" cy="145906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 algn="ctr"/>
            <a:r>
              <a:rPr lang="ru-RU" dirty="0"/>
              <a:t>Выбирает группу разделов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D2360BE-839C-42BB-B0C4-ABD4D30EBA87}"/>
              </a:ext>
            </a:extLst>
          </p:cNvPr>
          <p:cNvSpPr/>
          <p:nvPr/>
        </p:nvSpPr>
        <p:spPr>
          <a:xfrm>
            <a:off x="4051300" y="2530022"/>
            <a:ext cx="3766274" cy="14225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360000" rtlCol="0" anchor="ctr"/>
          <a:lstStyle/>
          <a:p>
            <a:pPr algn="ctr"/>
            <a:r>
              <a:rPr lang="ru-RU" dirty="0"/>
              <a:t>Выбирает пользователей, которым тест будет отправлен и нажимает кнопку «Далее».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5D44F96-CA21-42DF-AE43-BF3F0E48CAFF}"/>
              </a:ext>
            </a:extLst>
          </p:cNvPr>
          <p:cNvSpPr/>
          <p:nvPr/>
        </p:nvSpPr>
        <p:spPr>
          <a:xfrm>
            <a:off x="4051300" y="1087187"/>
            <a:ext cx="3752473" cy="14590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36000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Нажимает кнопку «создать контрольный тест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7C4672B-3B8B-411D-951C-53D8C675789E}"/>
              </a:ext>
            </a:extLst>
          </p:cNvPr>
          <p:cNvSpPr/>
          <p:nvPr/>
        </p:nvSpPr>
        <p:spPr>
          <a:xfrm>
            <a:off x="7823548" y="2543601"/>
            <a:ext cx="4019154" cy="13780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Указывает количество вопросов напротив разделов, которые он хочет включить в контрольный тест и нажимает кнопку «Далее</a:t>
            </a:r>
            <a:r>
              <a:rPr lang="ru-RU" dirty="0" smtClean="0">
                <a:solidFill>
                  <a:schemeClr val="tx1"/>
                </a:solidFill>
              </a:rPr>
              <a:t>».</a:t>
            </a:r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8915400-9E03-4143-ABB8-E64A21870E45}"/>
              </a:ext>
            </a:extLst>
          </p:cNvPr>
          <p:cNvSpPr/>
          <p:nvPr/>
        </p:nvSpPr>
        <p:spPr>
          <a:xfrm>
            <a:off x="292850" y="2543601"/>
            <a:ext cx="3772251" cy="139162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36000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Выбирает параметры теста, такие как количество времени на тест, показывать количество правильных ответов в вопросе и т.д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CBEB9EC-39F3-40B4-A9F2-4A812FD03310}"/>
              </a:ext>
            </a:extLst>
          </p:cNvPr>
          <p:cNvSpPr/>
          <p:nvPr/>
        </p:nvSpPr>
        <p:spPr>
          <a:xfrm>
            <a:off x="292850" y="3935223"/>
            <a:ext cx="3772251" cy="1329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Нажимает кнопку создать контрольный тест.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28515F2-D0C5-4C5E-BC88-A7D8A8307E4B}"/>
              </a:ext>
            </a:extLst>
          </p:cNvPr>
          <p:cNvSpPr/>
          <p:nvPr/>
        </p:nvSpPr>
        <p:spPr>
          <a:xfrm>
            <a:off x="4051299" y="3935224"/>
            <a:ext cx="3752473" cy="13272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Пользователям, которые были указаны при создании контрольного теста, на электронную почту приходит ссылка данными для доступа к тесту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endParaRPr lang="ru-RU" sz="1600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FA08DC4-7008-4CDC-A06F-5E42699967CA}"/>
              </a:ext>
            </a:extLst>
          </p:cNvPr>
          <p:cNvSpPr/>
          <p:nvPr/>
        </p:nvSpPr>
        <p:spPr>
          <a:xfrm>
            <a:off x="7803772" y="3921645"/>
            <a:ext cx="4018226" cy="13430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Пользователи проходят тест.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CC22283-ADA7-43BA-9BA7-A5A276BB8EDD}"/>
              </a:ext>
            </a:extLst>
          </p:cNvPr>
          <p:cNvSpPr/>
          <p:nvPr/>
        </p:nvSpPr>
        <p:spPr>
          <a:xfrm>
            <a:off x="7803771" y="5278277"/>
            <a:ext cx="4018227" cy="134516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Как только пользователь заканчивает тест, на электронную почту, создававшему тест, приходит письмо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3E3265F-A76B-4946-8222-2B3163161406}"/>
              </a:ext>
            </a:extLst>
          </p:cNvPr>
          <p:cNvSpPr/>
          <p:nvPr/>
        </p:nvSpPr>
        <p:spPr>
          <a:xfrm>
            <a:off x="4065100" y="5262511"/>
            <a:ext cx="3738671" cy="13609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ctr"/>
            <a:r>
              <a:rPr lang="ru-RU" dirty="0"/>
              <a:t>В письме указываются результаты теста, а также ссылки на более подробную информацию по тесту.</a:t>
            </a:r>
          </a:p>
        </p:txBody>
      </p:sp>
      <p:sp>
        <p:nvSpPr>
          <p:cNvPr id="18" name="Равнобедренный треугольник 17">
            <a:extLst>
              <a:ext uri="{FF2B5EF4-FFF2-40B4-BE49-F238E27FC236}">
                <a16:creationId xmlns:a16="http://schemas.microsoft.com/office/drawing/2014/main" id="{EB6717D7-F5A1-4078-A449-6C0E6CA09540}"/>
              </a:ext>
            </a:extLst>
          </p:cNvPr>
          <p:cNvSpPr/>
          <p:nvPr/>
        </p:nvSpPr>
        <p:spPr>
          <a:xfrm rot="5400000">
            <a:off x="3496954" y="1626566"/>
            <a:ext cx="1451078" cy="330433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>
            <a:extLst>
              <a:ext uri="{FF2B5EF4-FFF2-40B4-BE49-F238E27FC236}">
                <a16:creationId xmlns:a16="http://schemas.microsoft.com/office/drawing/2014/main" id="{EB6717D7-F5A1-4078-A449-6C0E6CA09540}"/>
              </a:ext>
            </a:extLst>
          </p:cNvPr>
          <p:cNvSpPr/>
          <p:nvPr/>
        </p:nvSpPr>
        <p:spPr>
          <a:xfrm rot="5400000">
            <a:off x="3544991" y="4421980"/>
            <a:ext cx="1343051" cy="342385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>
            <a:extLst>
              <a:ext uri="{FF2B5EF4-FFF2-40B4-BE49-F238E27FC236}">
                <a16:creationId xmlns:a16="http://schemas.microsoft.com/office/drawing/2014/main" id="{EB6717D7-F5A1-4078-A449-6C0E6CA09540}"/>
              </a:ext>
            </a:extLst>
          </p:cNvPr>
          <p:cNvSpPr/>
          <p:nvPr/>
        </p:nvSpPr>
        <p:spPr>
          <a:xfrm rot="16200000">
            <a:off x="3215131" y="3087975"/>
            <a:ext cx="1399682" cy="300263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>
            <a:extLst>
              <a:ext uri="{FF2B5EF4-FFF2-40B4-BE49-F238E27FC236}">
                <a16:creationId xmlns:a16="http://schemas.microsoft.com/office/drawing/2014/main" id="{73B7E787-84A6-4710-A6C0-ACC00A939F92}"/>
              </a:ext>
            </a:extLst>
          </p:cNvPr>
          <p:cNvSpPr/>
          <p:nvPr/>
        </p:nvSpPr>
        <p:spPr>
          <a:xfrm rot="5400000">
            <a:off x="7196208" y="1673805"/>
            <a:ext cx="1501588" cy="286463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>
            <a:extLst>
              <a:ext uri="{FF2B5EF4-FFF2-40B4-BE49-F238E27FC236}">
                <a16:creationId xmlns:a16="http://schemas.microsoft.com/office/drawing/2014/main" id="{73B7E787-84A6-4710-A6C0-ACC00A939F92}"/>
              </a:ext>
            </a:extLst>
          </p:cNvPr>
          <p:cNvSpPr/>
          <p:nvPr/>
        </p:nvSpPr>
        <p:spPr>
          <a:xfrm rot="5400000">
            <a:off x="7272025" y="4446492"/>
            <a:ext cx="1343052" cy="293361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>
            <a:extLst>
              <a:ext uri="{FF2B5EF4-FFF2-40B4-BE49-F238E27FC236}">
                <a16:creationId xmlns:a16="http://schemas.microsoft.com/office/drawing/2014/main" id="{7F1CAC5B-F84C-4E9E-9B79-072EFC62FF3B}"/>
              </a:ext>
            </a:extLst>
          </p:cNvPr>
          <p:cNvSpPr/>
          <p:nvPr/>
        </p:nvSpPr>
        <p:spPr>
          <a:xfrm rot="16200000">
            <a:off x="6983452" y="3053002"/>
            <a:ext cx="1340866" cy="327373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>
            <a:extLst>
              <a:ext uri="{FF2B5EF4-FFF2-40B4-BE49-F238E27FC236}">
                <a16:creationId xmlns:a16="http://schemas.microsoft.com/office/drawing/2014/main" id="{7F1CAC5B-F84C-4E9E-9B79-072EFC62FF3B}"/>
              </a:ext>
            </a:extLst>
          </p:cNvPr>
          <p:cNvSpPr/>
          <p:nvPr/>
        </p:nvSpPr>
        <p:spPr>
          <a:xfrm rot="16200000">
            <a:off x="6971523" y="5802898"/>
            <a:ext cx="1340866" cy="327373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>
            <a:extLst>
              <a:ext uri="{FF2B5EF4-FFF2-40B4-BE49-F238E27FC236}">
                <a16:creationId xmlns:a16="http://schemas.microsoft.com/office/drawing/2014/main" id="{EB6717D7-F5A1-4078-A449-6C0E6CA09540}"/>
              </a:ext>
            </a:extLst>
          </p:cNvPr>
          <p:cNvSpPr/>
          <p:nvPr/>
        </p:nvSpPr>
        <p:spPr>
          <a:xfrm rot="10800000">
            <a:off x="7824470" y="5266596"/>
            <a:ext cx="3997527" cy="23455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>
            <a:extLst>
              <a:ext uri="{FF2B5EF4-FFF2-40B4-BE49-F238E27FC236}">
                <a16:creationId xmlns:a16="http://schemas.microsoft.com/office/drawing/2014/main" id="{EB6717D7-F5A1-4078-A449-6C0E6CA09540}"/>
              </a:ext>
            </a:extLst>
          </p:cNvPr>
          <p:cNvSpPr/>
          <p:nvPr/>
        </p:nvSpPr>
        <p:spPr>
          <a:xfrm rot="10800000">
            <a:off x="7796870" y="2528985"/>
            <a:ext cx="4025127" cy="180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>
            <a:extLst>
              <a:ext uri="{FF2B5EF4-FFF2-40B4-BE49-F238E27FC236}">
                <a16:creationId xmlns:a16="http://schemas.microsoft.com/office/drawing/2014/main" id="{73B7E787-84A6-4710-A6C0-ACC00A939F92}"/>
              </a:ext>
            </a:extLst>
          </p:cNvPr>
          <p:cNvSpPr/>
          <p:nvPr/>
        </p:nvSpPr>
        <p:spPr>
          <a:xfrm rot="10800000">
            <a:off x="272153" y="3921644"/>
            <a:ext cx="3779143" cy="237401"/>
          </a:xfrm>
          <a:prstGeom prst="triangle">
            <a:avLst>
              <a:gd name="adj" fmla="val 4961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372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CBF5B8-05E8-495B-8750-03BBA49A670C}"/>
              </a:ext>
            </a:extLst>
          </p:cNvPr>
          <p:cNvSpPr txBox="1"/>
          <p:nvPr/>
        </p:nvSpPr>
        <p:spPr>
          <a:xfrm>
            <a:off x="730268" y="310393"/>
            <a:ext cx="108381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Возможность добавлять схемы, по которым в дальнейшем будет производится проверка знаний этих схем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86A083C-2718-4E7F-8361-7D9FF4E87343}"/>
              </a:ext>
            </a:extLst>
          </p:cNvPr>
          <p:cNvSpPr/>
          <p:nvPr/>
        </p:nvSpPr>
        <p:spPr>
          <a:xfrm>
            <a:off x="1409477" y="1271890"/>
            <a:ext cx="3212982" cy="25853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Человек, имеющий право на добавление схем, заходит в программу воспользовавшись своей учетной записью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B8D75B6-6046-4068-88AE-F89FD52A68FF}"/>
              </a:ext>
            </a:extLst>
          </p:cNvPr>
          <p:cNvSpPr/>
          <p:nvPr/>
        </p:nvSpPr>
        <p:spPr>
          <a:xfrm>
            <a:off x="7860485" y="1271889"/>
            <a:ext cx="3212984" cy="25853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 algn="ctr"/>
            <a:r>
              <a:rPr lang="ru-RU" dirty="0"/>
              <a:t>Нажимает кнопку добавить схему.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D2360BE-839C-42BB-B0C4-ABD4D30EBA87}"/>
              </a:ext>
            </a:extLst>
          </p:cNvPr>
          <p:cNvSpPr/>
          <p:nvPr/>
        </p:nvSpPr>
        <p:spPr>
          <a:xfrm>
            <a:off x="4639155" y="3857211"/>
            <a:ext cx="3212984" cy="25853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Сохраняет схему.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5D44F96-CA21-42DF-AE43-BF3F0E48CAFF}"/>
              </a:ext>
            </a:extLst>
          </p:cNvPr>
          <p:cNvSpPr/>
          <p:nvPr/>
        </p:nvSpPr>
        <p:spPr>
          <a:xfrm>
            <a:off x="4639154" y="1271889"/>
            <a:ext cx="3212983" cy="258532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36000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Выбирает доступную ему для редактирования группу схем. </a:t>
            </a: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7C4672B-3B8B-411D-951C-53D8C675789E}"/>
              </a:ext>
            </a:extLst>
          </p:cNvPr>
          <p:cNvSpPr/>
          <p:nvPr/>
        </p:nvSpPr>
        <p:spPr>
          <a:xfrm>
            <a:off x="7860485" y="3857211"/>
            <a:ext cx="3212984" cy="258532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Рисует схему в редакторе программы, подписывает элементы.</a:t>
            </a:r>
          </a:p>
          <a:p>
            <a:pPr algn="ctr"/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8915400-9E03-4143-ABB8-E64A21870E45}"/>
              </a:ext>
            </a:extLst>
          </p:cNvPr>
          <p:cNvSpPr/>
          <p:nvPr/>
        </p:nvSpPr>
        <p:spPr>
          <a:xfrm>
            <a:off x="1409479" y="3857211"/>
            <a:ext cx="3221330" cy="258532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При необходимости добавляет еще схемы.</a:t>
            </a:r>
          </a:p>
          <a:p>
            <a:pPr algn="ctr"/>
            <a:endParaRPr lang="ru-RU" dirty="0"/>
          </a:p>
        </p:txBody>
      </p:sp>
      <p:sp>
        <p:nvSpPr>
          <p:cNvPr id="10" name="Равнобедренный треугольник 9">
            <a:extLst>
              <a:ext uri="{FF2B5EF4-FFF2-40B4-BE49-F238E27FC236}">
                <a16:creationId xmlns:a16="http://schemas.microsoft.com/office/drawing/2014/main" id="{EB6717D7-F5A1-4078-A449-6C0E6CA09540}"/>
              </a:ext>
            </a:extLst>
          </p:cNvPr>
          <p:cNvSpPr/>
          <p:nvPr/>
        </p:nvSpPr>
        <p:spPr>
          <a:xfrm rot="16200000">
            <a:off x="3178997" y="4982375"/>
            <a:ext cx="2577931" cy="34238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>
            <a:extLst>
              <a:ext uri="{FF2B5EF4-FFF2-40B4-BE49-F238E27FC236}">
                <a16:creationId xmlns:a16="http://schemas.microsoft.com/office/drawing/2014/main" id="{EB6717D7-F5A1-4078-A449-6C0E6CA09540}"/>
              </a:ext>
            </a:extLst>
          </p:cNvPr>
          <p:cNvSpPr/>
          <p:nvPr/>
        </p:nvSpPr>
        <p:spPr>
          <a:xfrm rot="5400000">
            <a:off x="3493601" y="2393360"/>
            <a:ext cx="2600100" cy="34238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>
            <a:extLst>
              <a:ext uri="{FF2B5EF4-FFF2-40B4-BE49-F238E27FC236}">
                <a16:creationId xmlns:a16="http://schemas.microsoft.com/office/drawing/2014/main" id="{EB6717D7-F5A1-4078-A449-6C0E6CA09540}"/>
              </a:ext>
            </a:extLst>
          </p:cNvPr>
          <p:cNvSpPr/>
          <p:nvPr/>
        </p:nvSpPr>
        <p:spPr>
          <a:xfrm rot="10800000">
            <a:off x="7843789" y="3864598"/>
            <a:ext cx="3229680" cy="34238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>
            <a:extLst>
              <a:ext uri="{FF2B5EF4-FFF2-40B4-BE49-F238E27FC236}">
                <a16:creationId xmlns:a16="http://schemas.microsoft.com/office/drawing/2014/main" id="{73B7E787-84A6-4710-A6C0-ACC00A939F92}"/>
              </a:ext>
            </a:extLst>
          </p:cNvPr>
          <p:cNvSpPr/>
          <p:nvPr/>
        </p:nvSpPr>
        <p:spPr>
          <a:xfrm rot="5400000">
            <a:off x="6696627" y="2359316"/>
            <a:ext cx="2653405" cy="342386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>
            <a:extLst>
              <a:ext uri="{FF2B5EF4-FFF2-40B4-BE49-F238E27FC236}">
                <a16:creationId xmlns:a16="http://schemas.microsoft.com/office/drawing/2014/main" id="{7F1CAC5B-F84C-4E9E-9B79-072EFC62FF3B}"/>
              </a:ext>
            </a:extLst>
          </p:cNvPr>
          <p:cNvSpPr/>
          <p:nvPr/>
        </p:nvSpPr>
        <p:spPr>
          <a:xfrm rot="16200000">
            <a:off x="6396627" y="4978679"/>
            <a:ext cx="2585325" cy="342386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8112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1006</Words>
  <Application>Microsoft Office PowerPoint</Application>
  <PresentationFormat>Широкоэкранный</PresentationFormat>
  <Paragraphs>91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-apple-system</vt:lpstr>
      <vt:lpstr>Arial</vt:lpstr>
      <vt:lpstr>Calibri</vt:lpstr>
      <vt:lpstr>Calibri Light</vt:lpstr>
      <vt:lpstr>Тема Office</vt:lpstr>
      <vt:lpstr>Проект «Сигма»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Илья Комендантов</dc:creator>
  <cp:lastModifiedBy>Komendantov Andrey (EnelRussia SG)</cp:lastModifiedBy>
  <cp:revision>37</cp:revision>
  <dcterms:created xsi:type="dcterms:W3CDTF">2020-02-03T08:29:51Z</dcterms:created>
  <dcterms:modified xsi:type="dcterms:W3CDTF">2020-02-03T15:58:34Z</dcterms:modified>
</cp:coreProperties>
</file>