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16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7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omfortaa Regular" panose="020B0604020202020204" charset="0"/>
      <p:regular r:id="rId27"/>
      <p:bold r:id="rId28"/>
    </p:embeddedFont>
    <p:embeddedFont>
      <p:font typeface="Exo 2" panose="020B0604020202020204" charset="-52"/>
      <p:regular r:id="rId29"/>
      <p:bold r:id="rId30"/>
      <p:italic r:id="rId31"/>
      <p:boldItalic r:id="rId32"/>
    </p:embeddedFont>
    <p:embeddedFont>
      <p:font typeface="Exo 2 ExtraBold" panose="020B0604020202020204" charset="0"/>
      <p:bold r:id="rId33"/>
      <p:boldItalic r:id="rId34"/>
    </p:embeddedFont>
    <p:embeddedFont>
      <p:font typeface="Exo 2 SemiBold" panose="020B0604020202020204" charset="0"/>
      <p:regular r:id="rId35"/>
      <p:bold r:id="rId36"/>
      <p:italic r:id="rId37"/>
      <p:boldItalic r:id="rId38"/>
    </p:embeddedFont>
    <p:embeddedFont>
      <p:font typeface="Roboto" panose="020B060402020202020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тас Фризи" initials="" lastIdx="4" clrIdx="0"/>
  <p:cmAuthor id="1" name="Telesemя" initials="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5152EB8-8D07-4E75-B5A0-6A78555C799D}">
  <a:tblStyle styleId="{75152EB8-8D07-4E75-B5A0-6A78555C799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9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1-22T19:51:07.899" idx="3">
    <p:pos x="6000" y="0"/>
    <p:text>ОГРОМНЫЙ ВОПРОС ПО ЭТОМУ СЛАЙДУ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1-22T20:02:40.262" idx="1">
    <p:pos x="6000" y="0"/>
    <p:text>Добавть в сценарий просмотр приложения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2-14T09:35:47.557" idx="1">
    <p:pos x="6000" y="0"/>
    <p:text>Так, дизайн оставляю на Стаса, а то я много чего не понимаю. Кстати с этого слайда начинается моя часть
презентации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2-14T09:44:23.891" idx="2">
    <p:pos x="6000" y="0"/>
    <p:text>Думаю, что легенда не самая удачная</p:tex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12-15T23:34:18.020" idx="2">
    <p:pos x="6000" y="0"/>
    <p:text>Мы повели опрос в резултате котрого выявили ключевые аспекты вызывающие недовольство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6b582f5c41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6b582f5c41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7cb79bafd4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7cb79bafd4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75af73fa06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75af73fa06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6b2476e6e0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6b2476e6e0_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6b2476e6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6b2476e6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6c876eb0d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6c876eb0d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6b2476e6e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6b2476e6e0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75f862f2c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75f862f2c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75f862f2ce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75f862f2ce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75af73fa06_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75af73fa06_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6dfad293c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6dfad293c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6b582f5c41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6b582f5c41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6ca7a01fa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6ca7a01fa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75624730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75624730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6b582f5c41_2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6b582f5c41_2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7cb79bafd4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7cb79bafd4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7cb79bafd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7cb79bafd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7cb79bafd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7cb79bafd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7cb79bafd4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7cb79bafd4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7cb79bafd4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7cb79bafd4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18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26.png"/><Relationship Id="rId5" Type="http://schemas.openxmlformats.org/officeDocument/2006/relationships/image" Target="../media/image30.png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-12"/>
            <a:ext cx="9144000" cy="5233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8150" y="4210450"/>
            <a:ext cx="1436186" cy="17655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5823450" y="4387000"/>
            <a:ext cx="2214900" cy="6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93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B7B7B7"/>
                </a:solidFill>
                <a:highlight>
                  <a:srgbClr val="FFFFFF"/>
                </a:highlight>
                <a:latin typeface="Exo 2 SemiBold"/>
                <a:ea typeface="Exo 2 SemiBold"/>
                <a:cs typeface="Exo 2 SemiBold"/>
                <a:sym typeface="Exo 2 SemiBold"/>
              </a:rPr>
              <a:t>Алексей Губин</a:t>
            </a:r>
            <a:endParaRPr sz="1100">
              <a:solidFill>
                <a:srgbClr val="B7B7B7"/>
              </a:solidFill>
              <a:highlight>
                <a:srgbClr val="FFFFFF"/>
              </a:highlight>
              <a:latin typeface="Exo 2 SemiBold"/>
              <a:ea typeface="Exo 2 SemiBold"/>
              <a:cs typeface="Exo 2 SemiBold"/>
              <a:sym typeface="Exo 2 SemiBold"/>
            </a:endParaRPr>
          </a:p>
          <a:p>
            <a:pPr marL="0" lvl="0" indent="0" algn="l" rtl="0">
              <a:lnSpc>
                <a:spcPct val="12931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rgbClr val="B7B7B7"/>
                </a:solidFill>
                <a:highlight>
                  <a:srgbClr val="FFFFFF"/>
                </a:highlight>
                <a:latin typeface="Exo 2 SemiBold"/>
                <a:ea typeface="Exo 2 SemiBold"/>
                <a:cs typeface="Exo 2 SemiBold"/>
                <a:sym typeface="Exo 2 SemiBold"/>
              </a:rPr>
              <a:t>Анастасия Черепанова</a:t>
            </a:r>
            <a:endParaRPr sz="1100">
              <a:solidFill>
                <a:srgbClr val="B7B7B7"/>
              </a:solidFill>
              <a:highlight>
                <a:srgbClr val="FFFFFF"/>
              </a:highlight>
              <a:latin typeface="Exo 2 SemiBold"/>
              <a:ea typeface="Exo 2 SemiBold"/>
              <a:cs typeface="Exo 2 SemiBold"/>
              <a:sym typeface="Exo 2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3"/>
          <p:cNvSpPr txBox="1"/>
          <p:nvPr/>
        </p:nvSpPr>
        <p:spPr>
          <a:xfrm>
            <a:off x="4224025" y="4387000"/>
            <a:ext cx="1720500" cy="6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93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B7B7B7"/>
                </a:solidFill>
                <a:highlight>
                  <a:srgbClr val="FFFFFF"/>
                </a:highlight>
                <a:latin typeface="Exo 2 SemiBold"/>
                <a:ea typeface="Exo 2 SemiBold"/>
                <a:cs typeface="Exo 2 SemiBold"/>
                <a:sym typeface="Exo 2 SemiBold"/>
              </a:rPr>
              <a:t>Станислав Ильин</a:t>
            </a:r>
            <a:endParaRPr sz="1100">
              <a:solidFill>
                <a:srgbClr val="B7B7B7"/>
              </a:solidFill>
              <a:highlight>
                <a:srgbClr val="FFFFFF"/>
              </a:highlight>
              <a:latin typeface="Exo 2 SemiBold"/>
              <a:ea typeface="Exo 2 SemiBold"/>
              <a:cs typeface="Exo 2 SemiBold"/>
              <a:sym typeface="Exo 2 SemiBold"/>
            </a:endParaRPr>
          </a:p>
          <a:p>
            <a:pPr marL="0" lvl="0" indent="0" algn="l" rtl="0">
              <a:lnSpc>
                <a:spcPct val="1293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B7B7B7"/>
                </a:solidFill>
                <a:highlight>
                  <a:srgbClr val="FFFFFF"/>
                </a:highlight>
                <a:latin typeface="Exo 2 SemiBold"/>
                <a:ea typeface="Exo 2 SemiBold"/>
                <a:cs typeface="Exo 2 SemiBold"/>
                <a:sym typeface="Exo 2 SemiBold"/>
              </a:rPr>
              <a:t>Олег Кадырбеков</a:t>
            </a:r>
            <a:r>
              <a:rPr lang="ru" sz="950">
                <a:solidFill>
                  <a:srgbClr val="777E8C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 sz="1450">
              <a:solidFill>
                <a:srgbClr val="B7B7B7"/>
              </a:solidFill>
              <a:highlight>
                <a:srgbClr val="FFFFFF"/>
              </a:highlight>
              <a:latin typeface="Exo 2 SemiBold"/>
              <a:ea typeface="Exo 2 SemiBold"/>
              <a:cs typeface="Exo 2 SemiBold"/>
              <a:sym typeface="Exo 2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8511" y="0"/>
            <a:ext cx="385985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548" y="0"/>
            <a:ext cx="385985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22800" y="1240300"/>
            <a:ext cx="6039275" cy="390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1"/>
          <p:cNvSpPr txBox="1"/>
          <p:nvPr/>
        </p:nvSpPr>
        <p:spPr>
          <a:xfrm>
            <a:off x="2375850" y="0"/>
            <a:ext cx="4392300" cy="5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45069B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СИТУАЦИЯ НА КУХНЕ</a:t>
            </a:r>
            <a:endParaRPr/>
          </a:p>
        </p:txBody>
      </p:sp>
      <p:pic>
        <p:nvPicPr>
          <p:cNvPr id="190" name="Google Shape;19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25257" y="1799675"/>
            <a:ext cx="3215857" cy="3343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37388" y="1131648"/>
            <a:ext cx="2869225" cy="777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2" name="Google Shape;192;p21"/>
          <p:cNvCxnSpPr/>
          <p:nvPr/>
        </p:nvCxnSpPr>
        <p:spPr>
          <a:xfrm>
            <a:off x="5590450" y="1809750"/>
            <a:ext cx="542100" cy="505500"/>
          </a:xfrm>
          <a:prstGeom prst="straightConnector1">
            <a:avLst/>
          </a:prstGeom>
          <a:noFill/>
          <a:ln w="28575" cap="flat" cmpd="sng">
            <a:solidFill>
              <a:srgbClr val="CC0000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193" name="Google Shape;193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37400" y="1131662"/>
            <a:ext cx="2869200" cy="7773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4" name="Google Shape;194;p21"/>
          <p:cNvCxnSpPr/>
          <p:nvPr/>
        </p:nvCxnSpPr>
        <p:spPr>
          <a:xfrm>
            <a:off x="5590450" y="1809750"/>
            <a:ext cx="542100" cy="505500"/>
          </a:xfrm>
          <a:prstGeom prst="straightConnector1">
            <a:avLst/>
          </a:prstGeom>
          <a:noFill/>
          <a:ln w="28575" cap="flat" cmpd="sng">
            <a:solidFill>
              <a:srgbClr val="38761D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4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1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0025" y="0"/>
            <a:ext cx="964404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2"/>
          <p:cNvSpPr txBox="1"/>
          <p:nvPr/>
        </p:nvSpPr>
        <p:spPr>
          <a:xfrm>
            <a:off x="-261650" y="582550"/>
            <a:ext cx="28551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5069B"/>
                </a:solidFill>
                <a:highlight>
                  <a:srgbClr val="FFFFFF"/>
                </a:highlight>
                <a:latin typeface="Exo 2 ExtraBold"/>
                <a:ea typeface="Exo 2 ExtraBold"/>
                <a:cs typeface="Exo 2 ExtraBold"/>
                <a:sym typeface="Exo 2 ExtraBold"/>
              </a:rPr>
              <a:t>Указывать на неисправности в кухнях, умывальниках и т.д.</a:t>
            </a:r>
            <a:endParaRPr sz="1200">
              <a:solidFill>
                <a:srgbClr val="45069B"/>
              </a:solidFill>
              <a:latin typeface="Exo 2 ExtraBold"/>
              <a:ea typeface="Exo 2 ExtraBold"/>
              <a:cs typeface="Exo 2 ExtraBold"/>
              <a:sym typeface="Exo 2 ExtraBold"/>
            </a:endParaRPr>
          </a:p>
        </p:txBody>
      </p:sp>
      <p:sp>
        <p:nvSpPr>
          <p:cNvPr id="201" name="Google Shape;201;p22"/>
          <p:cNvSpPr txBox="1"/>
          <p:nvPr/>
        </p:nvSpPr>
        <p:spPr>
          <a:xfrm>
            <a:off x="6537950" y="679750"/>
            <a:ext cx="2606100" cy="3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5069B"/>
                </a:solidFill>
                <a:highlight>
                  <a:srgbClr val="FFFFFF"/>
                </a:highlight>
                <a:latin typeface="Exo 2 ExtraBold"/>
                <a:ea typeface="Exo 2 ExtraBold"/>
                <a:cs typeface="Exo 2 ExtraBold"/>
                <a:sym typeface="Exo 2 ExtraBold"/>
              </a:rPr>
              <a:t>Отслеживать количество  людей в душевых и кухнях </a:t>
            </a:r>
            <a:endParaRPr sz="1200">
              <a:solidFill>
                <a:srgbClr val="45069B"/>
              </a:solidFill>
              <a:latin typeface="Exo 2 ExtraBold"/>
              <a:ea typeface="Exo 2 ExtraBold"/>
              <a:cs typeface="Exo 2 ExtraBold"/>
              <a:sym typeface="Exo 2 ExtraBold"/>
            </a:endParaRPr>
          </a:p>
        </p:txBody>
      </p:sp>
      <p:cxnSp>
        <p:nvCxnSpPr>
          <p:cNvPr id="202" name="Google Shape;202;p22"/>
          <p:cNvCxnSpPr/>
          <p:nvPr/>
        </p:nvCxnSpPr>
        <p:spPr>
          <a:xfrm>
            <a:off x="6660550" y="1154175"/>
            <a:ext cx="659100" cy="0"/>
          </a:xfrm>
          <a:prstGeom prst="straightConnector1">
            <a:avLst/>
          </a:prstGeom>
          <a:noFill/>
          <a:ln w="19050" cap="flat" cmpd="sng">
            <a:solidFill>
              <a:srgbClr val="9804C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3" name="Google Shape;203;p22"/>
          <p:cNvSpPr txBox="1"/>
          <p:nvPr/>
        </p:nvSpPr>
        <p:spPr>
          <a:xfrm>
            <a:off x="6550575" y="1330375"/>
            <a:ext cx="28551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5069B"/>
                </a:solidFill>
                <a:highlight>
                  <a:srgbClr val="FFFFFF"/>
                </a:highlight>
                <a:latin typeface="Exo 2 ExtraBold"/>
                <a:ea typeface="Exo 2 ExtraBold"/>
                <a:cs typeface="Exo 2 ExtraBold"/>
                <a:sym typeface="Exo 2 ExtraBold"/>
              </a:rPr>
              <a:t>Записаться в прачечную</a:t>
            </a:r>
            <a:endParaRPr sz="1200">
              <a:solidFill>
                <a:srgbClr val="45069B"/>
              </a:solidFill>
              <a:latin typeface="Exo 2 ExtraBold"/>
              <a:ea typeface="Exo 2 ExtraBold"/>
              <a:cs typeface="Exo 2 ExtraBold"/>
              <a:sym typeface="Exo 2 ExtraBold"/>
            </a:endParaRPr>
          </a:p>
        </p:txBody>
      </p:sp>
      <p:cxnSp>
        <p:nvCxnSpPr>
          <p:cNvPr id="204" name="Google Shape;204;p22"/>
          <p:cNvCxnSpPr/>
          <p:nvPr/>
        </p:nvCxnSpPr>
        <p:spPr>
          <a:xfrm>
            <a:off x="6650400" y="1646500"/>
            <a:ext cx="647100" cy="0"/>
          </a:xfrm>
          <a:prstGeom prst="straightConnector1">
            <a:avLst/>
          </a:prstGeom>
          <a:noFill/>
          <a:ln w="19050" cap="flat" cmpd="sng">
            <a:solidFill>
              <a:srgbClr val="9804CE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05" name="Google Shape;20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5312" y="697575"/>
            <a:ext cx="426822" cy="42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5333" y="1329550"/>
            <a:ext cx="426801" cy="42681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2"/>
          <p:cNvSpPr txBox="1"/>
          <p:nvPr/>
        </p:nvSpPr>
        <p:spPr>
          <a:xfrm>
            <a:off x="6550575" y="2059850"/>
            <a:ext cx="28551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5069B"/>
                </a:solidFill>
                <a:highlight>
                  <a:srgbClr val="FFFFFF"/>
                </a:highlight>
                <a:latin typeface="Exo 2 ExtraBold"/>
                <a:ea typeface="Exo 2 ExtraBold"/>
                <a:cs typeface="Exo 2 ExtraBold"/>
                <a:sym typeface="Exo 2 ExtraBold"/>
              </a:rPr>
              <a:t>Записаться в учебную комнату</a:t>
            </a:r>
            <a:endParaRPr sz="1200">
              <a:solidFill>
                <a:srgbClr val="45069B"/>
              </a:solidFill>
              <a:latin typeface="Exo 2 ExtraBold"/>
              <a:ea typeface="Exo 2 ExtraBold"/>
              <a:cs typeface="Exo 2 ExtraBold"/>
              <a:sym typeface="Exo 2 ExtraBold"/>
            </a:endParaRPr>
          </a:p>
        </p:txBody>
      </p:sp>
      <p:cxnSp>
        <p:nvCxnSpPr>
          <p:cNvPr id="208" name="Google Shape;208;p22"/>
          <p:cNvCxnSpPr/>
          <p:nvPr/>
        </p:nvCxnSpPr>
        <p:spPr>
          <a:xfrm>
            <a:off x="6650400" y="2399425"/>
            <a:ext cx="715500" cy="0"/>
          </a:xfrm>
          <a:prstGeom prst="straightConnector1">
            <a:avLst/>
          </a:prstGeom>
          <a:noFill/>
          <a:ln w="19050" cap="flat" cmpd="sng">
            <a:solidFill>
              <a:srgbClr val="9804CE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09" name="Google Shape;20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61624" y="1962535"/>
            <a:ext cx="426802" cy="42681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2"/>
          <p:cNvSpPr txBox="1"/>
          <p:nvPr/>
        </p:nvSpPr>
        <p:spPr>
          <a:xfrm>
            <a:off x="6550575" y="2561275"/>
            <a:ext cx="26961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5069B"/>
                </a:solidFill>
                <a:highlight>
                  <a:srgbClr val="FFFFFF"/>
                </a:highlight>
                <a:latin typeface="Exo 2 ExtraBold"/>
                <a:ea typeface="Exo 2 ExtraBold"/>
                <a:cs typeface="Exo 2 ExtraBold"/>
                <a:sym typeface="Exo 2 ExtraBold"/>
              </a:rPr>
              <a:t>Встать в очередь на обработку комнаты от насекомых</a:t>
            </a:r>
            <a:endParaRPr sz="1200">
              <a:solidFill>
                <a:srgbClr val="45069B"/>
              </a:solidFill>
              <a:latin typeface="Exo 2 ExtraBold"/>
              <a:ea typeface="Exo 2 ExtraBold"/>
              <a:cs typeface="Exo 2 ExtraBold"/>
              <a:sym typeface="Exo 2 ExtraBold"/>
            </a:endParaRPr>
          </a:p>
        </p:txBody>
      </p:sp>
      <p:cxnSp>
        <p:nvCxnSpPr>
          <p:cNvPr id="211" name="Google Shape;211;p22"/>
          <p:cNvCxnSpPr/>
          <p:nvPr/>
        </p:nvCxnSpPr>
        <p:spPr>
          <a:xfrm>
            <a:off x="6648400" y="3056575"/>
            <a:ext cx="1059600" cy="0"/>
          </a:xfrm>
          <a:prstGeom prst="straightConnector1">
            <a:avLst/>
          </a:prstGeom>
          <a:noFill/>
          <a:ln w="19050" cap="flat" cmpd="sng">
            <a:solidFill>
              <a:srgbClr val="9804CE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12" name="Google Shape;212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61614" y="2595518"/>
            <a:ext cx="426801" cy="426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59449" y="697451"/>
            <a:ext cx="419075" cy="419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4" name="Google Shape;214;p22"/>
          <p:cNvCxnSpPr/>
          <p:nvPr/>
        </p:nvCxnSpPr>
        <p:spPr>
          <a:xfrm>
            <a:off x="1177200" y="1077850"/>
            <a:ext cx="1313100" cy="0"/>
          </a:xfrm>
          <a:prstGeom prst="straightConnector1">
            <a:avLst/>
          </a:prstGeom>
          <a:noFill/>
          <a:ln w="19050" cap="flat" cmpd="sng">
            <a:solidFill>
              <a:srgbClr val="9804C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5" name="Google Shape;215;p22"/>
          <p:cNvSpPr txBox="1"/>
          <p:nvPr/>
        </p:nvSpPr>
        <p:spPr>
          <a:xfrm>
            <a:off x="-323550" y="1260825"/>
            <a:ext cx="29373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5069B"/>
                </a:solidFill>
                <a:highlight>
                  <a:srgbClr val="FFFFFF"/>
                </a:highlight>
                <a:latin typeface="Exo 2 ExtraBold"/>
                <a:ea typeface="Exo 2 ExtraBold"/>
                <a:cs typeface="Exo 2 ExtraBold"/>
                <a:sym typeface="Exo 2 ExtraBold"/>
              </a:rPr>
              <a:t>Отслеживать свой рейтинг для поселения на следующий год</a:t>
            </a:r>
            <a:endParaRPr sz="1200">
              <a:solidFill>
                <a:srgbClr val="45069B"/>
              </a:solidFill>
              <a:latin typeface="Exo 2 ExtraBold"/>
              <a:ea typeface="Exo 2 ExtraBold"/>
              <a:cs typeface="Exo 2 ExtraBold"/>
              <a:sym typeface="Exo 2 ExtraBold"/>
            </a:endParaRPr>
          </a:p>
        </p:txBody>
      </p:sp>
      <p:cxnSp>
        <p:nvCxnSpPr>
          <p:cNvPr id="216" name="Google Shape;216;p22"/>
          <p:cNvCxnSpPr/>
          <p:nvPr/>
        </p:nvCxnSpPr>
        <p:spPr>
          <a:xfrm>
            <a:off x="1177200" y="1756113"/>
            <a:ext cx="1313100" cy="0"/>
          </a:xfrm>
          <a:prstGeom prst="straightConnector1">
            <a:avLst/>
          </a:prstGeom>
          <a:noFill/>
          <a:ln w="19050" cap="flat" cmpd="sng">
            <a:solidFill>
              <a:srgbClr val="9804CE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17" name="Google Shape;217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69611" y="1330375"/>
            <a:ext cx="419075" cy="419096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2"/>
          <p:cNvSpPr txBox="1"/>
          <p:nvPr/>
        </p:nvSpPr>
        <p:spPr>
          <a:xfrm>
            <a:off x="0" y="1831775"/>
            <a:ext cx="26346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5069B"/>
                </a:solidFill>
                <a:highlight>
                  <a:srgbClr val="FFFFFF"/>
                </a:highlight>
                <a:latin typeface="Exo 2 ExtraBold"/>
                <a:ea typeface="Exo 2 ExtraBold"/>
                <a:cs typeface="Exo 2 ExtraBold"/>
                <a:sym typeface="Exo 2 ExtraBold"/>
              </a:rPr>
              <a:t>Покупка и продажа бытовой техники и мебели</a:t>
            </a:r>
            <a:endParaRPr sz="1200">
              <a:solidFill>
                <a:srgbClr val="45069B"/>
              </a:solidFill>
              <a:latin typeface="Exo 2 ExtraBold"/>
              <a:ea typeface="Exo 2 ExtraBold"/>
              <a:cs typeface="Exo 2 ExtraBold"/>
              <a:sym typeface="Exo 2 ExtraBold"/>
            </a:endParaRPr>
          </a:p>
        </p:txBody>
      </p:sp>
      <p:cxnSp>
        <p:nvCxnSpPr>
          <p:cNvPr id="219" name="Google Shape;219;p22"/>
          <p:cNvCxnSpPr/>
          <p:nvPr/>
        </p:nvCxnSpPr>
        <p:spPr>
          <a:xfrm>
            <a:off x="1233100" y="2307488"/>
            <a:ext cx="1313100" cy="0"/>
          </a:xfrm>
          <a:prstGeom prst="straightConnector1">
            <a:avLst/>
          </a:prstGeom>
          <a:noFill/>
          <a:ln w="19050" cap="flat" cmpd="sng">
            <a:solidFill>
              <a:srgbClr val="9804CE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20" name="Google Shape;220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90575" y="1961522"/>
            <a:ext cx="398100" cy="3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668625" y="2571675"/>
            <a:ext cx="398100" cy="39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2"/>
          <p:cNvSpPr txBox="1"/>
          <p:nvPr/>
        </p:nvSpPr>
        <p:spPr>
          <a:xfrm>
            <a:off x="131875" y="2555150"/>
            <a:ext cx="24588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5069B"/>
                </a:solidFill>
                <a:highlight>
                  <a:srgbClr val="FFFFFF"/>
                </a:highlight>
                <a:latin typeface="Exo 2 ExtraBold"/>
                <a:ea typeface="Exo 2 ExtraBold"/>
                <a:cs typeface="Exo 2 ExtraBold"/>
                <a:sym typeface="Exo 2 ExtraBold"/>
              </a:rPr>
              <a:t>Актуальные новости общежития </a:t>
            </a:r>
            <a:endParaRPr sz="1200">
              <a:solidFill>
                <a:srgbClr val="45069B"/>
              </a:solidFill>
              <a:highlight>
                <a:srgbClr val="FFFFFF"/>
              </a:highlight>
              <a:latin typeface="Exo 2 ExtraBold"/>
              <a:ea typeface="Exo 2 ExtraBold"/>
              <a:cs typeface="Exo 2 ExtraBold"/>
              <a:sym typeface="Exo 2 ExtraBold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5069B"/>
              </a:solidFill>
              <a:highlight>
                <a:srgbClr val="FFFFFF"/>
              </a:highlight>
              <a:latin typeface="Exo 2 ExtraBold"/>
              <a:ea typeface="Exo 2 ExtraBold"/>
              <a:cs typeface="Exo 2 ExtraBold"/>
              <a:sym typeface="Exo 2 ExtraBold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5069B"/>
              </a:solidFill>
              <a:highlight>
                <a:srgbClr val="FFFFFF"/>
              </a:highlight>
              <a:latin typeface="Exo 2 ExtraBold"/>
              <a:ea typeface="Exo 2 ExtraBold"/>
              <a:cs typeface="Exo 2 ExtraBold"/>
              <a:sym typeface="Exo 2 ExtraBold"/>
            </a:endParaRPr>
          </a:p>
        </p:txBody>
      </p:sp>
      <p:cxnSp>
        <p:nvCxnSpPr>
          <p:cNvPr id="223" name="Google Shape;223;p22"/>
          <p:cNvCxnSpPr/>
          <p:nvPr/>
        </p:nvCxnSpPr>
        <p:spPr>
          <a:xfrm>
            <a:off x="1692525" y="3058075"/>
            <a:ext cx="776700" cy="0"/>
          </a:xfrm>
          <a:prstGeom prst="straightConnector1">
            <a:avLst/>
          </a:prstGeom>
          <a:noFill/>
          <a:ln w="19050" cap="flat" cmpd="sng">
            <a:solidFill>
              <a:srgbClr val="9804C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4" name="Google Shape;224;p22"/>
          <p:cNvCxnSpPr/>
          <p:nvPr/>
        </p:nvCxnSpPr>
        <p:spPr>
          <a:xfrm>
            <a:off x="1177200" y="3503163"/>
            <a:ext cx="1313100" cy="0"/>
          </a:xfrm>
          <a:prstGeom prst="straightConnector1">
            <a:avLst/>
          </a:prstGeom>
          <a:noFill/>
          <a:ln w="19050" cap="flat" cmpd="sng">
            <a:solidFill>
              <a:srgbClr val="9804CE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25" name="Google Shape;225;p2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659425" y="3172875"/>
            <a:ext cx="419075" cy="41907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2"/>
          <p:cNvSpPr txBox="1"/>
          <p:nvPr/>
        </p:nvSpPr>
        <p:spPr>
          <a:xfrm>
            <a:off x="-406600" y="3172863"/>
            <a:ext cx="3000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5069B"/>
                </a:solidFill>
                <a:highlight>
                  <a:srgbClr val="FFFFFF"/>
                </a:highlight>
                <a:latin typeface="Exo 2 ExtraBold"/>
                <a:ea typeface="Exo 2 ExtraBold"/>
                <a:cs typeface="Exo 2 ExtraBold"/>
                <a:sym typeface="Exo 2 ExtraBold"/>
              </a:rPr>
              <a:t>Уведомления в случае ч.с.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3"/>
          <p:cNvSpPr txBox="1"/>
          <p:nvPr/>
        </p:nvSpPr>
        <p:spPr>
          <a:xfrm>
            <a:off x="2984550" y="91050"/>
            <a:ext cx="3174900" cy="5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45069B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ТЕХНОЛОГИИ</a:t>
            </a:r>
            <a:endParaRPr sz="3000">
              <a:solidFill>
                <a:srgbClr val="45069B"/>
              </a:solidFill>
              <a:latin typeface="Exo 2 SemiBold"/>
              <a:ea typeface="Exo 2 SemiBold"/>
              <a:cs typeface="Exo 2 SemiBold"/>
              <a:sym typeface="Exo 2 SemiBold"/>
            </a:endParaRPr>
          </a:p>
        </p:txBody>
      </p:sp>
      <p:pic>
        <p:nvPicPr>
          <p:cNvPr id="232" name="Google Shape;23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1300" y="2008050"/>
            <a:ext cx="2267024" cy="60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50375" y="2611100"/>
            <a:ext cx="2600692" cy="952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4" name="Google Shape;234;p23"/>
          <p:cNvCxnSpPr/>
          <p:nvPr/>
        </p:nvCxnSpPr>
        <p:spPr>
          <a:xfrm>
            <a:off x="5861550" y="542200"/>
            <a:ext cx="1433400" cy="418800"/>
          </a:xfrm>
          <a:prstGeom prst="straightConnector1">
            <a:avLst/>
          </a:prstGeom>
          <a:noFill/>
          <a:ln w="28575" cap="flat" cmpd="sng">
            <a:solidFill>
              <a:srgbClr val="6A05B2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235" name="Google Shape;23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5825" y="745600"/>
            <a:ext cx="1013350" cy="1013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6" name="Google Shape;236;p23"/>
          <p:cNvCxnSpPr/>
          <p:nvPr/>
        </p:nvCxnSpPr>
        <p:spPr>
          <a:xfrm flipH="1">
            <a:off x="1980150" y="542200"/>
            <a:ext cx="1354200" cy="426000"/>
          </a:xfrm>
          <a:prstGeom prst="straightConnector1">
            <a:avLst/>
          </a:prstGeom>
          <a:noFill/>
          <a:ln w="28575" cap="flat" cmpd="sng">
            <a:solidFill>
              <a:srgbClr val="6A05B2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237" name="Google Shape;237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73175" y="745600"/>
            <a:ext cx="1013350" cy="101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6300" y="1922488"/>
            <a:ext cx="1252400" cy="1298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09376" y="3995313"/>
            <a:ext cx="1696451" cy="87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65865" y="2886215"/>
            <a:ext cx="1013349" cy="10133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1" name="Google Shape;241;p23"/>
          <p:cNvCxnSpPr>
            <a:endCxn id="240" idx="0"/>
          </p:cNvCxnSpPr>
          <p:nvPr/>
        </p:nvCxnSpPr>
        <p:spPr>
          <a:xfrm flipH="1">
            <a:off x="3472540" y="621815"/>
            <a:ext cx="535200" cy="2264400"/>
          </a:xfrm>
          <a:prstGeom prst="straightConnector1">
            <a:avLst/>
          </a:prstGeom>
          <a:noFill/>
          <a:ln w="28575" cap="flat" cmpd="sng">
            <a:solidFill>
              <a:srgbClr val="6A05B2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242" name="Google Shape;242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24324" y="4063551"/>
            <a:ext cx="1696457" cy="7394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3" name="Google Shape;243;p23"/>
          <p:cNvCxnSpPr>
            <a:endCxn id="244" idx="0"/>
          </p:cNvCxnSpPr>
          <p:nvPr/>
        </p:nvCxnSpPr>
        <p:spPr>
          <a:xfrm>
            <a:off x="5145903" y="612228"/>
            <a:ext cx="611700" cy="2274000"/>
          </a:xfrm>
          <a:prstGeom prst="straightConnector1">
            <a:avLst/>
          </a:prstGeom>
          <a:noFill/>
          <a:ln w="28575" cap="flat" cmpd="sng">
            <a:solidFill>
              <a:srgbClr val="6A05B2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244" name="Google Shape;244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250927" y="2886228"/>
            <a:ext cx="1013351" cy="1013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4"/>
          <p:cNvSpPr txBox="1">
            <a:spLocks noGrp="1"/>
          </p:cNvSpPr>
          <p:nvPr>
            <p:ph type="title"/>
          </p:nvPr>
        </p:nvSpPr>
        <p:spPr>
          <a:xfrm>
            <a:off x="1843200" y="2034150"/>
            <a:ext cx="5457600" cy="10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 i="1">
                <a:solidFill>
                  <a:srgbClr val="6A05B2"/>
                </a:solidFill>
                <a:latin typeface="Exo 2 ExtraBold"/>
                <a:ea typeface="Exo 2 ExtraBold"/>
                <a:cs typeface="Exo 2 ExtraBold"/>
                <a:sym typeface="Exo 2 ExtraBold"/>
              </a:rPr>
              <a:t>Анализ рынка</a:t>
            </a:r>
            <a:endParaRPr sz="4800" i="1">
              <a:solidFill>
                <a:srgbClr val="6A05B2"/>
              </a:solidFill>
              <a:latin typeface="Exo 2 ExtraBold"/>
              <a:ea typeface="Exo 2 ExtraBold"/>
              <a:cs typeface="Exo 2 ExtraBold"/>
              <a:sym typeface="Exo 2 ExtraBold"/>
            </a:endParaRPr>
          </a:p>
        </p:txBody>
      </p:sp>
      <p:pic>
        <p:nvPicPr>
          <p:cNvPr id="250" name="Google Shape;25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8575" y="1663650"/>
            <a:ext cx="1028650" cy="68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graphicFrame>
        <p:nvGraphicFramePr>
          <p:cNvPr id="257" name="Google Shape;257;p25"/>
          <p:cNvGraphicFramePr/>
          <p:nvPr/>
        </p:nvGraphicFramePr>
        <p:xfrm>
          <a:off x="-90025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{75152EB8-8D07-4E75-B5A0-6A78555C799D}</a:tableStyleId>
              </a:tblPr>
              <a:tblGrid>
                <a:gridCol w="1843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7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9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2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8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82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89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9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FFFFFF"/>
                          </a:solidFill>
                        </a:rPr>
                        <a:t>Низкая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FFFFFF"/>
                          </a:solidFill>
                        </a:rPr>
                        <a:t>себестоимость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9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FFFFFF"/>
                          </a:solidFill>
                        </a:rPr>
                        <a:t>Круглосуточная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FFFFFF"/>
                          </a:solidFill>
                        </a:rPr>
                        <a:t>тех. поддержка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9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FFFFFF"/>
                          </a:solidFill>
                        </a:rPr>
                        <a:t>Кроссплатформенность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41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FFFFFF"/>
                          </a:solidFill>
                        </a:rPr>
                        <a:t>Направленность на премиальный сегмент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58" name="Google Shape;25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6576" y="0"/>
            <a:ext cx="666450" cy="92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">
            <a:off x="3185488" y="383253"/>
            <a:ext cx="1406425" cy="434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5"/>
          <p:cNvPicPr preferRelativeResize="0"/>
          <p:nvPr/>
        </p:nvPicPr>
        <p:blipFill rotWithShape="1">
          <a:blip r:embed="rId5">
            <a:alphaModFix/>
          </a:blip>
          <a:srcRect l="2679" t="-4560" r="-2679" b="4560"/>
          <a:stretch/>
        </p:blipFill>
        <p:spPr>
          <a:xfrm>
            <a:off x="4572000" y="-83175"/>
            <a:ext cx="1235650" cy="123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5"/>
          <p:cNvPicPr preferRelativeResize="0"/>
          <p:nvPr/>
        </p:nvPicPr>
        <p:blipFill rotWithShape="1">
          <a:blip r:embed="rId6">
            <a:alphaModFix/>
          </a:blip>
          <a:srcRect l="1756" t="12156" r="1746" b="-20019"/>
          <a:stretch/>
        </p:blipFill>
        <p:spPr>
          <a:xfrm>
            <a:off x="5807650" y="213750"/>
            <a:ext cx="1660225" cy="92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64744" y="4342754"/>
            <a:ext cx="447900" cy="447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65887" y="1339025"/>
            <a:ext cx="447900" cy="4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86569" y="4342754"/>
            <a:ext cx="447900" cy="447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65869" y="4342754"/>
            <a:ext cx="447900" cy="447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20294" y="1339029"/>
            <a:ext cx="447900" cy="447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64744" y="2244879"/>
            <a:ext cx="447900" cy="447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65869" y="2308454"/>
            <a:ext cx="447900" cy="447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13806" y="2244879"/>
            <a:ext cx="447900" cy="447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86587" y="1339025"/>
            <a:ext cx="447900" cy="4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64750" y="1339025"/>
            <a:ext cx="447900" cy="4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52212" y="1339025"/>
            <a:ext cx="447900" cy="4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86587" y="2244875"/>
            <a:ext cx="447900" cy="4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20312" y="2244875"/>
            <a:ext cx="447900" cy="4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20306" y="3277879"/>
            <a:ext cx="447900" cy="447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13819" y="4342754"/>
            <a:ext cx="447900" cy="447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20312" y="4342750"/>
            <a:ext cx="447900" cy="4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13837" y="3293812"/>
            <a:ext cx="447900" cy="4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64762" y="3325600"/>
            <a:ext cx="447900" cy="4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26624" y="168025"/>
            <a:ext cx="1660224" cy="713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65881" y="3277879"/>
            <a:ext cx="447900" cy="447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86581" y="3277879"/>
            <a:ext cx="447900" cy="447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26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250" y="0"/>
            <a:ext cx="832954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27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213" y="0"/>
            <a:ext cx="832956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28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825" y="0"/>
            <a:ext cx="8318343" cy="5136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9"/>
          <p:cNvSpPr txBox="1">
            <a:spLocks noGrp="1"/>
          </p:cNvSpPr>
          <p:nvPr>
            <p:ph type="body" idx="1"/>
          </p:nvPr>
        </p:nvSpPr>
        <p:spPr>
          <a:xfrm>
            <a:off x="1306200" y="1408550"/>
            <a:ext cx="6531600" cy="341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800"/>
              <a:buFont typeface="Exo 2"/>
              <a:buChar char="●"/>
            </a:pPr>
            <a:r>
              <a:rPr lang="ru">
                <a:solidFill>
                  <a:srgbClr val="CC0000"/>
                </a:solidFill>
                <a:latin typeface="Exo 2"/>
                <a:ea typeface="Exo 2"/>
                <a:cs typeface="Exo 2"/>
                <a:sym typeface="Exo 2"/>
              </a:rPr>
              <a:t>Недельная очередь в прачечную</a:t>
            </a:r>
            <a:endParaRPr>
              <a:solidFill>
                <a:srgbClr val="CC0000"/>
              </a:solidFill>
              <a:latin typeface="Exo 2"/>
              <a:ea typeface="Exo 2"/>
              <a:cs typeface="Exo 2"/>
              <a:sym typeface="Exo 2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800"/>
              <a:buFont typeface="Exo 2"/>
              <a:buChar char="●"/>
            </a:pPr>
            <a:r>
              <a:rPr lang="ru">
                <a:solidFill>
                  <a:srgbClr val="CC0000"/>
                </a:solidFill>
                <a:latin typeface="Exo 2"/>
                <a:ea typeface="Exo 2"/>
                <a:cs typeface="Exo 2"/>
                <a:sym typeface="Exo 2"/>
              </a:rPr>
              <a:t>Проблематичный доступ к коворкингу</a:t>
            </a:r>
            <a:endParaRPr>
              <a:solidFill>
                <a:srgbClr val="CC0000"/>
              </a:solidFill>
              <a:latin typeface="Exo 2"/>
              <a:ea typeface="Exo 2"/>
              <a:cs typeface="Exo 2"/>
              <a:sym typeface="Exo 2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800"/>
              <a:buFont typeface="Exo 2"/>
              <a:buChar char="●"/>
            </a:pPr>
            <a:r>
              <a:rPr lang="ru">
                <a:solidFill>
                  <a:srgbClr val="CC0000"/>
                </a:solidFill>
                <a:latin typeface="Exo 2"/>
                <a:ea typeface="Exo 2"/>
                <a:cs typeface="Exo 2"/>
                <a:sym typeface="Exo 2"/>
              </a:rPr>
              <a:t>Заявки на ремонт рассматриваются слишком долго</a:t>
            </a:r>
            <a:endParaRPr>
              <a:latin typeface="Exo 2"/>
              <a:ea typeface="Exo 2"/>
              <a:cs typeface="Exo 2"/>
              <a:sym typeface="Exo 2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800"/>
              <a:buFont typeface="Exo 2"/>
              <a:buChar char="●"/>
            </a:pPr>
            <a:r>
              <a:rPr lang="ru">
                <a:solidFill>
                  <a:srgbClr val="CC0000"/>
                </a:solidFill>
                <a:latin typeface="Exo 2"/>
                <a:ea typeface="Exo 2"/>
                <a:cs typeface="Exo 2"/>
                <a:sym typeface="Exo 2"/>
              </a:rPr>
              <a:t>Неисправность большинства плит на кухнях, засоры</a:t>
            </a:r>
            <a:endParaRPr>
              <a:solidFill>
                <a:srgbClr val="CC0000"/>
              </a:solidFill>
              <a:latin typeface="Exo 2"/>
              <a:ea typeface="Exo 2"/>
              <a:cs typeface="Exo 2"/>
              <a:sym typeface="Exo 2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800"/>
              <a:buFont typeface="Exo 2"/>
              <a:buChar char="●"/>
            </a:pPr>
            <a:r>
              <a:rPr lang="ru">
                <a:solidFill>
                  <a:srgbClr val="CC0000"/>
                </a:solidFill>
                <a:latin typeface="Exo 2"/>
                <a:ea typeface="Exo 2"/>
                <a:cs typeface="Exo 2"/>
                <a:sym typeface="Exo 2"/>
              </a:rPr>
              <a:t>Не ежедневная работа душевых</a:t>
            </a:r>
            <a:endParaRPr>
              <a:solidFill>
                <a:srgbClr val="CC0000"/>
              </a:solidFill>
              <a:latin typeface="Exo 2"/>
              <a:ea typeface="Exo 2"/>
              <a:cs typeface="Exo 2"/>
              <a:sym typeface="Exo 2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800"/>
              <a:buFont typeface="Exo 2"/>
              <a:buChar char="●"/>
            </a:pPr>
            <a:r>
              <a:rPr lang="ru">
                <a:solidFill>
                  <a:srgbClr val="CC0000"/>
                </a:solidFill>
                <a:latin typeface="Exo 2"/>
                <a:ea typeface="Exo 2"/>
                <a:cs typeface="Exo 2"/>
                <a:sym typeface="Exo 2"/>
              </a:rPr>
              <a:t>Насекомые</a:t>
            </a:r>
            <a:endParaRPr>
              <a:solidFill>
                <a:srgbClr val="CC0000"/>
              </a:solidFill>
              <a:latin typeface="Exo 2"/>
              <a:ea typeface="Exo 2"/>
              <a:cs typeface="Exo 2"/>
              <a:sym typeface="Exo 2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Exo 2"/>
              <a:buChar char="●"/>
            </a:pPr>
            <a:r>
              <a:rPr lang="ru">
                <a:latin typeface="Exo 2"/>
                <a:ea typeface="Exo 2"/>
                <a:cs typeface="Exo 2"/>
                <a:sym typeface="Exo 2"/>
              </a:rPr>
              <a:t>Плохое интернет соединение</a:t>
            </a:r>
            <a:endParaRPr>
              <a:solidFill>
                <a:srgbClr val="CC0000"/>
              </a:solidFill>
              <a:latin typeface="Exo 2"/>
              <a:ea typeface="Exo 2"/>
              <a:cs typeface="Exo 2"/>
              <a:sym typeface="Exo 2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Exo 2"/>
              <a:buChar char="●"/>
            </a:pPr>
            <a:r>
              <a:rPr lang="ru">
                <a:latin typeface="Exo 2"/>
                <a:ea typeface="Exo 2"/>
                <a:cs typeface="Exo 2"/>
                <a:sym typeface="Exo 2"/>
              </a:rPr>
              <a:t>Шумные соседи</a:t>
            </a:r>
            <a:endParaRPr>
              <a:solidFill>
                <a:srgbClr val="CC0000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303" name="Google Shape;303;p29"/>
          <p:cNvSpPr txBox="1"/>
          <p:nvPr/>
        </p:nvSpPr>
        <p:spPr>
          <a:xfrm>
            <a:off x="29100" y="552325"/>
            <a:ext cx="9085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45069B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АСПЕКТЫ ВЫЗЫВАЮЩИЕ НЕДОВОЛЬСТВА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5250"/>
            <a:ext cx="9144000" cy="52339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9" name="Google Shape;309;p30"/>
          <p:cNvCxnSpPr/>
          <p:nvPr/>
        </p:nvCxnSpPr>
        <p:spPr>
          <a:xfrm rot="10800000" flipH="1">
            <a:off x="2299175" y="895750"/>
            <a:ext cx="1100400" cy="11004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10" name="Google Shape;310;p30"/>
          <p:cNvCxnSpPr/>
          <p:nvPr/>
        </p:nvCxnSpPr>
        <p:spPr>
          <a:xfrm>
            <a:off x="2292600" y="2121300"/>
            <a:ext cx="1106700" cy="10539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11" name="Google Shape;311;p30"/>
          <p:cNvCxnSpPr/>
          <p:nvPr/>
        </p:nvCxnSpPr>
        <p:spPr>
          <a:xfrm>
            <a:off x="2292600" y="2042200"/>
            <a:ext cx="10542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12" name="Google Shape;312;p30"/>
          <p:cNvCxnSpPr/>
          <p:nvPr/>
        </p:nvCxnSpPr>
        <p:spPr>
          <a:xfrm>
            <a:off x="2253050" y="2094950"/>
            <a:ext cx="1146300" cy="21609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13" name="Google Shape;313;p30"/>
          <p:cNvCxnSpPr/>
          <p:nvPr/>
        </p:nvCxnSpPr>
        <p:spPr>
          <a:xfrm flipH="1">
            <a:off x="4348125" y="2595625"/>
            <a:ext cx="922200" cy="1686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14" name="Google Shape;314;p30"/>
          <p:cNvCxnSpPr/>
          <p:nvPr/>
        </p:nvCxnSpPr>
        <p:spPr>
          <a:xfrm flipH="1">
            <a:off x="4348075" y="2542925"/>
            <a:ext cx="948600" cy="6984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15" name="Google Shape;315;p30"/>
          <p:cNvCxnSpPr/>
          <p:nvPr/>
        </p:nvCxnSpPr>
        <p:spPr>
          <a:xfrm rot="10800000">
            <a:off x="4400550" y="2015775"/>
            <a:ext cx="909300" cy="5535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16" name="Google Shape;316;p30"/>
          <p:cNvCxnSpPr/>
          <p:nvPr/>
        </p:nvCxnSpPr>
        <p:spPr>
          <a:xfrm rot="10800000">
            <a:off x="4374400" y="882750"/>
            <a:ext cx="961800" cy="1647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17" name="Google Shape;317;p30"/>
          <p:cNvCxnSpPr/>
          <p:nvPr/>
        </p:nvCxnSpPr>
        <p:spPr>
          <a:xfrm rot="10800000" flipH="1">
            <a:off x="7128100" y="2674650"/>
            <a:ext cx="527100" cy="132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/>
        </p:nvSpPr>
        <p:spPr>
          <a:xfrm>
            <a:off x="427050" y="2231475"/>
            <a:ext cx="4184700" cy="13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ru" sz="1800">
                <a:solidFill>
                  <a:schemeClr val="dk1"/>
                </a:solidFill>
                <a:latin typeface="Comfortaa Regular"/>
                <a:ea typeface="Comfortaa Regular"/>
                <a:cs typeface="Comfortaa Regular"/>
                <a:sym typeface="Comfortaa Regular"/>
              </a:rPr>
              <a:t>Отсутствие автоматизации и цифровизации в системе работы общежития.</a:t>
            </a:r>
            <a:endParaRPr sz="1800">
              <a:latin typeface="Comfortaa Regular"/>
              <a:ea typeface="Comfortaa Regular"/>
              <a:cs typeface="Comfortaa Regular"/>
              <a:sym typeface="Comfortaa Regular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427050" y="1604625"/>
            <a:ext cx="3666300" cy="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45069B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ПРОБЛЕМА</a:t>
            </a:r>
            <a:endParaRPr sz="3600">
              <a:solidFill>
                <a:srgbClr val="45069B"/>
              </a:solidFill>
              <a:latin typeface="Exo 2 SemiBold"/>
              <a:ea typeface="Exo 2 SemiBold"/>
              <a:cs typeface="Exo 2 SemiBold"/>
              <a:sym typeface="Exo 2 SemiBold"/>
            </a:endParaRPr>
          </a:p>
        </p:txBody>
      </p:sp>
      <p:cxnSp>
        <p:nvCxnSpPr>
          <p:cNvPr id="64" name="Google Shape;64;p14"/>
          <p:cNvCxnSpPr/>
          <p:nvPr/>
        </p:nvCxnSpPr>
        <p:spPr>
          <a:xfrm>
            <a:off x="536975" y="2269225"/>
            <a:ext cx="2418600" cy="0"/>
          </a:xfrm>
          <a:prstGeom prst="straightConnector1">
            <a:avLst/>
          </a:prstGeom>
          <a:noFill/>
          <a:ln w="19050" cap="flat" cmpd="sng">
            <a:solidFill>
              <a:srgbClr val="9804CE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4138" y="1594411"/>
            <a:ext cx="1954724" cy="195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89643" y="1594388"/>
            <a:ext cx="1572056" cy="1954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" name="Google Shape;67;p14"/>
          <p:cNvCxnSpPr/>
          <p:nvPr/>
        </p:nvCxnSpPr>
        <p:spPr>
          <a:xfrm>
            <a:off x="6793216" y="1532325"/>
            <a:ext cx="1781400" cy="1995000"/>
          </a:xfrm>
          <a:prstGeom prst="straightConnector1">
            <a:avLst/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14"/>
          <p:cNvCxnSpPr/>
          <p:nvPr/>
        </p:nvCxnSpPr>
        <p:spPr>
          <a:xfrm flipH="1">
            <a:off x="6792932" y="1543865"/>
            <a:ext cx="1776000" cy="1995000"/>
          </a:xfrm>
          <a:prstGeom prst="straightConnector1">
            <a:avLst/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14"/>
          <p:cNvCxnSpPr/>
          <p:nvPr/>
        </p:nvCxnSpPr>
        <p:spPr>
          <a:xfrm>
            <a:off x="4612028" y="1526550"/>
            <a:ext cx="1781400" cy="1995000"/>
          </a:xfrm>
          <a:prstGeom prst="straightConnector1">
            <a:avLst/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70;p14"/>
          <p:cNvCxnSpPr/>
          <p:nvPr/>
        </p:nvCxnSpPr>
        <p:spPr>
          <a:xfrm flipH="1">
            <a:off x="4611745" y="1538090"/>
            <a:ext cx="1776000" cy="1995000"/>
          </a:xfrm>
          <a:prstGeom prst="straightConnector1">
            <a:avLst/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5250"/>
            <a:ext cx="9144000" cy="5233998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1"/>
          <p:cNvSpPr txBox="1"/>
          <p:nvPr/>
        </p:nvSpPr>
        <p:spPr>
          <a:xfrm>
            <a:off x="5031700" y="2909250"/>
            <a:ext cx="30000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9804CE"/>
                </a:solidFill>
              </a:rPr>
              <a:t>https://vk.com/smartdorm</a:t>
            </a:r>
            <a:endParaRPr>
              <a:solidFill>
                <a:srgbClr val="9804CE"/>
              </a:solidFill>
            </a:endParaRPr>
          </a:p>
        </p:txBody>
      </p:sp>
      <p:sp>
        <p:nvSpPr>
          <p:cNvPr id="324" name="Google Shape;324;p31"/>
          <p:cNvSpPr txBox="1"/>
          <p:nvPr/>
        </p:nvSpPr>
        <p:spPr>
          <a:xfrm>
            <a:off x="5031700" y="3416350"/>
            <a:ext cx="30000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9804CE"/>
                </a:solidFill>
              </a:rPr>
              <a:t>+7902233445566</a:t>
            </a:r>
            <a:endParaRPr>
              <a:solidFill>
                <a:srgbClr val="9804CE"/>
              </a:solidFill>
            </a:endParaRPr>
          </a:p>
        </p:txBody>
      </p:sp>
      <p:sp>
        <p:nvSpPr>
          <p:cNvPr id="325" name="Google Shape;325;p31"/>
          <p:cNvSpPr txBox="1"/>
          <p:nvPr/>
        </p:nvSpPr>
        <p:spPr>
          <a:xfrm>
            <a:off x="5031700" y="2360725"/>
            <a:ext cx="30000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9804CE"/>
                </a:solidFill>
              </a:rPr>
              <a:t>smartdorm@gmail.com</a:t>
            </a:r>
            <a:endParaRPr>
              <a:solidFill>
                <a:srgbClr val="9804CE"/>
              </a:solidFill>
            </a:endParaRPr>
          </a:p>
        </p:txBody>
      </p:sp>
      <p:pic>
        <p:nvPicPr>
          <p:cNvPr id="326" name="Google Shape;32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86400" y="1619600"/>
            <a:ext cx="1904275" cy="190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83450" y="3457810"/>
            <a:ext cx="363175" cy="31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66941" y="2994863"/>
            <a:ext cx="396175" cy="22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83450" y="2395950"/>
            <a:ext cx="363175" cy="36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16950" y="1328700"/>
            <a:ext cx="2486050" cy="2486050"/>
          </a:xfrm>
          <a:prstGeom prst="rect">
            <a:avLst/>
          </a:prstGeom>
          <a:noFill/>
          <a:ln>
            <a:noFill/>
          </a:ln>
          <a:effectLst>
            <a:outerShdw blurRad="85725" dist="19050" dir="5400000" algn="bl" rotWithShape="0">
              <a:srgbClr val="000000">
                <a:alpha val="40000"/>
              </a:srgbClr>
            </a:outerShdw>
          </a:effectLst>
        </p:spPr>
      </p:pic>
      <p:sp>
        <p:nvSpPr>
          <p:cNvPr id="331" name="Google Shape;331;p31"/>
          <p:cNvSpPr txBox="1"/>
          <p:nvPr/>
        </p:nvSpPr>
        <p:spPr>
          <a:xfrm>
            <a:off x="4432775" y="1563175"/>
            <a:ext cx="2952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140063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Контакты:</a:t>
            </a:r>
            <a:endParaRPr sz="3000">
              <a:solidFill>
                <a:srgbClr val="140063"/>
              </a:solidFill>
              <a:latin typeface="Exo 2 SemiBold"/>
              <a:ea typeface="Exo 2 SemiBold"/>
              <a:cs typeface="Exo 2 SemiBold"/>
              <a:sym typeface="Exo 2 SemiBold"/>
            </a:endParaRPr>
          </a:p>
        </p:txBody>
      </p:sp>
      <p:cxnSp>
        <p:nvCxnSpPr>
          <p:cNvPr id="332" name="Google Shape;332;p31"/>
          <p:cNvCxnSpPr/>
          <p:nvPr/>
        </p:nvCxnSpPr>
        <p:spPr>
          <a:xfrm>
            <a:off x="4566950" y="2072800"/>
            <a:ext cx="1726800" cy="0"/>
          </a:xfrm>
          <a:prstGeom prst="straightConnector1">
            <a:avLst/>
          </a:prstGeom>
          <a:noFill/>
          <a:ln w="19050" cap="flat" cmpd="sng">
            <a:solidFill>
              <a:srgbClr val="9804CE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Google Shape;75;p15"/>
          <p:cNvCxnSpPr>
            <a:stCxn id="76" idx="4"/>
            <a:endCxn id="77" idx="0"/>
          </p:cNvCxnSpPr>
          <p:nvPr/>
        </p:nvCxnSpPr>
        <p:spPr>
          <a:xfrm>
            <a:off x="2998239" y="1125563"/>
            <a:ext cx="448500" cy="2442300"/>
          </a:xfrm>
          <a:prstGeom prst="straightConnector1">
            <a:avLst/>
          </a:prstGeom>
          <a:noFill/>
          <a:ln w="28575" cap="flat" cmpd="sng">
            <a:solidFill>
              <a:srgbClr val="353A4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78" name="Google Shape;78;p15"/>
          <p:cNvCxnSpPr>
            <a:endCxn id="79" idx="5"/>
          </p:cNvCxnSpPr>
          <p:nvPr/>
        </p:nvCxnSpPr>
        <p:spPr>
          <a:xfrm rot="10800000">
            <a:off x="538423" y="3865089"/>
            <a:ext cx="606000" cy="299400"/>
          </a:xfrm>
          <a:prstGeom prst="straightConnector1">
            <a:avLst/>
          </a:prstGeom>
          <a:noFill/>
          <a:ln w="28575" cap="flat" cmpd="sng">
            <a:solidFill>
              <a:srgbClr val="353A4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80" name="Google Shape;80;p15"/>
          <p:cNvCxnSpPr/>
          <p:nvPr/>
        </p:nvCxnSpPr>
        <p:spPr>
          <a:xfrm>
            <a:off x="1023325" y="1794700"/>
            <a:ext cx="457800" cy="1521300"/>
          </a:xfrm>
          <a:prstGeom prst="straightConnector1">
            <a:avLst/>
          </a:prstGeom>
          <a:noFill/>
          <a:ln w="28575" cap="flat" cmpd="sng">
            <a:solidFill>
              <a:srgbClr val="353A4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81" name="Google Shape;81;p15"/>
          <p:cNvSpPr/>
          <p:nvPr/>
        </p:nvSpPr>
        <p:spPr>
          <a:xfrm>
            <a:off x="2075510" y="1677074"/>
            <a:ext cx="1327800" cy="1339200"/>
          </a:xfrm>
          <a:prstGeom prst="ellipse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4F5F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5"/>
          <p:cNvSpPr/>
          <p:nvPr/>
        </p:nvSpPr>
        <p:spPr>
          <a:xfrm>
            <a:off x="2075510" y="1677074"/>
            <a:ext cx="1327800" cy="1339200"/>
          </a:xfrm>
          <a:prstGeom prst="ellipse">
            <a:avLst/>
          </a:prstGeom>
          <a:solidFill>
            <a:srgbClr val="6A05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4F5F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3" name="Google Shape;83;p15"/>
          <p:cNvCxnSpPr>
            <a:endCxn id="77" idx="2"/>
          </p:cNvCxnSpPr>
          <p:nvPr/>
        </p:nvCxnSpPr>
        <p:spPr>
          <a:xfrm rot="10800000" flipH="1">
            <a:off x="2320200" y="4095919"/>
            <a:ext cx="596400" cy="6600"/>
          </a:xfrm>
          <a:prstGeom prst="straightConnector1">
            <a:avLst/>
          </a:prstGeom>
          <a:noFill/>
          <a:ln w="28575" cap="flat" cmpd="sng">
            <a:solidFill>
              <a:srgbClr val="353A4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84" name="Google Shape;84;p15"/>
          <p:cNvSpPr/>
          <p:nvPr/>
        </p:nvSpPr>
        <p:spPr>
          <a:xfrm>
            <a:off x="1067268" y="3264217"/>
            <a:ext cx="1327800" cy="13392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4F5F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5"/>
          <p:cNvSpPr/>
          <p:nvPr/>
        </p:nvSpPr>
        <p:spPr>
          <a:xfrm>
            <a:off x="-372329" y="4220397"/>
            <a:ext cx="484200" cy="461100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4F5F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6" name="Google Shape;86;p15"/>
          <p:cNvCxnSpPr>
            <a:endCxn id="87" idx="6"/>
          </p:cNvCxnSpPr>
          <p:nvPr/>
        </p:nvCxnSpPr>
        <p:spPr>
          <a:xfrm flipH="1">
            <a:off x="1653299" y="805030"/>
            <a:ext cx="918600" cy="278100"/>
          </a:xfrm>
          <a:prstGeom prst="straightConnector1">
            <a:avLst/>
          </a:prstGeom>
          <a:noFill/>
          <a:ln w="28575" cap="flat" cmpd="sng">
            <a:solidFill>
              <a:srgbClr val="353A4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88" name="Google Shape;88;p15"/>
          <p:cNvSpPr/>
          <p:nvPr/>
        </p:nvSpPr>
        <p:spPr>
          <a:xfrm>
            <a:off x="648423" y="2364325"/>
            <a:ext cx="281700" cy="2682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4F5F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5"/>
          <p:cNvSpPr/>
          <p:nvPr/>
        </p:nvSpPr>
        <p:spPr>
          <a:xfrm>
            <a:off x="3152603" y="1214279"/>
            <a:ext cx="392700" cy="374100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4F5F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5"/>
          <p:cNvSpPr/>
          <p:nvPr/>
        </p:nvSpPr>
        <p:spPr>
          <a:xfrm>
            <a:off x="1197386" y="2647165"/>
            <a:ext cx="351000" cy="3342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4F5F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5"/>
          <p:cNvSpPr/>
          <p:nvPr/>
        </p:nvSpPr>
        <p:spPr>
          <a:xfrm>
            <a:off x="692843" y="4662223"/>
            <a:ext cx="392700" cy="374100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4F5F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5"/>
          <p:cNvSpPr/>
          <p:nvPr/>
        </p:nvSpPr>
        <p:spPr>
          <a:xfrm>
            <a:off x="3478348" y="2736215"/>
            <a:ext cx="484200" cy="461100"/>
          </a:xfrm>
          <a:prstGeom prst="ellipse">
            <a:avLst/>
          </a:prstGeom>
          <a:solidFill>
            <a:srgbClr val="9999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4F5F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5"/>
          <p:cNvSpPr/>
          <p:nvPr/>
        </p:nvSpPr>
        <p:spPr>
          <a:xfrm>
            <a:off x="1554460" y="-246636"/>
            <a:ext cx="594900" cy="566400"/>
          </a:xfrm>
          <a:prstGeom prst="ellipse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4F5F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5"/>
          <p:cNvSpPr/>
          <p:nvPr/>
        </p:nvSpPr>
        <p:spPr>
          <a:xfrm>
            <a:off x="2395017" y="4608104"/>
            <a:ext cx="484200" cy="4824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5"/>
          <p:cNvSpPr/>
          <p:nvPr/>
        </p:nvSpPr>
        <p:spPr>
          <a:xfrm>
            <a:off x="1348943" y="1973034"/>
            <a:ext cx="392700" cy="391200"/>
          </a:xfrm>
          <a:prstGeom prst="ellipse">
            <a:avLst/>
          </a:prstGeom>
          <a:solidFill>
            <a:srgbClr val="9999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15"/>
          <p:cNvSpPr/>
          <p:nvPr/>
        </p:nvSpPr>
        <p:spPr>
          <a:xfrm>
            <a:off x="2520489" y="170963"/>
            <a:ext cx="955500" cy="9546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5"/>
          <p:cNvSpPr/>
          <p:nvPr/>
        </p:nvSpPr>
        <p:spPr>
          <a:xfrm>
            <a:off x="3622804" y="1651921"/>
            <a:ext cx="484200" cy="4824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7" name="Google Shape;97;p15"/>
          <p:cNvCxnSpPr>
            <a:stCxn id="98" idx="3"/>
            <a:endCxn id="99" idx="0"/>
          </p:cNvCxnSpPr>
          <p:nvPr/>
        </p:nvCxnSpPr>
        <p:spPr>
          <a:xfrm flipH="1">
            <a:off x="77712" y="1680052"/>
            <a:ext cx="420000" cy="1056300"/>
          </a:xfrm>
          <a:prstGeom prst="straightConnector1">
            <a:avLst/>
          </a:prstGeom>
          <a:noFill/>
          <a:ln w="28575" cap="flat" cmpd="sng">
            <a:solidFill>
              <a:srgbClr val="353A4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15"/>
          <p:cNvCxnSpPr>
            <a:stCxn id="87" idx="5"/>
          </p:cNvCxnSpPr>
          <p:nvPr/>
        </p:nvCxnSpPr>
        <p:spPr>
          <a:xfrm>
            <a:off x="1429500" y="1622900"/>
            <a:ext cx="677100" cy="497100"/>
          </a:xfrm>
          <a:prstGeom prst="straightConnector1">
            <a:avLst/>
          </a:prstGeom>
          <a:noFill/>
          <a:ln w="28575" cap="flat" cmpd="sng">
            <a:solidFill>
              <a:srgbClr val="353A4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79" name="Google Shape;79;p15"/>
          <p:cNvSpPr/>
          <p:nvPr/>
        </p:nvSpPr>
        <p:spPr>
          <a:xfrm>
            <a:off x="-646650" y="2736350"/>
            <a:ext cx="1388400" cy="1322400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4F5F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1" name="Google Shape;101;p15"/>
          <p:cNvCxnSpPr>
            <a:stCxn id="82" idx="3"/>
            <a:endCxn id="99" idx="6"/>
          </p:cNvCxnSpPr>
          <p:nvPr/>
        </p:nvCxnSpPr>
        <p:spPr>
          <a:xfrm flipH="1">
            <a:off x="741762" y="2820152"/>
            <a:ext cx="1528200" cy="585600"/>
          </a:xfrm>
          <a:prstGeom prst="straightConnector1">
            <a:avLst/>
          </a:prstGeom>
          <a:noFill/>
          <a:ln w="28575" cap="flat" cmpd="sng">
            <a:solidFill>
              <a:srgbClr val="353A4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02" name="Google Shape;102;p15"/>
          <p:cNvSpPr/>
          <p:nvPr/>
        </p:nvSpPr>
        <p:spPr>
          <a:xfrm>
            <a:off x="1980636" y="1169596"/>
            <a:ext cx="484200" cy="4824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15"/>
          <p:cNvSpPr/>
          <p:nvPr/>
        </p:nvSpPr>
        <p:spPr>
          <a:xfrm>
            <a:off x="2916600" y="3567769"/>
            <a:ext cx="1060200" cy="1056300"/>
          </a:xfrm>
          <a:prstGeom prst="ellipse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5"/>
          <p:cNvSpPr/>
          <p:nvPr/>
        </p:nvSpPr>
        <p:spPr>
          <a:xfrm>
            <a:off x="125099" y="319780"/>
            <a:ext cx="1528200" cy="15267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5"/>
          <p:cNvSpPr/>
          <p:nvPr/>
        </p:nvSpPr>
        <p:spPr>
          <a:xfrm>
            <a:off x="125099" y="319780"/>
            <a:ext cx="1528200" cy="1526700"/>
          </a:xfrm>
          <a:prstGeom prst="ellipse">
            <a:avLst/>
          </a:prstGeom>
          <a:solidFill>
            <a:srgbClr val="1400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" name="Google Shape;10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650" y="744575"/>
            <a:ext cx="677100" cy="677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5" name="Google Shape;105;p15"/>
          <p:cNvSpPr/>
          <p:nvPr/>
        </p:nvSpPr>
        <p:spPr>
          <a:xfrm>
            <a:off x="1067268" y="3264317"/>
            <a:ext cx="1327800" cy="1339200"/>
          </a:xfrm>
          <a:prstGeom prst="ellipse">
            <a:avLst/>
          </a:prstGeom>
          <a:solidFill>
            <a:srgbClr val="1400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4F5F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5"/>
          <p:cNvSpPr/>
          <p:nvPr/>
        </p:nvSpPr>
        <p:spPr>
          <a:xfrm>
            <a:off x="-646650" y="2736350"/>
            <a:ext cx="1388400" cy="1322400"/>
          </a:xfrm>
          <a:prstGeom prst="ellipse">
            <a:avLst/>
          </a:prstGeom>
          <a:solidFill>
            <a:srgbClr val="6A05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4F5F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5"/>
          <p:cNvSpPr/>
          <p:nvPr/>
        </p:nvSpPr>
        <p:spPr>
          <a:xfrm>
            <a:off x="2518089" y="170963"/>
            <a:ext cx="955500" cy="954600"/>
          </a:xfrm>
          <a:prstGeom prst="ellipse">
            <a:avLst/>
          </a:prstGeom>
          <a:solidFill>
            <a:srgbClr val="D594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5"/>
          <p:cNvSpPr/>
          <p:nvPr/>
        </p:nvSpPr>
        <p:spPr>
          <a:xfrm>
            <a:off x="2916600" y="3567769"/>
            <a:ext cx="1060200" cy="1056300"/>
          </a:xfrm>
          <a:prstGeom prst="ellipse">
            <a:avLst/>
          </a:prstGeom>
          <a:solidFill>
            <a:srgbClr val="D594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5"/>
          <p:cNvSpPr/>
          <p:nvPr/>
        </p:nvSpPr>
        <p:spPr>
          <a:xfrm>
            <a:off x="1348943" y="1978134"/>
            <a:ext cx="392700" cy="391200"/>
          </a:xfrm>
          <a:prstGeom prst="ellipse">
            <a:avLst/>
          </a:prstGeom>
          <a:solidFill>
            <a:srgbClr val="1400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5"/>
          <p:cNvSpPr/>
          <p:nvPr/>
        </p:nvSpPr>
        <p:spPr>
          <a:xfrm>
            <a:off x="648423" y="2364325"/>
            <a:ext cx="281700" cy="268200"/>
          </a:xfrm>
          <a:prstGeom prst="ellipse">
            <a:avLst/>
          </a:prstGeom>
          <a:solidFill>
            <a:srgbClr val="D594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4F5F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5"/>
          <p:cNvSpPr/>
          <p:nvPr/>
        </p:nvSpPr>
        <p:spPr>
          <a:xfrm>
            <a:off x="1197386" y="2647115"/>
            <a:ext cx="351000" cy="334200"/>
          </a:xfrm>
          <a:prstGeom prst="ellipse">
            <a:avLst/>
          </a:prstGeom>
          <a:solidFill>
            <a:srgbClr val="6A05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4F5F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5"/>
          <p:cNvSpPr/>
          <p:nvPr/>
        </p:nvSpPr>
        <p:spPr>
          <a:xfrm>
            <a:off x="1554460" y="-246636"/>
            <a:ext cx="594900" cy="566400"/>
          </a:xfrm>
          <a:prstGeom prst="ellipse">
            <a:avLst/>
          </a:prstGeom>
          <a:solidFill>
            <a:srgbClr val="6A05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4F5F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5"/>
          <p:cNvSpPr/>
          <p:nvPr/>
        </p:nvSpPr>
        <p:spPr>
          <a:xfrm>
            <a:off x="3152603" y="1214279"/>
            <a:ext cx="392700" cy="374100"/>
          </a:xfrm>
          <a:prstGeom prst="ellipse">
            <a:avLst/>
          </a:prstGeom>
          <a:solidFill>
            <a:srgbClr val="D594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4F5F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5"/>
          <p:cNvSpPr/>
          <p:nvPr/>
        </p:nvSpPr>
        <p:spPr>
          <a:xfrm>
            <a:off x="3478348" y="2736215"/>
            <a:ext cx="484200" cy="461100"/>
          </a:xfrm>
          <a:prstGeom prst="ellipse">
            <a:avLst/>
          </a:prstGeom>
          <a:solidFill>
            <a:srgbClr val="6A05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4F5F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5"/>
          <p:cNvSpPr/>
          <p:nvPr/>
        </p:nvSpPr>
        <p:spPr>
          <a:xfrm>
            <a:off x="2376292" y="4608079"/>
            <a:ext cx="484200" cy="482400"/>
          </a:xfrm>
          <a:prstGeom prst="ellipse">
            <a:avLst/>
          </a:prstGeom>
          <a:solidFill>
            <a:srgbClr val="1400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5"/>
          <p:cNvSpPr/>
          <p:nvPr/>
        </p:nvSpPr>
        <p:spPr>
          <a:xfrm>
            <a:off x="692843" y="4662248"/>
            <a:ext cx="392700" cy="374100"/>
          </a:xfrm>
          <a:prstGeom prst="ellipse">
            <a:avLst/>
          </a:prstGeom>
          <a:solidFill>
            <a:srgbClr val="6A05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4F5F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5"/>
          <p:cNvSpPr/>
          <p:nvPr/>
        </p:nvSpPr>
        <p:spPr>
          <a:xfrm>
            <a:off x="-372329" y="4220397"/>
            <a:ext cx="484200" cy="461100"/>
          </a:xfrm>
          <a:prstGeom prst="ellipse">
            <a:avLst/>
          </a:prstGeom>
          <a:solidFill>
            <a:srgbClr val="D594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4F5F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" name="Google Shape;11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4704" y="3536305"/>
            <a:ext cx="795213" cy="79524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9" name="Google Shape;11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15050" y="365075"/>
            <a:ext cx="566400" cy="566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69057D">
                <a:alpha val="50000"/>
              </a:srgbClr>
            </a:outerShdw>
          </a:effectLst>
        </p:spPr>
      </p:pic>
      <p:pic>
        <p:nvPicPr>
          <p:cNvPr id="120" name="Google Shape;120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43700" y="3761975"/>
            <a:ext cx="605999" cy="6060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69057D">
                <a:alpha val="62000"/>
              </a:srgbClr>
            </a:outerShdw>
          </a:effectLst>
        </p:spPr>
      </p:pic>
      <p:pic>
        <p:nvPicPr>
          <p:cNvPr id="121" name="Google Shape;12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366285" y="2999928"/>
            <a:ext cx="795226" cy="7952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22" name="Google Shape;122;p15"/>
          <p:cNvSpPr txBox="1"/>
          <p:nvPr/>
        </p:nvSpPr>
        <p:spPr>
          <a:xfrm>
            <a:off x="4470275" y="2006400"/>
            <a:ext cx="3963900" cy="13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ru" sz="2400">
                <a:solidFill>
                  <a:schemeClr val="dk1"/>
                </a:solidFill>
                <a:latin typeface="Comfortaa Regular"/>
                <a:ea typeface="Comfortaa Regular"/>
                <a:cs typeface="Comfortaa Regular"/>
                <a:sym typeface="Comfortaa Regular"/>
              </a:rPr>
              <a:t>Создать систему для организации работы общежития.</a:t>
            </a:r>
            <a:endParaRPr sz="2400">
              <a:latin typeface="Comfortaa Regular"/>
              <a:ea typeface="Comfortaa Regular"/>
              <a:cs typeface="Comfortaa Regular"/>
              <a:sym typeface="Comfortaa Regular"/>
            </a:endParaRPr>
          </a:p>
        </p:txBody>
      </p:sp>
      <p:sp>
        <p:nvSpPr>
          <p:cNvPr id="123" name="Google Shape;123;p15"/>
          <p:cNvSpPr txBox="1"/>
          <p:nvPr/>
        </p:nvSpPr>
        <p:spPr>
          <a:xfrm>
            <a:off x="4470275" y="1379550"/>
            <a:ext cx="2256000" cy="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45069B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ЦЕЛЬ</a:t>
            </a:r>
            <a:endParaRPr sz="3600">
              <a:solidFill>
                <a:srgbClr val="45069B"/>
              </a:solidFill>
              <a:latin typeface="Exo 2 SemiBold"/>
              <a:ea typeface="Exo 2 SemiBold"/>
              <a:cs typeface="Exo 2 SemiBold"/>
              <a:sym typeface="Exo 2 SemiBold"/>
            </a:endParaRPr>
          </a:p>
        </p:txBody>
      </p:sp>
      <p:cxnSp>
        <p:nvCxnSpPr>
          <p:cNvPr id="124" name="Google Shape;124;p15"/>
          <p:cNvCxnSpPr/>
          <p:nvPr/>
        </p:nvCxnSpPr>
        <p:spPr>
          <a:xfrm>
            <a:off x="4580200" y="2044150"/>
            <a:ext cx="1062900" cy="0"/>
          </a:xfrm>
          <a:prstGeom prst="straightConnector1">
            <a:avLst/>
          </a:prstGeom>
          <a:noFill/>
          <a:ln w="19050" cap="flat" cmpd="sng">
            <a:solidFill>
              <a:srgbClr val="9804C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5" name="Google Shape;125;p15"/>
          <p:cNvSpPr txBox="1"/>
          <p:nvPr/>
        </p:nvSpPr>
        <p:spPr>
          <a:xfrm>
            <a:off x="4498325" y="3264325"/>
            <a:ext cx="4116900" cy="21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ru">
                <a:solidFill>
                  <a:srgbClr val="666666"/>
                </a:solidFill>
                <a:latin typeface="Comfortaa Regular"/>
                <a:ea typeface="Comfortaa Regular"/>
                <a:cs typeface="Comfortaa Regular"/>
                <a:sym typeface="Comfortaa Regular"/>
              </a:rPr>
              <a:t>Содержащую в себе интегрированную систему сервисов общежития и рейтинг поселения.</a:t>
            </a:r>
            <a:endParaRPr>
              <a:latin typeface="Comfortaa Regular"/>
              <a:ea typeface="Comfortaa Regular"/>
              <a:cs typeface="Comfortaa Regular"/>
              <a:sym typeface="Comfortaa Regular"/>
            </a:endParaRPr>
          </a:p>
        </p:txBody>
      </p:sp>
      <p:pic>
        <p:nvPicPr>
          <p:cNvPr id="126" name="Google Shape;126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36086" y="1927599"/>
            <a:ext cx="838162" cy="83816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6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6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6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3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6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6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7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4"/>
          <p:cNvSpPr/>
          <p:nvPr/>
        </p:nvSpPr>
        <p:spPr>
          <a:xfrm>
            <a:off x="883569" y="1093659"/>
            <a:ext cx="2987100" cy="2987100"/>
          </a:xfrm>
          <a:prstGeom prst="ellipse">
            <a:avLst/>
          </a:prstGeom>
          <a:solidFill>
            <a:srgbClr val="A429B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6" name="Google Shape;35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3563" y="1093665"/>
            <a:ext cx="2987005" cy="29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4"/>
          <p:cNvSpPr/>
          <p:nvPr/>
        </p:nvSpPr>
        <p:spPr>
          <a:xfrm>
            <a:off x="5113975" y="2106681"/>
            <a:ext cx="960900" cy="960900"/>
          </a:xfrm>
          <a:prstGeom prst="ellipse">
            <a:avLst/>
          </a:prstGeom>
          <a:solidFill>
            <a:srgbClr val="C850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8" name="Google Shape;35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7541" y="552110"/>
            <a:ext cx="960970" cy="9609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9" name="Google Shape;359;p34"/>
          <p:cNvCxnSpPr/>
          <p:nvPr/>
        </p:nvCxnSpPr>
        <p:spPr>
          <a:xfrm rot="10800000" flipH="1">
            <a:off x="3680326" y="1293900"/>
            <a:ext cx="935700" cy="576900"/>
          </a:xfrm>
          <a:prstGeom prst="straightConnector1">
            <a:avLst/>
          </a:prstGeom>
          <a:noFill/>
          <a:ln w="28575" cap="flat" cmpd="sng">
            <a:solidFill>
              <a:srgbClr val="999999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60" name="Google Shape;360;p34"/>
          <p:cNvCxnSpPr>
            <a:stCxn id="355" idx="6"/>
            <a:endCxn id="357" idx="2"/>
          </p:cNvCxnSpPr>
          <p:nvPr/>
        </p:nvCxnSpPr>
        <p:spPr>
          <a:xfrm>
            <a:off x="3870669" y="2587209"/>
            <a:ext cx="1243200" cy="0"/>
          </a:xfrm>
          <a:prstGeom prst="straightConnector1">
            <a:avLst/>
          </a:prstGeom>
          <a:noFill/>
          <a:ln w="28575" cap="flat" cmpd="sng">
            <a:solidFill>
              <a:srgbClr val="999999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61" name="Google Shape;361;p34"/>
          <p:cNvCxnSpPr/>
          <p:nvPr/>
        </p:nvCxnSpPr>
        <p:spPr>
          <a:xfrm>
            <a:off x="3680414" y="3330386"/>
            <a:ext cx="921000" cy="623100"/>
          </a:xfrm>
          <a:prstGeom prst="straightConnector1">
            <a:avLst/>
          </a:prstGeom>
          <a:noFill/>
          <a:ln w="28575" cap="flat" cmpd="sng">
            <a:solidFill>
              <a:srgbClr val="999999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362" name="Google Shape;36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3363" y="1733436"/>
            <a:ext cx="1707525" cy="17075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</p:pic>
      <p:sp>
        <p:nvSpPr>
          <p:cNvPr id="363" name="Google Shape;363;p34"/>
          <p:cNvSpPr txBox="1"/>
          <p:nvPr/>
        </p:nvSpPr>
        <p:spPr>
          <a:xfrm>
            <a:off x="5678384" y="389025"/>
            <a:ext cx="1169700" cy="3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45069B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АНАЛИЗ</a:t>
            </a:r>
            <a:endParaRPr sz="1800">
              <a:solidFill>
                <a:srgbClr val="45069B"/>
              </a:solidFill>
              <a:latin typeface="Exo 2 SemiBold"/>
              <a:ea typeface="Exo 2 SemiBold"/>
              <a:cs typeface="Exo 2 SemiBold"/>
              <a:sym typeface="Exo 2 SemiBold"/>
            </a:endParaRPr>
          </a:p>
        </p:txBody>
      </p:sp>
      <p:sp>
        <p:nvSpPr>
          <p:cNvPr id="364" name="Google Shape;364;p34"/>
          <p:cNvSpPr txBox="1"/>
          <p:nvPr/>
        </p:nvSpPr>
        <p:spPr>
          <a:xfrm>
            <a:off x="6153167" y="1983956"/>
            <a:ext cx="2273400" cy="3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45069B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ПРОЕКТИРОВАНИЕ</a:t>
            </a:r>
            <a:endParaRPr sz="1800">
              <a:solidFill>
                <a:srgbClr val="45069B"/>
              </a:solidFill>
              <a:latin typeface="Exo 2 SemiBold"/>
              <a:ea typeface="Exo 2 SemiBold"/>
              <a:cs typeface="Exo 2 SemiBold"/>
              <a:sym typeface="Exo 2 SemiBold"/>
            </a:endParaRPr>
          </a:p>
        </p:txBody>
      </p:sp>
      <p:sp>
        <p:nvSpPr>
          <p:cNvPr id="365" name="Google Shape;365;p34"/>
          <p:cNvSpPr txBox="1"/>
          <p:nvPr/>
        </p:nvSpPr>
        <p:spPr>
          <a:xfrm>
            <a:off x="5510391" y="3538313"/>
            <a:ext cx="2273400" cy="3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45069B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РАЗРАБОТКА</a:t>
            </a:r>
            <a:endParaRPr sz="1800">
              <a:solidFill>
                <a:srgbClr val="45069B"/>
              </a:solidFill>
              <a:latin typeface="Exo 2 SemiBold"/>
              <a:ea typeface="Exo 2 SemiBold"/>
              <a:cs typeface="Exo 2 SemiBold"/>
              <a:sym typeface="Exo 2 SemiBold"/>
            </a:endParaRPr>
          </a:p>
        </p:txBody>
      </p:sp>
      <p:pic>
        <p:nvPicPr>
          <p:cNvPr id="366" name="Google Shape;366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7103" y="716009"/>
            <a:ext cx="633171" cy="63317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2000"/>
              </a:srgbClr>
            </a:outerShdw>
          </a:effectLst>
        </p:spPr>
      </p:pic>
      <p:pic>
        <p:nvPicPr>
          <p:cNvPr id="367" name="Google Shape;36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7542" y="3661191"/>
            <a:ext cx="960970" cy="960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3975" y="2106645"/>
            <a:ext cx="960970" cy="960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55778" y="3825090"/>
            <a:ext cx="633171" cy="63317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</p:pic>
      <p:pic>
        <p:nvPicPr>
          <p:cNvPr id="370" name="Google Shape;370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06252" y="2298921"/>
            <a:ext cx="576415" cy="57641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</p:pic>
      <p:cxnSp>
        <p:nvCxnSpPr>
          <p:cNvPr id="371" name="Google Shape;371;p34"/>
          <p:cNvCxnSpPr/>
          <p:nvPr/>
        </p:nvCxnSpPr>
        <p:spPr>
          <a:xfrm rot="10800000" flipH="1">
            <a:off x="5772050" y="736825"/>
            <a:ext cx="849900" cy="7200"/>
          </a:xfrm>
          <a:prstGeom prst="straightConnector1">
            <a:avLst/>
          </a:prstGeom>
          <a:noFill/>
          <a:ln w="19050" cap="flat" cmpd="sng">
            <a:solidFill>
              <a:srgbClr val="9804C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2" name="Google Shape;372;p34"/>
          <p:cNvCxnSpPr/>
          <p:nvPr/>
        </p:nvCxnSpPr>
        <p:spPr>
          <a:xfrm>
            <a:off x="6246000" y="2342000"/>
            <a:ext cx="1313100" cy="0"/>
          </a:xfrm>
          <a:prstGeom prst="straightConnector1">
            <a:avLst/>
          </a:prstGeom>
          <a:noFill/>
          <a:ln w="19050" cap="flat" cmpd="sng">
            <a:solidFill>
              <a:srgbClr val="9804C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3" name="Google Shape;373;p34"/>
          <p:cNvCxnSpPr/>
          <p:nvPr/>
        </p:nvCxnSpPr>
        <p:spPr>
          <a:xfrm>
            <a:off x="5624950" y="3897225"/>
            <a:ext cx="801600" cy="0"/>
          </a:xfrm>
          <a:prstGeom prst="straightConnector1">
            <a:avLst/>
          </a:prstGeom>
          <a:noFill/>
          <a:ln w="19050" cap="flat" cmpd="sng">
            <a:solidFill>
              <a:srgbClr val="9804C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4" name="Google Shape;374;p34"/>
          <p:cNvSpPr txBox="1"/>
          <p:nvPr/>
        </p:nvSpPr>
        <p:spPr>
          <a:xfrm>
            <a:off x="1254626" y="4080686"/>
            <a:ext cx="22449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45069B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ЗАДАЧИ</a:t>
            </a:r>
            <a:endParaRPr sz="3000">
              <a:solidFill>
                <a:srgbClr val="45069B"/>
              </a:solidFill>
              <a:latin typeface="Exo 2 SemiBold"/>
              <a:ea typeface="Exo 2 SemiBold"/>
              <a:cs typeface="Exo 2 SemiBold"/>
              <a:sym typeface="Exo 2 SemiBold"/>
            </a:endParaRPr>
          </a:p>
        </p:txBody>
      </p:sp>
      <p:sp>
        <p:nvSpPr>
          <p:cNvPr id="375" name="Google Shape;375;p34"/>
          <p:cNvSpPr txBox="1"/>
          <p:nvPr/>
        </p:nvSpPr>
        <p:spPr>
          <a:xfrm>
            <a:off x="5678375" y="698200"/>
            <a:ext cx="2784300" cy="10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Comfortaa Regular"/>
                <a:ea typeface="Comfortaa Regular"/>
                <a:cs typeface="Comfortaa Regular"/>
                <a:sym typeface="Comfortaa Regular"/>
              </a:rPr>
              <a:t>Анализ рынка</a:t>
            </a:r>
            <a:endParaRPr sz="1200">
              <a:latin typeface="Comfortaa Regular"/>
              <a:ea typeface="Comfortaa Regular"/>
              <a:cs typeface="Comfortaa Regular"/>
              <a:sym typeface="Comfortaa Regula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Comfortaa Regular"/>
                <a:ea typeface="Comfortaa Regular"/>
                <a:cs typeface="Comfortaa Regular"/>
                <a:sym typeface="Comfortaa Regular"/>
              </a:rPr>
              <a:t>Поиск конкурентов</a:t>
            </a:r>
            <a:endParaRPr sz="1200">
              <a:latin typeface="Comfortaa Regular"/>
              <a:ea typeface="Comfortaa Regular"/>
              <a:cs typeface="Comfortaa Regular"/>
              <a:sym typeface="Comfortaa Regula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Comfortaa Regular"/>
                <a:ea typeface="Comfortaa Regular"/>
                <a:cs typeface="Comfortaa Regular"/>
                <a:sym typeface="Comfortaa Regular"/>
              </a:rPr>
              <a:t>Поиск целевой аудитории</a:t>
            </a:r>
            <a:endParaRPr sz="1200">
              <a:latin typeface="Comfortaa Regular"/>
              <a:ea typeface="Comfortaa Regular"/>
              <a:cs typeface="Comfortaa Regular"/>
              <a:sym typeface="Comfortaa Regula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Comfortaa Regular"/>
                <a:ea typeface="Comfortaa Regular"/>
                <a:cs typeface="Comfortaa Regular"/>
                <a:sym typeface="Comfortaa Regular"/>
              </a:rPr>
              <a:t>Опрос Целевой аудитории</a:t>
            </a:r>
            <a:endParaRPr sz="1200">
              <a:latin typeface="Comfortaa Regular"/>
              <a:ea typeface="Comfortaa Regular"/>
              <a:cs typeface="Comfortaa Regular"/>
              <a:sym typeface="Comfortaa Regula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Comfortaa Regular"/>
                <a:ea typeface="Comfortaa Regular"/>
                <a:cs typeface="Comfortaa Regular"/>
                <a:sym typeface="Comfortaa Regular"/>
              </a:rPr>
              <a:t>Создание бизнес-модели</a:t>
            </a:r>
            <a:endParaRPr sz="1200">
              <a:latin typeface="Comfortaa Regular"/>
              <a:ea typeface="Comfortaa Regular"/>
              <a:cs typeface="Comfortaa Regular"/>
              <a:sym typeface="Comfortaa Regula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omfortaa Regular"/>
              <a:ea typeface="Comfortaa Regular"/>
              <a:cs typeface="Comfortaa Regular"/>
              <a:sym typeface="Comfortaa Regular"/>
            </a:endParaRPr>
          </a:p>
        </p:txBody>
      </p:sp>
      <p:sp>
        <p:nvSpPr>
          <p:cNvPr id="376" name="Google Shape;376;p34"/>
          <p:cNvSpPr txBox="1"/>
          <p:nvPr/>
        </p:nvSpPr>
        <p:spPr>
          <a:xfrm>
            <a:off x="6153175" y="2298950"/>
            <a:ext cx="2784300" cy="10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Comfortaa Regular"/>
                <a:ea typeface="Comfortaa Regular"/>
                <a:cs typeface="Comfortaa Regular"/>
                <a:sym typeface="Comfortaa Regular"/>
              </a:rPr>
              <a:t>Создание макета</a:t>
            </a:r>
            <a:endParaRPr sz="1200">
              <a:latin typeface="Comfortaa Regular"/>
              <a:ea typeface="Comfortaa Regular"/>
              <a:cs typeface="Comfortaa Regular"/>
              <a:sym typeface="Comfortaa Regula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Comfortaa Regular"/>
                <a:ea typeface="Comfortaa Regular"/>
                <a:cs typeface="Comfortaa Regular"/>
                <a:sym typeface="Comfortaa Regular"/>
              </a:rPr>
              <a:t>Отрисовка схем прототипа </a:t>
            </a:r>
            <a:endParaRPr sz="1200">
              <a:latin typeface="Comfortaa Regular"/>
              <a:ea typeface="Comfortaa Regular"/>
              <a:cs typeface="Comfortaa Regular"/>
              <a:sym typeface="Comfortaa Regula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Comfortaa Regular"/>
                <a:ea typeface="Comfortaa Regular"/>
                <a:cs typeface="Comfortaa Regular"/>
                <a:sym typeface="Comfortaa Regular"/>
              </a:rPr>
              <a:t>Проработка сценариев </a:t>
            </a:r>
            <a:endParaRPr sz="1200">
              <a:latin typeface="Comfortaa Regular"/>
              <a:ea typeface="Comfortaa Regular"/>
              <a:cs typeface="Comfortaa Regular"/>
              <a:sym typeface="Comfortaa Regula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omfortaa Regular"/>
              <a:ea typeface="Comfortaa Regular"/>
              <a:cs typeface="Comfortaa Regular"/>
              <a:sym typeface="Comfortaa Regula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omfortaa Regular"/>
              <a:ea typeface="Comfortaa Regular"/>
              <a:cs typeface="Comfortaa Regular"/>
              <a:sym typeface="Comfortaa Regular"/>
            </a:endParaRPr>
          </a:p>
        </p:txBody>
      </p:sp>
      <p:sp>
        <p:nvSpPr>
          <p:cNvPr id="377" name="Google Shape;377;p34"/>
          <p:cNvSpPr txBox="1"/>
          <p:nvPr/>
        </p:nvSpPr>
        <p:spPr>
          <a:xfrm>
            <a:off x="5510400" y="3852200"/>
            <a:ext cx="3427200" cy="10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Comfortaa Regular"/>
                <a:ea typeface="Comfortaa Regular"/>
                <a:cs typeface="Comfortaa Regular"/>
                <a:sym typeface="Comfortaa Regular"/>
              </a:rPr>
              <a:t>Создание рабочего прототипа</a:t>
            </a:r>
            <a:endParaRPr sz="1200">
              <a:latin typeface="Comfortaa Regular"/>
              <a:ea typeface="Comfortaa Regular"/>
              <a:cs typeface="Comfortaa Regular"/>
              <a:sym typeface="Comfortaa Regula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Comfortaa Regular"/>
                <a:ea typeface="Comfortaa Regular"/>
                <a:cs typeface="Comfortaa Regular"/>
                <a:sym typeface="Comfortaa Regular"/>
              </a:rPr>
              <a:t>Создание Мобильного приложения</a:t>
            </a:r>
            <a:endParaRPr sz="1200">
              <a:latin typeface="Comfortaa Regular"/>
              <a:ea typeface="Comfortaa Regular"/>
              <a:cs typeface="Comfortaa Regular"/>
              <a:sym typeface="Comfortaa Regula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Comfortaa Regular"/>
                <a:ea typeface="Comfortaa Regular"/>
                <a:cs typeface="Comfortaa Regular"/>
                <a:sym typeface="Comfortaa Regular"/>
              </a:rPr>
              <a:t>Создание Веб-Сервиса</a:t>
            </a:r>
            <a:endParaRPr sz="1200">
              <a:latin typeface="Comfortaa Regular"/>
              <a:ea typeface="Comfortaa Regular"/>
              <a:cs typeface="Comfortaa Regular"/>
              <a:sym typeface="Comfortaa Regula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Comfortaa Regular"/>
                <a:ea typeface="Comfortaa Regular"/>
                <a:cs typeface="Comfortaa Regular"/>
                <a:sym typeface="Comfortaa Regular"/>
              </a:rPr>
              <a:t>Тестирование</a:t>
            </a:r>
            <a:endParaRPr sz="1200">
              <a:latin typeface="Comfortaa Regular"/>
              <a:ea typeface="Comfortaa Regular"/>
              <a:cs typeface="Comfortaa Regular"/>
              <a:sym typeface="Comfortaa Regula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omfortaa Regular"/>
              <a:ea typeface="Comfortaa Regular"/>
              <a:cs typeface="Comfortaa Regular"/>
              <a:sym typeface="Comfortaa 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2875" y="304800"/>
            <a:ext cx="3631122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5450" y="-100775"/>
            <a:ext cx="3935475" cy="524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22800" y="1240300"/>
            <a:ext cx="6039275" cy="390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6"/>
          <p:cNvSpPr txBox="1"/>
          <p:nvPr/>
        </p:nvSpPr>
        <p:spPr>
          <a:xfrm>
            <a:off x="2375850" y="0"/>
            <a:ext cx="4392300" cy="5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45069B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СИТУАЦИЯ НА КУХНЕ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8461" y="1659812"/>
            <a:ext cx="4347073" cy="18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6CC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825" y="0"/>
            <a:ext cx="859635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9075" y="968000"/>
            <a:ext cx="3357376" cy="818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6" name="Google Shape;146;p18"/>
          <p:cNvCxnSpPr/>
          <p:nvPr/>
        </p:nvCxnSpPr>
        <p:spPr>
          <a:xfrm flipH="1">
            <a:off x="5504675" y="1596500"/>
            <a:ext cx="354000" cy="2313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147" name="Google Shape;14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79075" y="1714550"/>
            <a:ext cx="3357375" cy="8161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8" name="Google Shape;148;p18"/>
          <p:cNvCxnSpPr/>
          <p:nvPr/>
        </p:nvCxnSpPr>
        <p:spPr>
          <a:xfrm rot="10800000">
            <a:off x="5483100" y="1820275"/>
            <a:ext cx="382800" cy="2169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6CC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3" name="Google Shape;153;p19"/>
          <p:cNvCxnSpPr/>
          <p:nvPr/>
        </p:nvCxnSpPr>
        <p:spPr>
          <a:xfrm flipH="1">
            <a:off x="4271700" y="1655875"/>
            <a:ext cx="1201500" cy="3738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54" name="Google Shape;154;p19"/>
          <p:cNvCxnSpPr/>
          <p:nvPr/>
        </p:nvCxnSpPr>
        <p:spPr>
          <a:xfrm rot="10800000">
            <a:off x="4271700" y="2977850"/>
            <a:ext cx="1494600" cy="6270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155" name="Google Shape;15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8675" y="-563862"/>
            <a:ext cx="3553574" cy="609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0625" y="1196500"/>
            <a:ext cx="3416373" cy="83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70625" y="3094575"/>
            <a:ext cx="3416373" cy="83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2" name="Google Shape;162;p20"/>
          <p:cNvCxnSpPr>
            <a:endCxn id="163" idx="1"/>
          </p:cNvCxnSpPr>
          <p:nvPr/>
        </p:nvCxnSpPr>
        <p:spPr>
          <a:xfrm rot="10800000" flipH="1">
            <a:off x="2681575" y="1297450"/>
            <a:ext cx="1432500" cy="1266900"/>
          </a:xfrm>
          <a:prstGeom prst="straightConnector1">
            <a:avLst/>
          </a:prstGeom>
          <a:noFill/>
          <a:ln w="28575" cap="flat" cmpd="sng">
            <a:solidFill>
              <a:srgbClr val="9317DF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64" name="Google Shape;164;p20"/>
          <p:cNvCxnSpPr/>
          <p:nvPr/>
        </p:nvCxnSpPr>
        <p:spPr>
          <a:xfrm rot="10800000" flipH="1">
            <a:off x="2718300" y="1420600"/>
            <a:ext cx="1497000" cy="1356300"/>
          </a:xfrm>
          <a:prstGeom prst="straightConnector1">
            <a:avLst/>
          </a:prstGeom>
          <a:noFill/>
          <a:ln w="28575" cap="flat" cmpd="sng">
            <a:solidFill>
              <a:srgbClr val="9317DF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65" name="Google Shape;165;p20"/>
          <p:cNvCxnSpPr/>
          <p:nvPr/>
        </p:nvCxnSpPr>
        <p:spPr>
          <a:xfrm>
            <a:off x="4974975" y="1139950"/>
            <a:ext cx="2124900" cy="432300"/>
          </a:xfrm>
          <a:prstGeom prst="straightConnector1">
            <a:avLst/>
          </a:prstGeom>
          <a:noFill/>
          <a:ln w="28575" cap="flat" cmpd="sng">
            <a:solidFill>
              <a:srgbClr val="9317DF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163" name="Google Shape;16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4075" y="839525"/>
            <a:ext cx="915849" cy="91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6550" y="2214625"/>
            <a:ext cx="2009401" cy="208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67362" y="1812146"/>
            <a:ext cx="2171975" cy="28943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8" name="Google Shape;168;p20"/>
          <p:cNvCxnSpPr/>
          <p:nvPr/>
        </p:nvCxnSpPr>
        <p:spPr>
          <a:xfrm rot="10800000" flipH="1">
            <a:off x="5934800" y="1857900"/>
            <a:ext cx="1084500" cy="809100"/>
          </a:xfrm>
          <a:prstGeom prst="straightConnector1">
            <a:avLst/>
          </a:prstGeom>
          <a:noFill/>
          <a:ln w="28575" cap="flat" cmpd="sng">
            <a:solidFill>
              <a:srgbClr val="38761D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169" name="Google Shape;169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83812" y="2483824"/>
            <a:ext cx="915850" cy="91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69763" y="1297450"/>
            <a:ext cx="771075" cy="771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1" name="Google Shape;171;p20"/>
          <p:cNvCxnSpPr>
            <a:endCxn id="170" idx="2"/>
          </p:cNvCxnSpPr>
          <p:nvPr/>
        </p:nvCxnSpPr>
        <p:spPr>
          <a:xfrm rot="10800000" flipH="1">
            <a:off x="7349000" y="2068525"/>
            <a:ext cx="6300" cy="280500"/>
          </a:xfrm>
          <a:prstGeom prst="straightConnector1">
            <a:avLst/>
          </a:prstGeom>
          <a:noFill/>
          <a:ln w="28575" cap="flat" cmpd="sng">
            <a:solidFill>
              <a:srgbClr val="9317DF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72" name="Google Shape;172;p20"/>
          <p:cNvCxnSpPr>
            <a:stCxn id="163" idx="3"/>
            <a:endCxn id="170" idx="1"/>
          </p:cNvCxnSpPr>
          <p:nvPr/>
        </p:nvCxnSpPr>
        <p:spPr>
          <a:xfrm>
            <a:off x="5029924" y="1297450"/>
            <a:ext cx="1939800" cy="385500"/>
          </a:xfrm>
          <a:prstGeom prst="straightConnector1">
            <a:avLst/>
          </a:prstGeom>
          <a:noFill/>
          <a:ln w="28575" cap="flat" cmpd="sng">
            <a:solidFill>
              <a:srgbClr val="9317DF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73" name="Google Shape;173;p20"/>
          <p:cNvCxnSpPr/>
          <p:nvPr/>
        </p:nvCxnSpPr>
        <p:spPr>
          <a:xfrm rot="10800000" flipH="1">
            <a:off x="7457325" y="2068375"/>
            <a:ext cx="6300" cy="280500"/>
          </a:xfrm>
          <a:prstGeom prst="straightConnector1">
            <a:avLst/>
          </a:prstGeom>
          <a:noFill/>
          <a:ln w="28575" cap="flat" cmpd="sng">
            <a:solidFill>
              <a:srgbClr val="9317DF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74" name="Google Shape;174;p20"/>
          <p:cNvSpPr txBox="1"/>
          <p:nvPr/>
        </p:nvSpPr>
        <p:spPr>
          <a:xfrm>
            <a:off x="2004300" y="-36125"/>
            <a:ext cx="5135400" cy="5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45069B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АРХИТЕКТУРА РЕШЕНИЯ</a:t>
            </a:r>
            <a:endParaRPr/>
          </a:p>
        </p:txBody>
      </p:sp>
      <p:pic>
        <p:nvPicPr>
          <p:cNvPr id="175" name="Google Shape;175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02350" y="1036925"/>
            <a:ext cx="2303575" cy="306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99648" y="1835288"/>
            <a:ext cx="385500" cy="38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0"/>
          <p:cNvSpPr txBox="1"/>
          <p:nvPr/>
        </p:nvSpPr>
        <p:spPr>
          <a:xfrm>
            <a:off x="7457325" y="703400"/>
            <a:ext cx="1575300" cy="6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7A08BF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RFID датчик</a:t>
            </a:r>
            <a:endParaRPr sz="1600">
              <a:solidFill>
                <a:srgbClr val="7A08BF"/>
              </a:solidFill>
              <a:latin typeface="Exo 2 SemiBold"/>
              <a:ea typeface="Exo 2 SemiBold"/>
              <a:cs typeface="Exo 2 SemiBold"/>
              <a:sym typeface="Exo 2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7A08BF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Raspberry pi</a:t>
            </a:r>
            <a:endParaRPr sz="1600">
              <a:solidFill>
                <a:srgbClr val="7A08BF"/>
              </a:solidFill>
              <a:latin typeface="Exo 2 SemiBold"/>
              <a:ea typeface="Exo 2 SemiBold"/>
              <a:cs typeface="Exo 2 SemiBold"/>
              <a:sym typeface="Exo 2 SemiBold"/>
            </a:endParaRPr>
          </a:p>
        </p:txBody>
      </p:sp>
      <p:sp>
        <p:nvSpPr>
          <p:cNvPr id="178" name="Google Shape;178;p20"/>
          <p:cNvSpPr txBox="1"/>
          <p:nvPr/>
        </p:nvSpPr>
        <p:spPr>
          <a:xfrm>
            <a:off x="3128050" y="703400"/>
            <a:ext cx="11532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7A08BF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MySQL DB</a:t>
            </a:r>
            <a:endParaRPr sz="1600">
              <a:solidFill>
                <a:srgbClr val="7A08BF"/>
              </a:solidFill>
              <a:latin typeface="Exo 2 SemiBold"/>
              <a:ea typeface="Exo 2 SemiBold"/>
              <a:cs typeface="Exo 2 SemiBold"/>
              <a:sym typeface="Exo 2 SemiBold"/>
            </a:endParaRPr>
          </a:p>
        </p:txBody>
      </p:sp>
      <p:sp>
        <p:nvSpPr>
          <p:cNvPr id="179" name="Google Shape;179;p20"/>
          <p:cNvSpPr txBox="1"/>
          <p:nvPr/>
        </p:nvSpPr>
        <p:spPr>
          <a:xfrm>
            <a:off x="1366488" y="4069950"/>
            <a:ext cx="15753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7A08BF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Приложение</a:t>
            </a:r>
            <a:endParaRPr sz="1600">
              <a:solidFill>
                <a:srgbClr val="7A08BF"/>
              </a:solidFill>
              <a:latin typeface="Exo 2 SemiBold"/>
              <a:ea typeface="Exo 2 SemiBold"/>
              <a:cs typeface="Exo 2 SemiBold"/>
              <a:sym typeface="Exo 2 SemiBold"/>
            </a:endParaRPr>
          </a:p>
        </p:txBody>
      </p:sp>
      <p:pic>
        <p:nvPicPr>
          <p:cNvPr id="180" name="Google Shape;180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8850" y="3617750"/>
            <a:ext cx="771050" cy="77105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0"/>
          <p:cNvSpPr txBox="1"/>
          <p:nvPr/>
        </p:nvSpPr>
        <p:spPr>
          <a:xfrm>
            <a:off x="3746273" y="4640525"/>
            <a:ext cx="31044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7A08BF"/>
                </a:solidFill>
                <a:latin typeface="Exo 2 SemiBold"/>
                <a:ea typeface="Exo 2 SemiBold"/>
                <a:cs typeface="Exo 2 SemiBold"/>
                <a:sym typeface="Exo 2 SemiBold"/>
              </a:rPr>
              <a:t>Браслет с RFID меткой</a:t>
            </a:r>
            <a:endParaRPr sz="1600">
              <a:solidFill>
                <a:srgbClr val="7A08BF"/>
              </a:solidFill>
              <a:latin typeface="Exo 2 SemiBold"/>
              <a:ea typeface="Exo 2 SemiBold"/>
              <a:cs typeface="Exo 2 SemiBold"/>
              <a:sym typeface="Exo 2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211</Words>
  <Application>Microsoft Office PowerPoint</Application>
  <PresentationFormat>Экран (16:9)</PresentationFormat>
  <Paragraphs>67</Paragraphs>
  <Slides>20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Roboto</vt:lpstr>
      <vt:lpstr>Arial</vt:lpstr>
      <vt:lpstr>Exo 2 SemiBold</vt:lpstr>
      <vt:lpstr>Calibri</vt:lpstr>
      <vt:lpstr>Comfortaa Regular</vt:lpstr>
      <vt:lpstr>Exo 2 ExtraBold</vt:lpstr>
      <vt:lpstr>Exo 2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Анализ рынка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 </cp:lastModifiedBy>
  <cp:revision>1</cp:revision>
  <dcterms:modified xsi:type="dcterms:W3CDTF">2020-02-09T15:04:39Z</dcterms:modified>
</cp:coreProperties>
</file>