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1" r:id="rId5"/>
    <p:sldMasterId id="2147483674" r:id="rId6"/>
  </p:sldMasterIdLst>
  <p:notesMasterIdLst>
    <p:notesMasterId r:id="rId26"/>
  </p:notesMasterIdLst>
  <p:handoutMasterIdLst>
    <p:handoutMasterId r:id="rId27"/>
  </p:handoutMasterIdLst>
  <p:sldIdLst>
    <p:sldId id="256" r:id="rId7"/>
    <p:sldId id="257" r:id="rId8"/>
    <p:sldId id="259" r:id="rId9"/>
    <p:sldId id="260" r:id="rId10"/>
    <p:sldId id="261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6" r:id="rId22"/>
    <p:sldId id="258" r:id="rId23"/>
    <p:sldId id="274" r:id="rId24"/>
    <p:sldId id="275" r:id="rId25"/>
  </p:sldIdLst>
  <p:sldSz cx="12192000" cy="6858000"/>
  <p:notesSz cx="10691813" cy="7559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6400" autoAdjust="0"/>
  </p:normalViewPr>
  <p:slideViewPr>
    <p:cSldViewPr snapToGrid="0">
      <p:cViewPr varScale="1">
        <p:scale>
          <a:sx n="115" d="100"/>
          <a:sy n="115" d="100"/>
        </p:scale>
        <p:origin x="39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5" d="100"/>
          <a:sy n="105" d="100"/>
        </p:scale>
        <p:origin x="220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2C92372-06C4-7375-BC0C-E037AFE6F5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05352" y="7032126"/>
            <a:ext cx="4634167" cy="379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dirty="0"/>
              <a:t>Слоупокеры.  Визуализация пеших туристических маршрутов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81781B-4081-F505-BD68-3ED7E40A42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927386" y="7034374"/>
            <a:ext cx="4634167" cy="379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802F6-BE0B-4E71-9658-3BA63A91CE9D}" type="slidenum">
              <a:rPr lang="ru-RU" sz="1800" smtClean="0"/>
              <a:t>‹#›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750075059"/>
      </p:ext>
    </p:extLst>
  </p:cSld>
  <p:clrMap bg1="dk1" tx1="lt1" bg2="dk2" tx2="lt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4167" cy="3793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5402" y="0"/>
            <a:ext cx="4634167" cy="3793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49B55-96D0-482B-B086-36CFB087F08B}" type="datetimeFigureOut">
              <a:rPr lang="ru-RU" smtClean="0"/>
              <a:t>19.06.2022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78163" y="944563"/>
            <a:ext cx="4535487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8733" y="3637848"/>
            <a:ext cx="8554348" cy="297672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0288"/>
            <a:ext cx="4634167" cy="379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5402" y="7180288"/>
            <a:ext cx="4634167" cy="379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32C89-2FDC-4A9A-89D0-BB1D7D1B2F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694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32C89-2FDC-4A9A-89D0-BB1D7D1B2FA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96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C640DF8-5B3C-4367-8D36-29AC0C61672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6238708-3A74-4BCE-AE6F-3455A7C4801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874F205-BAB1-4DF5-AF91-9F922EF420D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D089836-7CEB-47B4-9EB6-73F4A26E5B69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986883B-5639-45ED-BD2D-496703B90BE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676C340-3F1B-4612-B0CB-3B428A81559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BD52EFD-C675-4E4E-8ED5-1B00624376C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109123C-A5C8-40ED-845A-0E6EF57F238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E38E430-3C0A-4F79-A873-C5002487A4D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C348C03-DF75-4BC1-BE67-63D7199087E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CAD9B5F-FD18-468C-B3A7-3FBB0263EB6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5C21271-350E-4CD6-998F-8C2C814B60DC}" type="slidenum">
              <a:t>‹#›</a:t>
            </a:fld>
            <a:endParaRPr/>
          </a:p>
        </p:txBody>
      </p:sp>
      <p:sp>
        <p:nvSpPr>
          <p:cNvPr id="2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9BA811B-A81D-4C6A-949A-79225E2505A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B2DEF8F-FE0B-4133-866F-C7F461B0284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681EFF2-D96D-401E-8F66-C224F7C66E0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65CBD45-DF4D-47B5-86D6-2BDC272C0EAD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7A0F424-AC06-459B-AFAF-AC9C220EA52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C25062B-335D-463D-95F1-D31C704A17D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320A041-DA93-48BA-AEE3-F5E699E1F8B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3F68D8C-268E-4DC4-B946-84C80442219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9761066-C73F-4042-B2EF-376F61B9385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391FFFE-E4C3-4ED5-A3BC-2BB400C0513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>
          <a:xfrm>
            <a:off x="3979356" y="6395760"/>
            <a:ext cx="4893120" cy="37728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ru-RU" dirty="0"/>
              <a:t>Слоупокеры.  Визуализация пеших туристических маршрутов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>
          <a:xfrm>
            <a:off x="10625316" y="6395760"/>
            <a:ext cx="550440" cy="377280"/>
          </a:xfrm>
        </p:spPr>
        <p:txBody>
          <a:bodyPr/>
          <a:lstStyle>
            <a:lvl1pPr>
              <a:defRPr sz="2000"/>
            </a:lvl1pPr>
          </a:lstStyle>
          <a:p>
            <a:fld id="{346F683D-698C-455C-B5E3-68BCCF7229B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32357048-9E18-4C68-9296-8D0F6749627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2FEBE400-EBF8-4C3E-8D01-72AE8285455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363FA2C-A129-486F-BF4E-EDEE9E3FD5F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FD647D2B-A9E3-4017-8D75-2E91F376C32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33EF5F7D-12A2-4B24-BE22-9EA091866A3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38462D73-603A-4944-A7B5-08FBDC69743A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C0096F7-7EFF-4C8A-BE7D-3D2F450B1149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6B5644F-1338-40EF-AB0D-EFAFB2E35AF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475FED6-FDA2-497F-BF78-BB75DA353E2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BC7F8B4-FEB6-4691-A7AB-75A7E8D383B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5656E17-ABB3-475A-90E7-506004F553E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05630F2-48D8-4615-A212-9DC3145C79D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  <a:endParaRPr dirty="0"/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09D9F9E-24D7-4489-A713-F590D0684EB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elestia-R1---OverlayTitleHD.png"/>
          <p:cNvPicPr/>
          <p:nvPr/>
        </p:nvPicPr>
        <p:blipFill>
          <a:blip r:embed="rId15"/>
          <a:stretch/>
        </p:blipFill>
        <p:spPr>
          <a:xfrm>
            <a:off x="0" y="0"/>
            <a:ext cx="12188160" cy="6855480"/>
          </a:xfrm>
          <a:prstGeom prst="rect">
            <a:avLst/>
          </a:prstGeom>
          <a:ln w="0"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0760" cy="1455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4400" b="0" strike="noStrike" spc="-1" dirty="0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ftr" idx="1"/>
          </p:nvPr>
        </p:nvSpPr>
        <p:spPr>
          <a:xfrm>
            <a:off x="3929569" y="6388200"/>
            <a:ext cx="4893120" cy="377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ru-RU" dirty="0"/>
              <a:t>Слоупокеры.  Визуализация пеших туристических маршрутов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sldNum" idx="2"/>
          </p:nvPr>
        </p:nvSpPr>
        <p:spPr>
          <a:xfrm>
            <a:off x="10230204" y="6384655"/>
            <a:ext cx="550440" cy="377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en-US" sz="1800" b="0" strike="noStrike" spc="-1">
                <a:solidFill>
                  <a:srgbClr val="FFFFFF"/>
                </a:solidFill>
                <a:latin typeface="Calibri"/>
                <a:ea typeface="DejaVu Sans"/>
              </a:defRPr>
            </a:lvl1pPr>
          </a:lstStyle>
          <a:p>
            <a:fld id="{2F610179-8324-4073-BDEC-E648087C3206}" type="slidenum">
              <a:rPr lang="ru-RU" smtClean="0"/>
              <a:pPr/>
              <a:t>‹#›</a:t>
            </a:fld>
            <a:endParaRPr lang="ru-RU" dirty="0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dt" idx="3"/>
          </p:nvPr>
        </p:nvSpPr>
        <p:spPr>
          <a:xfrm>
            <a:off x="8932680" y="5870520"/>
            <a:ext cx="1599480" cy="377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800" b="0" strike="noStrike" spc="-1" dirty="0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000" b="0" strike="noStrike" spc="-1" dirty="0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1800" b="0" strike="noStrike" spc="-1" dirty="0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1800" b="0" strike="noStrike" spc="-1" dirty="0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 dirty="0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 dirty="0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 dirty="0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6" descr="Celestia-R1---OverlayContentHD.png"/>
          <p:cNvPicPr/>
          <p:nvPr/>
        </p:nvPicPr>
        <p:blipFill>
          <a:blip r:embed="rId15"/>
          <a:stretch/>
        </p:blipFill>
        <p:spPr>
          <a:xfrm>
            <a:off x="3840" y="49858"/>
            <a:ext cx="12188160" cy="6855480"/>
          </a:xfrm>
          <a:prstGeom prst="rect">
            <a:avLst/>
          </a:prstGeom>
          <a:ln w="0"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ftr" idx="4"/>
          </p:nvPr>
        </p:nvSpPr>
        <p:spPr>
          <a:xfrm>
            <a:off x="762840" y="6430862"/>
            <a:ext cx="7826760" cy="377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ru-RU" dirty="0"/>
              <a:t>Слоупокеры.  Визуализация пеших туристических маршрутов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sldNum" idx="5"/>
          </p:nvPr>
        </p:nvSpPr>
        <p:spPr>
          <a:xfrm>
            <a:off x="10274358" y="6430862"/>
            <a:ext cx="550440" cy="377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en-US" sz="1800" b="0" strike="noStrike" spc="-1">
                <a:solidFill>
                  <a:srgbClr val="FFFFFF"/>
                </a:solidFill>
                <a:latin typeface="Calibri"/>
                <a:ea typeface="DejaVu Sans"/>
              </a:defRPr>
            </a:lvl1pPr>
          </a:lstStyle>
          <a:p>
            <a:fld id="{2AF5882A-1C98-4F1D-A37C-1F8E559CBC64}" type="slidenum">
              <a:rPr lang="ru-RU" smtClean="0"/>
              <a:pPr/>
              <a:t>‹#›</a:t>
            </a:fld>
            <a:endParaRPr lang="ru-RU" dirty="0"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 idx="6"/>
          </p:nvPr>
        </p:nvSpPr>
        <p:spPr>
          <a:xfrm>
            <a:off x="8589600" y="5870520"/>
            <a:ext cx="1599480" cy="377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endParaRPr lang="ru-RU" sz="1400" b="0" strike="noStrike" spc="-1"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6" descr="Celestia-R1---OverlayContentHD.png"/>
          <p:cNvPicPr/>
          <p:nvPr/>
        </p:nvPicPr>
        <p:blipFill>
          <a:blip r:embed="rId15"/>
          <a:stretch/>
        </p:blipFill>
        <p:spPr>
          <a:xfrm>
            <a:off x="0" y="0"/>
            <a:ext cx="12188160" cy="685548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0760" cy="1455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85800" y="2142000"/>
            <a:ext cx="4943520" cy="364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5877360" y="2142000"/>
            <a:ext cx="4943520" cy="364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7000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800" b="0" strike="noStrike" spc="-1" dirty="0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800" b="0" strike="noStrike" spc="-1" dirty="0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800" b="0" strike="noStrike" spc="-1" dirty="0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800" b="0" strike="noStrike" spc="-1" dirty="0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800" b="0" strike="noStrike" spc="-1" dirty="0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800" b="0" strike="noStrike" spc="-1" dirty="0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800" b="0" strike="noStrike" spc="-1" dirty="0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88" name="PlaceHolder 4"/>
          <p:cNvSpPr>
            <a:spLocks noGrp="1"/>
          </p:cNvSpPr>
          <p:nvPr>
            <p:ph type="ftr" idx="7"/>
          </p:nvPr>
        </p:nvSpPr>
        <p:spPr>
          <a:xfrm>
            <a:off x="685800" y="6414218"/>
            <a:ext cx="7826760" cy="377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ru-RU" dirty="0"/>
              <a:t>Слоупокеры.  Визуализация пеших туристических маршрутов</a:t>
            </a:r>
          </a:p>
        </p:txBody>
      </p:sp>
      <p:sp>
        <p:nvSpPr>
          <p:cNvPr id="89" name="PlaceHolder 5"/>
          <p:cNvSpPr>
            <a:spLocks noGrp="1"/>
          </p:cNvSpPr>
          <p:nvPr>
            <p:ph type="sldNum" idx="8"/>
          </p:nvPr>
        </p:nvSpPr>
        <p:spPr>
          <a:xfrm>
            <a:off x="10266120" y="6414218"/>
            <a:ext cx="550440" cy="377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en-US" sz="1600" b="0" strike="noStrike" spc="-1">
                <a:solidFill>
                  <a:srgbClr val="FFFFFF"/>
                </a:solidFill>
                <a:latin typeface="Calibri"/>
                <a:ea typeface="DejaVu Sans"/>
              </a:defRPr>
            </a:lvl1pPr>
          </a:lstStyle>
          <a:p>
            <a:fld id="{19FCB345-274B-4008-B957-95FD7524B1AC}" type="slidenum">
              <a:rPr lang="ru-RU" smtClean="0"/>
              <a:pPr/>
              <a:t>‹#›</a:t>
            </a:fld>
            <a:endParaRPr lang="ru-RU" dirty="0">
              <a:latin typeface="Times New Roman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 type="dt" idx="9"/>
          </p:nvPr>
        </p:nvSpPr>
        <p:spPr>
          <a:xfrm>
            <a:off x="8589600" y="5870520"/>
            <a:ext cx="1599480" cy="377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drive.google.com/file/d/1i8zDkl8tpFajgPOJoFSUnfa763crQOxT/view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916240" y="4623480"/>
            <a:ext cx="5063400" cy="95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ru-RU" sz="4000" b="0" strike="noStrike" cap="all" spc="-1" dirty="0">
                <a:solidFill>
                  <a:srgbClr val="FFFFFF"/>
                </a:solidFill>
                <a:latin typeface="Calibri Light"/>
                <a:ea typeface="DejaVu Sans"/>
              </a:rPr>
              <a:t>слоупокеры</a:t>
            </a:r>
            <a:endParaRPr lang="ru-RU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subTitle"/>
          </p:nvPr>
        </p:nvSpPr>
        <p:spPr>
          <a:xfrm>
            <a:off x="381960" y="1620000"/>
            <a:ext cx="11317680" cy="271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 algn="ctr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pos="0" algn="l"/>
              </a:tabLst>
            </a:pPr>
            <a:r>
              <a:rPr lang="ru-RU" sz="4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ГОРОД.</a:t>
            </a:r>
            <a:endParaRPr lang="ru-RU" sz="4800" b="0" strike="noStrike" spc="-1" dirty="0">
              <a:latin typeface="Arial"/>
            </a:endParaRPr>
          </a:p>
          <a:p>
            <a:pPr marL="228600" indent="-228600" algn="ctr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pos="0" algn="l"/>
              </a:tabLst>
            </a:pPr>
            <a:r>
              <a:rPr lang="ru-RU" sz="4400" b="0" strike="noStrike" cap="all" spc="-1" dirty="0">
                <a:solidFill>
                  <a:srgbClr val="FFFFFF"/>
                </a:solidFill>
                <a:latin typeface="Calibri"/>
                <a:ea typeface="DejaVu Sans"/>
              </a:rPr>
              <a:t>Визуализация</a:t>
            </a:r>
            <a:r>
              <a:rPr lang="ru-RU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4400" b="0" strike="noStrike" cap="all" spc="-1" dirty="0">
                <a:solidFill>
                  <a:srgbClr val="FFFFFF"/>
                </a:solidFill>
                <a:latin typeface="Calibri"/>
                <a:ea typeface="DejaVu Sans"/>
              </a:rPr>
              <a:t>пеших туристических маршрутов</a:t>
            </a:r>
            <a:endParaRPr lang="ru-RU" sz="4400" b="0" strike="noStrike" spc="-1" dirty="0">
              <a:latin typeface="Arial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7AA5E61-05DC-2565-BBFD-9D9295419CB2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Слоупокеры.  Визуализация пеших туристических маршрутов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4378379-F337-517F-A071-759C20159BC9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46F683D-698C-455C-B5E3-68BCCF7229B1}" type="slidenum">
              <a:rPr lang="ru-RU" sz="1400" smtClean="0"/>
              <a:t>1</a:t>
            </a:fld>
            <a:endParaRPr lang="ru-RU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1047240" y="298800"/>
            <a:ext cx="10130760" cy="1455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РАСКРАСКА ЗДАНИЙ ПО ГОДАМ ПОСТРОЙКИ</a:t>
            </a:r>
            <a:endParaRPr lang="ru-RU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subTitle"/>
          </p:nvPr>
        </p:nvSpPr>
        <p:spPr>
          <a:xfrm>
            <a:off x="290160" y="1824840"/>
            <a:ext cx="11631960" cy="192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rgbClr val="FFFFFF"/>
                </a:solidFill>
                <a:latin typeface="Calibri"/>
                <a:ea typeface="DejaVu Sans"/>
              </a:rPr>
              <a:t>Дизайнеры раскрасили, в программе </a:t>
            </a:r>
            <a:r>
              <a:rPr lang="en-US" sz="2800" b="0" strike="noStrike" spc="-1">
                <a:solidFill>
                  <a:srgbClr val="FFFFFF"/>
                </a:solidFill>
                <a:latin typeface="Calibri"/>
                <a:ea typeface="DejaVu Sans"/>
              </a:rPr>
              <a:t>Blender</a:t>
            </a:r>
            <a:r>
              <a:rPr lang="ru-RU" sz="2800" b="0" strike="noStrike" spc="-1">
                <a:solidFill>
                  <a:srgbClr val="FFFFFF"/>
                </a:solidFill>
                <a:latin typeface="Calibri"/>
                <a:ea typeface="DejaVu Sans"/>
              </a:rPr>
              <a:t> каждое здание на карте трехмерных зданий города, взяв информацию с сервиса how old is this.house.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218" name="Picture 2"/>
          <p:cNvPicPr/>
          <p:nvPr/>
        </p:nvPicPr>
        <p:blipFill>
          <a:blip r:embed="rId2"/>
          <a:stretch/>
        </p:blipFill>
        <p:spPr>
          <a:xfrm>
            <a:off x="893520" y="3429000"/>
            <a:ext cx="5029560" cy="288612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4"/>
          <p:cNvPicPr/>
          <p:nvPr/>
        </p:nvPicPr>
        <p:blipFill>
          <a:blip r:embed="rId3"/>
          <a:stretch/>
        </p:blipFill>
        <p:spPr>
          <a:xfrm>
            <a:off x="6268680" y="3429000"/>
            <a:ext cx="5131080" cy="2886120"/>
          </a:xfrm>
          <a:prstGeom prst="rect">
            <a:avLst/>
          </a:prstGeom>
          <a:ln w="0">
            <a:noFill/>
          </a:ln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E197AFD-021B-BEC2-3926-D069E31DCAFC}"/>
              </a:ext>
            </a:extLst>
          </p:cNvPr>
          <p:cNvSpPr>
            <a:spLocks noGrp="1"/>
          </p:cNvSpPr>
          <p:nvPr>
            <p:ph type="ftr" idx="1"/>
          </p:nvPr>
        </p:nvSpPr>
        <p:spPr>
          <a:xfrm>
            <a:off x="3941100" y="6370560"/>
            <a:ext cx="4893120" cy="37728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Слоупокеры.  Визуализация пеших туристических маршрутов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4BC8E1D-131B-B7AA-B9E9-FE27A49D27FE}"/>
              </a:ext>
            </a:extLst>
          </p:cNvPr>
          <p:cNvSpPr>
            <a:spLocks noGrp="1"/>
          </p:cNvSpPr>
          <p:nvPr>
            <p:ph type="sldNum" idx="2"/>
          </p:nvPr>
        </p:nvSpPr>
        <p:spPr>
          <a:xfrm>
            <a:off x="10627560" y="6370560"/>
            <a:ext cx="550440" cy="377280"/>
          </a:xfrm>
        </p:spPr>
        <p:txBody>
          <a:bodyPr/>
          <a:lstStyle/>
          <a:p>
            <a:fld id="{346F683D-698C-455C-B5E3-68BCCF7229B1}" type="slidenum">
              <a:rPr lang="ru-RU" smtClean="0"/>
              <a:t>10</a:t>
            </a:fld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595080" y="369000"/>
            <a:ext cx="11825280" cy="1455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СОЗДАНИЕ МАРШРУТОВ</a:t>
            </a:r>
            <a:endParaRPr lang="ru-RU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subTitle"/>
          </p:nvPr>
        </p:nvSpPr>
        <p:spPr>
          <a:xfrm>
            <a:off x="831240" y="1625400"/>
            <a:ext cx="10765440" cy="327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343080" indent="-34308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С помощью поисковых запросов были выявлены главные достопримечательности Екатеринбурга. Их выделили в отдельный файл, так же были получены пешие туристические маршруты. И были самостоятельно составлены новые маршруты, исходя из имеющихся достопримечательностей.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ru-RU" sz="2000" b="0" strike="noStrike" spc="-1" dirty="0">
              <a:latin typeface="Arial"/>
            </a:endParaRPr>
          </a:p>
        </p:txBody>
      </p:sp>
      <p:pic>
        <p:nvPicPr>
          <p:cNvPr id="224" name="Рисунок 7"/>
          <p:cNvPicPr/>
          <p:nvPr/>
        </p:nvPicPr>
        <p:blipFill>
          <a:blip r:embed="rId2"/>
          <a:stretch/>
        </p:blipFill>
        <p:spPr>
          <a:xfrm>
            <a:off x="-229680" y="4714200"/>
            <a:ext cx="6851880" cy="1580760"/>
          </a:xfrm>
          <a:prstGeom prst="rect">
            <a:avLst/>
          </a:prstGeom>
          <a:ln w="0">
            <a:noFill/>
          </a:ln>
        </p:spPr>
      </p:pic>
      <p:pic>
        <p:nvPicPr>
          <p:cNvPr id="225" name="Рисунок 9"/>
          <p:cNvPicPr/>
          <p:nvPr/>
        </p:nvPicPr>
        <p:blipFill>
          <a:blip r:embed="rId3"/>
          <a:stretch/>
        </p:blipFill>
        <p:spPr>
          <a:xfrm>
            <a:off x="6355800" y="4719192"/>
            <a:ext cx="6064560" cy="1580760"/>
          </a:xfrm>
          <a:prstGeom prst="rect">
            <a:avLst/>
          </a:prstGeom>
          <a:ln w="0">
            <a:noFill/>
          </a:ln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31AFA3F6-BE12-B218-CBDF-B4A8C19EC786}"/>
              </a:ext>
            </a:extLst>
          </p:cNvPr>
          <p:cNvSpPr>
            <a:spLocks noGrp="1"/>
          </p:cNvSpPr>
          <p:nvPr>
            <p:ph type="ftr" idx="1"/>
          </p:nvPr>
        </p:nvSpPr>
        <p:spPr>
          <a:xfrm>
            <a:off x="3767400" y="6388105"/>
            <a:ext cx="4893120" cy="37728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Слоупокеры.  Визуализация пеших туристических маршрутов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1B69EA4-C515-3DD0-65A4-27A1662AF689}"/>
              </a:ext>
            </a:extLst>
          </p:cNvPr>
          <p:cNvSpPr>
            <a:spLocks noGrp="1"/>
          </p:cNvSpPr>
          <p:nvPr>
            <p:ph type="sldNum" idx="2"/>
          </p:nvPr>
        </p:nvSpPr>
        <p:spPr>
          <a:xfrm>
            <a:off x="10626093" y="6388105"/>
            <a:ext cx="550440" cy="377280"/>
          </a:xfrm>
        </p:spPr>
        <p:txBody>
          <a:bodyPr/>
          <a:lstStyle/>
          <a:p>
            <a:fld id="{346F683D-698C-455C-B5E3-68BCCF7229B1}" type="slidenum">
              <a:rPr lang="ru-RU" smtClean="0"/>
              <a:t>11</a:t>
            </a:fld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1333800" y="443160"/>
            <a:ext cx="9730440" cy="1455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ВИЗУАЛИЗАЦИЯ МАРШРУТОВ НА КАРТЕ</a:t>
            </a:r>
            <a:endParaRPr lang="ru-RU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subTitle"/>
          </p:nvPr>
        </p:nvSpPr>
        <p:spPr>
          <a:xfrm>
            <a:off x="290160" y="1824840"/>
            <a:ext cx="11631960" cy="192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Дизайнеры разработали модель, </a:t>
            </a:r>
            <a:r>
              <a:rPr lang="ru-RU" sz="2800" b="0" strike="noStrike" spc="-1" dirty="0">
                <a:solidFill>
                  <a:schemeClr val="bg1"/>
                </a:solidFill>
                <a:latin typeface="Calibri"/>
                <a:ea typeface="DejaVu Sans"/>
              </a:rPr>
              <a:t>показывающую</a:t>
            </a:r>
            <a:r>
              <a:rPr lang="ru-RU" sz="2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пользователю пешие туристические маршруты с помощью данных, которые собрал аналитик.</a:t>
            </a:r>
            <a:endParaRPr lang="ru-RU" sz="2800" b="0" strike="noStrike" spc="-1" dirty="0">
              <a:latin typeface="Arial"/>
            </a:endParaRPr>
          </a:p>
        </p:txBody>
      </p:sp>
      <p:pic>
        <p:nvPicPr>
          <p:cNvPr id="230" name="Рисунок 6"/>
          <p:cNvPicPr/>
          <p:nvPr/>
        </p:nvPicPr>
        <p:blipFill>
          <a:blip r:embed="rId2"/>
          <a:stretch/>
        </p:blipFill>
        <p:spPr>
          <a:xfrm>
            <a:off x="390840" y="3621600"/>
            <a:ext cx="3507840" cy="2619000"/>
          </a:xfrm>
          <a:prstGeom prst="rect">
            <a:avLst/>
          </a:prstGeom>
          <a:ln w="0">
            <a:noFill/>
          </a:ln>
        </p:spPr>
      </p:pic>
      <p:pic>
        <p:nvPicPr>
          <p:cNvPr id="231" name="Рисунок 8"/>
          <p:cNvPicPr/>
          <p:nvPr/>
        </p:nvPicPr>
        <p:blipFill>
          <a:blip r:embed="rId3"/>
          <a:stretch/>
        </p:blipFill>
        <p:spPr>
          <a:xfrm>
            <a:off x="4362060" y="3621600"/>
            <a:ext cx="3404160" cy="2648520"/>
          </a:xfrm>
          <a:prstGeom prst="rect">
            <a:avLst/>
          </a:prstGeom>
          <a:ln w="0">
            <a:noFill/>
          </a:ln>
        </p:spPr>
      </p:pic>
      <p:pic>
        <p:nvPicPr>
          <p:cNvPr id="232" name="Рисунок 10"/>
          <p:cNvPicPr/>
          <p:nvPr/>
        </p:nvPicPr>
        <p:blipFill>
          <a:blip r:embed="rId4"/>
          <a:stretch/>
        </p:blipFill>
        <p:spPr>
          <a:xfrm>
            <a:off x="8229600" y="3621600"/>
            <a:ext cx="3571560" cy="2651760"/>
          </a:xfrm>
          <a:prstGeom prst="rect">
            <a:avLst/>
          </a:prstGeom>
          <a:ln w="0">
            <a:noFill/>
          </a:ln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0306109-D184-1DB8-7ECF-7A57CE2FF8FC}"/>
              </a:ext>
            </a:extLst>
          </p:cNvPr>
          <p:cNvSpPr>
            <a:spLocks noGrp="1"/>
          </p:cNvSpPr>
          <p:nvPr>
            <p:ph type="ftr" idx="1"/>
          </p:nvPr>
        </p:nvSpPr>
        <p:spPr>
          <a:xfrm>
            <a:off x="3953893" y="6402145"/>
            <a:ext cx="4893120" cy="37728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Слоупокеры.  Визуализация пеших туристических маршрутов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9C052CE-2488-6900-1840-0D765EC64D36}"/>
              </a:ext>
            </a:extLst>
          </p:cNvPr>
          <p:cNvSpPr>
            <a:spLocks noGrp="1"/>
          </p:cNvSpPr>
          <p:nvPr>
            <p:ph type="sldNum" idx="2"/>
          </p:nvPr>
        </p:nvSpPr>
        <p:spPr>
          <a:xfrm>
            <a:off x="10626093" y="6402145"/>
            <a:ext cx="550440" cy="377280"/>
          </a:xfrm>
        </p:spPr>
        <p:txBody>
          <a:bodyPr/>
          <a:lstStyle/>
          <a:p>
            <a:fld id="{346F683D-698C-455C-B5E3-68BCCF7229B1}" type="slidenum">
              <a:rPr lang="ru-RU" smtClean="0"/>
              <a:t>12</a:t>
            </a:fld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1333800" y="443160"/>
            <a:ext cx="9741600" cy="1455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СОЗДАЛИ ИНТЕРФЕЙС ПОЛЬЗОВАТЕЛЯ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subTitle"/>
          </p:nvPr>
        </p:nvSpPr>
        <p:spPr>
          <a:xfrm>
            <a:off x="1130498" y="2404274"/>
            <a:ext cx="4034160" cy="294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Дизайнеры разработали интерфейс приложения.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Подобрали цвет и размер рамки.</a:t>
            </a:r>
            <a:endParaRPr lang="ru-RU" sz="2800" b="0" strike="noStrike" spc="-1" dirty="0">
              <a:latin typeface="Arial"/>
            </a:endParaRPr>
          </a:p>
        </p:txBody>
      </p:sp>
      <p:pic>
        <p:nvPicPr>
          <p:cNvPr id="237" name="Picture 2"/>
          <p:cNvPicPr/>
          <p:nvPr/>
        </p:nvPicPr>
        <p:blipFill>
          <a:blip r:embed="rId2"/>
          <a:stretch/>
        </p:blipFill>
        <p:spPr>
          <a:xfrm>
            <a:off x="6292734" y="2357606"/>
            <a:ext cx="5491505" cy="3127713"/>
          </a:xfrm>
          <a:prstGeom prst="rect">
            <a:avLst/>
          </a:prstGeom>
          <a:ln w="0">
            <a:noFill/>
          </a:ln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9D3725D-F277-4084-C339-89443D7BB0C8}"/>
              </a:ext>
            </a:extLst>
          </p:cNvPr>
          <p:cNvSpPr>
            <a:spLocks noGrp="1"/>
          </p:cNvSpPr>
          <p:nvPr>
            <p:ph type="ftr" idx="1"/>
          </p:nvPr>
        </p:nvSpPr>
        <p:spPr>
          <a:xfrm>
            <a:off x="3649440" y="6414840"/>
            <a:ext cx="4893120" cy="37728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Слоупокеры.  Визуализация пеших туристических маршрутов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9D476D-DF49-4358-0A38-913A090C99C3}"/>
              </a:ext>
            </a:extLst>
          </p:cNvPr>
          <p:cNvSpPr>
            <a:spLocks noGrp="1"/>
          </p:cNvSpPr>
          <p:nvPr>
            <p:ph type="sldNum" idx="2"/>
          </p:nvPr>
        </p:nvSpPr>
        <p:spPr>
          <a:xfrm>
            <a:off x="10295760" y="6414840"/>
            <a:ext cx="550440" cy="377280"/>
          </a:xfrm>
        </p:spPr>
        <p:txBody>
          <a:bodyPr/>
          <a:lstStyle/>
          <a:p>
            <a:fld id="{346F683D-698C-455C-B5E3-68BCCF7229B1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800640" y="480600"/>
            <a:ext cx="11076120" cy="1455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СОЗДАНИЕ КАРТОЧЕК С ОПИСАНИЕМ ДОСТОПРИМЕЧАТЕЛЬНОСТЕЙ</a:t>
            </a:r>
            <a:endParaRPr lang="ru-RU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subTitle"/>
          </p:nvPr>
        </p:nvSpPr>
        <p:spPr>
          <a:xfrm>
            <a:off x="290160" y="1824840"/>
            <a:ext cx="11631960" cy="192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rgbClr val="FFFFFF"/>
                </a:solidFill>
                <a:latin typeface="Calibri"/>
                <a:ea typeface="DejaVu Sans"/>
              </a:rPr>
              <a:t>Дизайнеры разработали карточки с описанием достопримечательностей, в которых использовали фото из открытых источников и описание из файла, над которым работал аналитик.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242" name="Picture 2"/>
          <p:cNvPicPr/>
          <p:nvPr/>
        </p:nvPicPr>
        <p:blipFill>
          <a:blip r:embed="rId2"/>
          <a:stretch/>
        </p:blipFill>
        <p:spPr>
          <a:xfrm>
            <a:off x="191128" y="3429000"/>
            <a:ext cx="2583360" cy="268524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4"/>
          <p:cNvPicPr/>
          <p:nvPr/>
        </p:nvPicPr>
        <p:blipFill>
          <a:blip r:embed="rId3"/>
          <a:stretch/>
        </p:blipFill>
        <p:spPr>
          <a:xfrm>
            <a:off x="3255872" y="3591180"/>
            <a:ext cx="2583360" cy="268524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6"/>
          <p:cNvPicPr/>
          <p:nvPr/>
        </p:nvPicPr>
        <p:blipFill>
          <a:blip r:embed="rId4"/>
          <a:stretch/>
        </p:blipFill>
        <p:spPr>
          <a:xfrm>
            <a:off x="6373408" y="3429000"/>
            <a:ext cx="2583360" cy="268524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8"/>
          <p:cNvPicPr/>
          <p:nvPr/>
        </p:nvPicPr>
        <p:blipFill>
          <a:blip r:embed="rId5"/>
          <a:stretch/>
        </p:blipFill>
        <p:spPr>
          <a:xfrm>
            <a:off x="9437792" y="3591180"/>
            <a:ext cx="2583360" cy="2685240"/>
          </a:xfrm>
          <a:prstGeom prst="rect">
            <a:avLst/>
          </a:prstGeom>
          <a:ln w="0">
            <a:noFill/>
          </a:ln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62E35AC-3DF6-429E-5E49-B2182AD025C1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2401EE9-1CD7-8C8A-1987-08DB13E6A660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46F683D-698C-455C-B5E3-68BCCF7229B1}" type="slidenum">
              <a:rPr lang="ru-RU" smtClean="0"/>
              <a:t>14</a:t>
            </a:fld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Рисунок 8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4B68355-38CE-4A18-B78E-8EF9C9E4D2C4}"/>
              </a:ext>
            </a:extLst>
          </p:cNvPr>
          <p:cNvSpPr>
            <a:spLocks noGrp="1"/>
          </p:cNvSpPr>
          <p:nvPr>
            <p:ph type="ftr" idx="1"/>
          </p:nvPr>
        </p:nvSpPr>
        <p:spPr>
          <a:xfrm>
            <a:off x="2302658" y="6221193"/>
            <a:ext cx="4893120" cy="37728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Слоупокеры.  Визуализация пеших туристических маршрутов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44A11CB-90D8-4F68-9A96-769BB6DB4C8F}"/>
              </a:ext>
            </a:extLst>
          </p:cNvPr>
          <p:cNvSpPr>
            <a:spLocks noGrp="1"/>
          </p:cNvSpPr>
          <p:nvPr>
            <p:ph type="sldNum" idx="2"/>
          </p:nvPr>
        </p:nvSpPr>
        <p:spPr>
          <a:xfrm>
            <a:off x="10774945" y="6221193"/>
            <a:ext cx="550440" cy="377280"/>
          </a:xfrm>
        </p:spPr>
        <p:txBody>
          <a:bodyPr/>
          <a:lstStyle/>
          <a:p>
            <a:fld id="{346F683D-698C-455C-B5E3-68BCCF7229B1}" type="slidenum">
              <a:rPr lang="ru-RU" smtClean="0"/>
              <a:t>15</a:t>
            </a:fld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02594-4DEE-C411-9E05-D419EC536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031" y="688650"/>
            <a:ext cx="6396302" cy="1144800"/>
          </a:xfrm>
        </p:spPr>
        <p:txBody>
          <a:bodyPr/>
          <a:lstStyle/>
          <a:p>
            <a:r>
              <a:rPr lang="ru-RU" dirty="0"/>
              <a:t>РАБОТА ПРОГРАММИСТА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1A312C-F715-1B60-7E94-CE1A6496D8E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20133" y="2370667"/>
            <a:ext cx="11971867" cy="2907916"/>
          </a:xfrm>
        </p:spPr>
        <p:txBody>
          <a:bodyPr/>
          <a:lstStyle/>
          <a:p>
            <a:r>
              <a:rPr lang="ru-RU" sz="3200" dirty="0">
                <a:solidFill>
                  <a:schemeClr val="bg1"/>
                </a:solidFill>
              </a:rPr>
              <a:t>Перенести все наработки дизайнеров в </a:t>
            </a:r>
            <a:r>
              <a:rPr lang="en-US" sz="3200" dirty="0">
                <a:solidFill>
                  <a:schemeClr val="bg1"/>
                </a:solidFill>
              </a:rPr>
              <a:t>Unity</a:t>
            </a:r>
          </a:p>
          <a:p>
            <a:r>
              <a:rPr lang="ru-RU" sz="3200" dirty="0">
                <a:solidFill>
                  <a:schemeClr val="bg1"/>
                </a:solidFill>
              </a:rPr>
              <a:t>Разработать (написать) скрипты для корректного взаимодействия пользователя с интерфейсом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E24487-5B32-E658-ED6A-7B42EEB13E5D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ru-RU" dirty="0"/>
              <a:t>Слоупокеры.  Визуализация пеших туристических маршрутов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0F9EF8-1099-6DFA-33C8-A20C239CD1F1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5C21271-350E-4CD6-998F-8C2C814B60D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496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2"/>
          <p:cNvPicPr/>
          <p:nvPr/>
        </p:nvPicPr>
        <p:blipFill>
          <a:blip r:embed="rId2"/>
          <a:stretch/>
        </p:blipFill>
        <p:spPr>
          <a:xfrm rot="20565600">
            <a:off x="9060479" y="3207700"/>
            <a:ext cx="3767760" cy="3767760"/>
          </a:xfrm>
          <a:prstGeom prst="rect">
            <a:avLst/>
          </a:prstGeom>
          <a:ln w="0">
            <a:noFill/>
          </a:ln>
        </p:spPr>
      </p:pic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7160333" y="304800"/>
            <a:ext cx="4156560" cy="1455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4400" b="0" strike="noStrike" cap="all" spc="-1" dirty="0">
                <a:solidFill>
                  <a:srgbClr val="FFFFFF"/>
                </a:solidFill>
                <a:latin typeface="Calibri Light"/>
                <a:ea typeface="DejaVu Sans"/>
              </a:rPr>
              <a:t>наш продукт</a:t>
            </a:r>
            <a:endParaRPr lang="ru-RU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685800" y="1838048"/>
            <a:ext cx="10130760" cy="471515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marL="285840" indent="-28584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Предоставляет места и объекты города, которые можно посетить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pos="0" algn="l"/>
              </a:tabLst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Облегчает нахождение пеших туристических маршрутов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pos="0" algn="l"/>
              </a:tabLst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Показывает окраску зданий в зависимости от их года постройки</a:t>
            </a: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endParaRPr lang="ru-RU" sz="2400" spc="-1" dirty="0">
              <a:solidFill>
                <a:srgbClr val="FFFFFF"/>
              </a:solidFill>
              <a:latin typeface="Calibri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FFFFFF"/>
                </a:solidFill>
                <a:latin typeface="Calibri"/>
              </a:rPr>
              <a:t>Показывает карточку с фото и описанием достопримечательности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13EFCBC-646F-07ED-6CA0-76364586BA3D}"/>
              </a:ext>
            </a:extLst>
          </p:cNvPr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Слоупокеры.  Визуализация пеших туристических маршрутов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A762E8-662B-8C15-3608-91626E81BB03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7276428" y="6430862"/>
            <a:ext cx="550440" cy="377280"/>
          </a:xfrm>
        </p:spPr>
        <p:txBody>
          <a:bodyPr/>
          <a:lstStyle/>
          <a:p>
            <a:fld id="{A986883B-5639-45ED-BD2D-496703B90BEC}" type="slidenum">
              <a:rPr lang="ru-RU" smtClean="0"/>
              <a:t>17</a:t>
            </a:fld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10130760" cy="1455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1800" b="0" strike="noStrike" cap="all" spc="-1">
                <a:solidFill>
                  <a:srgbClr val="FFFFFF"/>
                </a:solidFill>
                <a:latin typeface="Arial"/>
                <a:ea typeface="DejaVu Sans"/>
              </a:rPr>
              <a:t>Ссылка на проект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title"/>
          </p:nvPr>
        </p:nvSpPr>
        <p:spPr>
          <a:xfrm>
            <a:off x="685800" y="2142000"/>
            <a:ext cx="4943520" cy="364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Aft>
                <a:spcPts val="1001"/>
              </a:spcAft>
              <a:buNone/>
              <a:tabLst>
                <a:tab pos="0" algn="l"/>
              </a:tabLst>
            </a:pPr>
            <a:r>
              <a:rPr lang="ru-RU" sz="1800" b="0" u="sng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/>
                <a:ea typeface="DejaVu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Проект в облаке</a:t>
            </a:r>
            <a:endParaRPr lang="ru-RU" sz="1800" b="0" strike="noStrike" spc="-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pic>
        <p:nvPicPr>
          <p:cNvPr id="252" name="Picture 2"/>
          <p:cNvPicPr/>
          <p:nvPr/>
        </p:nvPicPr>
        <p:blipFill>
          <a:blip r:embed="rId3"/>
          <a:stretch/>
        </p:blipFill>
        <p:spPr>
          <a:xfrm>
            <a:off x="6617520" y="1320480"/>
            <a:ext cx="3648240" cy="364824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4"/>
          <p:cNvPicPr/>
          <p:nvPr/>
        </p:nvPicPr>
        <p:blipFill>
          <a:blip r:embed="rId4"/>
          <a:stretch/>
        </p:blipFill>
        <p:spPr>
          <a:xfrm>
            <a:off x="2461680" y="1635480"/>
            <a:ext cx="3018240" cy="3018240"/>
          </a:xfrm>
          <a:prstGeom prst="rect">
            <a:avLst/>
          </a:prstGeom>
          <a:ln w="0">
            <a:noFill/>
          </a:ln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05C3D57-B7AE-C585-11FE-1D24ED72C15E}"/>
              </a:ext>
            </a:extLst>
          </p:cNvPr>
          <p:cNvSpPr>
            <a:spLocks noGrp="1"/>
          </p:cNvSpPr>
          <p:nvPr>
            <p:ph type="ftr" idx="7"/>
          </p:nvPr>
        </p:nvSpPr>
        <p:spPr>
          <a:xfrm>
            <a:off x="2024149" y="6414218"/>
            <a:ext cx="7826760" cy="37728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Слоупокеры.  Визуализация пеших туристических маршрутов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A590E1E-4048-FF57-5012-5DC07869443D}"/>
              </a:ext>
            </a:extLst>
          </p:cNvPr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9761066-C73F-4042-B2EF-376F61B93859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1993680" y="1354680"/>
            <a:ext cx="8203680" cy="2345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6000" b="0" strike="noStrike" cap="all" spc="-1">
                <a:solidFill>
                  <a:srgbClr val="FFFFFF"/>
                </a:solidFill>
                <a:latin typeface="Calibri Light"/>
                <a:ea typeface="DejaVu Sans"/>
              </a:rPr>
              <a:t>Спасибо за внимание</a:t>
            </a:r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2496960" y="3940560"/>
            <a:ext cx="7197120" cy="1240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28600" indent="-228600" algn="ctr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pos="0" algn="l"/>
              </a:tabLst>
            </a:pPr>
            <a:r>
              <a:rPr lang="en-US" sz="1800" b="0" strike="noStrike" cap="all" spc="-1">
                <a:solidFill>
                  <a:srgbClr val="FFFFFF"/>
                </a:solidFill>
                <a:latin typeface="Calibri"/>
                <a:ea typeface="DejaVu Sans"/>
              </a:rPr>
              <a:t>Команда: Слоупокеры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Straight Connector 13"/>
          <p:cNvSpPr/>
          <p:nvPr/>
        </p:nvSpPr>
        <p:spPr>
          <a:xfrm>
            <a:off x="5845320" y="3809880"/>
            <a:ext cx="500760" cy="360"/>
          </a:xfrm>
          <a:prstGeom prst="line">
            <a:avLst/>
          </a:prstGeom>
          <a:ln w="19050" cap="rnd">
            <a:solidFill>
              <a:srgbClr val="AC3EC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617094D-9058-C4A0-76FA-7C5AE547F64D}"/>
              </a:ext>
            </a:extLst>
          </p:cNvPr>
          <p:cNvSpPr>
            <a:spLocks noGrp="1"/>
          </p:cNvSpPr>
          <p:nvPr>
            <p:ph type="ftr" idx="4"/>
          </p:nvPr>
        </p:nvSpPr>
        <p:spPr>
          <a:xfrm>
            <a:off x="2370600" y="6430862"/>
            <a:ext cx="7826760" cy="37728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Слоупокеры.  Визуализация пеших туристических маршрутов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FC72AA-9AFF-CF5F-C5D0-2E065292C034}"/>
              </a:ext>
            </a:extLst>
          </p:cNvPr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986883B-5639-45ED-BD2D-496703B90BEC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4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8159400" y="416160"/>
            <a:ext cx="3419640" cy="1411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  <a:ea typeface="DejaVu Sans"/>
              </a:rPr>
              <a:t>Команда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1140120" y="2531160"/>
            <a:ext cx="1234440" cy="597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 fontScale="93000" lnSpcReduction="10000"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Тимлид  		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TextBox 6"/>
          <p:cNvSpPr/>
          <p:nvPr/>
        </p:nvSpPr>
        <p:spPr>
          <a:xfrm>
            <a:off x="4162320" y="2531160"/>
            <a:ext cx="158184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Дизайнеры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32" name="TextBox 7"/>
          <p:cNvSpPr/>
          <p:nvPr/>
        </p:nvSpPr>
        <p:spPr>
          <a:xfrm>
            <a:off x="7546680" y="2530800"/>
            <a:ext cx="18910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Программист 	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33" name="TextBox 8"/>
          <p:cNvSpPr/>
          <p:nvPr/>
        </p:nvSpPr>
        <p:spPr>
          <a:xfrm>
            <a:off x="5124600" y="2993040"/>
            <a:ext cx="225000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ea typeface="DejaVu Sans"/>
              </a:rPr>
              <a:t>Данил Коваленко</a:t>
            </a:r>
            <a:endParaRPr lang="ru-RU" sz="1800" b="0" strike="noStrike" spc="-1" dirty="0">
              <a:solidFill>
                <a:schemeClr val="accent3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134" name="TextBox 9"/>
          <p:cNvSpPr/>
          <p:nvPr/>
        </p:nvSpPr>
        <p:spPr>
          <a:xfrm>
            <a:off x="2928960" y="2991600"/>
            <a:ext cx="25930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ea typeface="DejaVu Sans"/>
              </a:rPr>
              <a:t>Пащенко Никита</a:t>
            </a:r>
            <a:endParaRPr lang="ru-RU" sz="1800" b="0" strike="noStrike" spc="-1" dirty="0">
              <a:solidFill>
                <a:schemeClr val="accent3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135" name="TextBox 10"/>
          <p:cNvSpPr/>
          <p:nvPr/>
        </p:nvSpPr>
        <p:spPr>
          <a:xfrm>
            <a:off x="10125000" y="2530800"/>
            <a:ext cx="1524600" cy="6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Аналитик 	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36" name="Рисунок 11"/>
          <p:cNvPicPr/>
          <p:nvPr/>
        </p:nvPicPr>
        <p:blipFill>
          <a:blip r:embed="rId2"/>
          <a:stretch/>
        </p:blipFill>
        <p:spPr>
          <a:xfrm>
            <a:off x="1140120" y="3515760"/>
            <a:ext cx="912240" cy="912240"/>
          </a:xfrm>
          <a:prstGeom prst="rect">
            <a:avLst/>
          </a:prstGeom>
          <a:ln w="0">
            <a:noFill/>
          </a:ln>
        </p:spPr>
      </p:pic>
      <p:pic>
        <p:nvPicPr>
          <p:cNvPr id="137" name="Picture 2"/>
          <p:cNvPicPr/>
          <p:nvPr/>
        </p:nvPicPr>
        <p:blipFill>
          <a:blip r:embed="rId3"/>
          <a:stretch/>
        </p:blipFill>
        <p:spPr>
          <a:xfrm>
            <a:off x="7794720" y="3515760"/>
            <a:ext cx="912240" cy="912240"/>
          </a:xfrm>
          <a:prstGeom prst="rect">
            <a:avLst/>
          </a:prstGeom>
          <a:ln w="0">
            <a:noFill/>
          </a:ln>
        </p:spPr>
      </p:pic>
      <p:sp>
        <p:nvSpPr>
          <p:cNvPr id="138" name="TextBox 12"/>
          <p:cNvSpPr/>
          <p:nvPr/>
        </p:nvSpPr>
        <p:spPr>
          <a:xfrm>
            <a:off x="588240" y="2981880"/>
            <a:ext cx="225000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ea typeface="DejaVu Sans"/>
              </a:rPr>
              <a:t> Ненилин Владислав</a:t>
            </a:r>
            <a:endParaRPr lang="ru-RU" sz="1800" b="0" strike="noStrike" spc="-1" dirty="0">
              <a:solidFill>
                <a:schemeClr val="accent3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139" name="TextBox 13"/>
          <p:cNvSpPr/>
          <p:nvPr/>
        </p:nvSpPr>
        <p:spPr>
          <a:xfrm>
            <a:off x="7319520" y="2991600"/>
            <a:ext cx="22654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ea typeface="DejaVu Sans"/>
              </a:rPr>
              <a:t> Ситников Андрей</a:t>
            </a:r>
            <a:endParaRPr lang="ru-RU" sz="1800" b="0" strike="noStrike" spc="-1" dirty="0">
              <a:solidFill>
                <a:schemeClr val="accent3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140" name="TextBox 14"/>
          <p:cNvSpPr/>
          <p:nvPr/>
        </p:nvSpPr>
        <p:spPr>
          <a:xfrm>
            <a:off x="9765360" y="2991600"/>
            <a:ext cx="242604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ea typeface="DejaVu Sans"/>
              </a:rPr>
              <a:t> Данил Горюнов </a:t>
            </a:r>
            <a:endParaRPr lang="ru-RU" sz="1800" b="0" strike="noStrike" spc="-1" dirty="0">
              <a:solidFill>
                <a:schemeClr val="accent3">
                  <a:lumMod val="60000"/>
                  <a:lumOff val="40000"/>
                </a:schemeClr>
              </a:solidFill>
              <a:latin typeface="Arial"/>
            </a:endParaRPr>
          </a:p>
        </p:txBody>
      </p:sp>
      <p:pic>
        <p:nvPicPr>
          <p:cNvPr id="141" name="Picture 4"/>
          <p:cNvPicPr/>
          <p:nvPr/>
        </p:nvPicPr>
        <p:blipFill>
          <a:blip r:embed="rId4"/>
          <a:stretch/>
        </p:blipFill>
        <p:spPr>
          <a:xfrm flipH="1">
            <a:off x="3345480" y="3515760"/>
            <a:ext cx="912240" cy="912240"/>
          </a:xfrm>
          <a:prstGeom prst="rect">
            <a:avLst/>
          </a:prstGeom>
          <a:ln w="0">
            <a:noFill/>
          </a:ln>
        </p:spPr>
      </p:pic>
      <p:pic>
        <p:nvPicPr>
          <p:cNvPr id="142" name="Picture 6"/>
          <p:cNvPicPr/>
          <p:nvPr/>
        </p:nvPicPr>
        <p:blipFill>
          <a:blip r:embed="rId5"/>
          <a:stretch/>
        </p:blipFill>
        <p:spPr>
          <a:xfrm>
            <a:off x="10159920" y="3515760"/>
            <a:ext cx="912240" cy="912240"/>
          </a:xfrm>
          <a:prstGeom prst="rect">
            <a:avLst/>
          </a:prstGeom>
          <a:ln w="0">
            <a:noFill/>
          </a:ln>
        </p:spPr>
      </p:pic>
      <p:pic>
        <p:nvPicPr>
          <p:cNvPr id="143" name="Picture 8"/>
          <p:cNvPicPr/>
          <p:nvPr/>
        </p:nvPicPr>
        <p:blipFill>
          <a:blip r:embed="rId6"/>
          <a:stretch/>
        </p:blipFill>
        <p:spPr>
          <a:xfrm>
            <a:off x="5564880" y="3516840"/>
            <a:ext cx="912240" cy="912240"/>
          </a:xfrm>
          <a:prstGeom prst="rect">
            <a:avLst/>
          </a:prstGeom>
          <a:ln w="0">
            <a:noFill/>
          </a:ln>
        </p:spPr>
      </p:pic>
      <p:pic>
        <p:nvPicPr>
          <p:cNvPr id="144" name="Picture 2"/>
          <p:cNvPicPr/>
          <p:nvPr/>
        </p:nvPicPr>
        <p:blipFill>
          <a:blip r:embed="rId7"/>
          <a:stretch/>
        </p:blipFill>
        <p:spPr>
          <a:xfrm rot="1395000">
            <a:off x="1580040" y="335880"/>
            <a:ext cx="2352960" cy="2352960"/>
          </a:xfrm>
          <a:prstGeom prst="rect">
            <a:avLst/>
          </a:prstGeom>
          <a:ln w="0">
            <a:noFill/>
          </a:ln>
        </p:spPr>
      </p:pic>
      <p:pic>
        <p:nvPicPr>
          <p:cNvPr id="145" name="Picture 4"/>
          <p:cNvPicPr/>
          <p:nvPr/>
        </p:nvPicPr>
        <p:blipFill>
          <a:blip r:embed="rId8"/>
          <a:stretch/>
        </p:blipFill>
        <p:spPr>
          <a:xfrm rot="19524600">
            <a:off x="10333080" y="4882320"/>
            <a:ext cx="1976040" cy="1976040"/>
          </a:xfrm>
          <a:prstGeom prst="rect">
            <a:avLst/>
          </a:prstGeom>
          <a:ln w="0">
            <a:noFill/>
          </a:ln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2A8BF5-816D-3848-91E8-20B1C9203DB5}"/>
              </a:ext>
            </a:extLst>
          </p:cNvPr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Слоупокеры.  Визуализация пеших туристических маршрутов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998E3B-079C-AC55-41F2-D15C8EAF7907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7546680" y="6429422"/>
            <a:ext cx="550440" cy="377280"/>
          </a:xfrm>
        </p:spPr>
        <p:txBody>
          <a:bodyPr/>
          <a:lstStyle/>
          <a:p>
            <a:fld id="{A986883B-5639-45ED-BD2D-496703B90BEC}" type="slidenum">
              <a:rPr lang="ru-RU" sz="1400" smtClean="0"/>
              <a:t>2</a:t>
            </a:fld>
            <a:endParaRPr lang="ru-RU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85800" y="1150200"/>
            <a:ext cx="3658680" cy="4557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  <a:ea typeface="DejaVu Sans"/>
              </a:rPr>
              <a:t>Целевая аудитория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Straight Connector 11"/>
          <p:cNvSpPr/>
          <p:nvPr/>
        </p:nvSpPr>
        <p:spPr>
          <a:xfrm>
            <a:off x="4666680" y="1668600"/>
            <a:ext cx="360" cy="3520440"/>
          </a:xfrm>
          <a:prstGeom prst="line">
            <a:avLst/>
          </a:prstGeom>
          <a:ln w="19050" cap="rnd">
            <a:solidFill>
              <a:srgbClr val="AC3EC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4988520" y="1150200"/>
            <a:ext cx="6516720" cy="4557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FFFFFF"/>
                </a:solidFill>
                <a:latin typeface="Calibri"/>
                <a:ea typeface="DejaVu Sans"/>
              </a:rPr>
              <a:t>Туристы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pos="0" algn="l"/>
              </a:tabLst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FFFFFF"/>
                </a:solidFill>
                <a:latin typeface="Calibri"/>
                <a:ea typeface="DejaVu Sans"/>
              </a:rPr>
              <a:t>Школьники и студенты</a:t>
            </a:r>
            <a:r>
              <a:rPr lang="en-US" sz="2400" b="0" strike="noStrike" spc="-1">
                <a:solidFill>
                  <a:srgbClr val="FFFFFF"/>
                </a:solidFill>
                <a:latin typeface="Calibri"/>
                <a:ea typeface="DejaVu Sans"/>
              </a:rPr>
              <a:t> 	</a:t>
            </a:r>
            <a:r>
              <a:rPr lang="ru-RU" sz="2400" b="0" strike="noStrike" spc="-1">
                <a:solidFill>
                  <a:srgbClr val="FFFFFF"/>
                </a:solidFill>
                <a:latin typeface="Calibri"/>
                <a:ea typeface="DejaVu Sans"/>
              </a:rPr>
              <a:t>от 14 до 23 лет  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pos="0" algn="l"/>
              </a:tabLst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FFFFFF"/>
                </a:solidFill>
                <a:latin typeface="Calibri"/>
                <a:ea typeface="DejaVu Sans"/>
              </a:rPr>
              <a:t>Семьи  	 	</a:t>
            </a:r>
            <a:r>
              <a:rPr lang="en-US" sz="2400" b="0" strike="noStrike" spc="-1">
                <a:solidFill>
                  <a:srgbClr val="FFFFFF"/>
                </a:solidFill>
                <a:latin typeface="Calibri"/>
                <a:ea typeface="DejaVu Sans"/>
              </a:rPr>
              <a:t>	</a:t>
            </a:r>
            <a:r>
              <a:rPr lang="ru-RU" sz="2400" b="0" strike="noStrike" spc="-1">
                <a:solidFill>
                  <a:srgbClr val="FFFFFF"/>
                </a:solidFill>
                <a:latin typeface="Calibri"/>
                <a:ea typeface="DejaVu Sans"/>
              </a:rPr>
              <a:t>от 23 до 35 лет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pos="0" algn="l"/>
              </a:tabLst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Picture 4" descr="Royal palace free icon"/>
          <p:cNvPicPr/>
          <p:nvPr/>
        </p:nvPicPr>
        <p:blipFill>
          <a:blip r:embed="rId2"/>
          <a:stretch/>
        </p:blipFill>
        <p:spPr>
          <a:xfrm rot="20411400">
            <a:off x="10236240" y="4919040"/>
            <a:ext cx="2279880" cy="2279880"/>
          </a:xfrm>
          <a:prstGeom prst="rect">
            <a:avLst/>
          </a:prstGeom>
          <a:ln w="0">
            <a:noFill/>
          </a:ln>
        </p:spPr>
      </p:pic>
      <p:pic>
        <p:nvPicPr>
          <p:cNvPr id="159" name="Picture 10"/>
          <p:cNvPicPr/>
          <p:nvPr/>
        </p:nvPicPr>
        <p:blipFill>
          <a:blip r:embed="rId3"/>
          <a:stretch/>
        </p:blipFill>
        <p:spPr>
          <a:xfrm rot="1242255">
            <a:off x="99926" y="5291370"/>
            <a:ext cx="1555560" cy="1555560"/>
          </a:xfrm>
          <a:prstGeom prst="rect">
            <a:avLst/>
          </a:prstGeom>
          <a:ln w="0">
            <a:noFill/>
          </a:ln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860ABD-E9ED-5CBD-7F9E-260B88E4E735}"/>
              </a:ext>
            </a:extLst>
          </p:cNvPr>
          <p:cNvSpPr>
            <a:spLocks noGrp="1"/>
          </p:cNvSpPr>
          <p:nvPr>
            <p:ph type="ftr" idx="4"/>
          </p:nvPr>
        </p:nvSpPr>
        <p:spPr>
          <a:xfrm>
            <a:off x="1510986" y="6422210"/>
            <a:ext cx="7826760" cy="37728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Слоупокеры.  Визуализация пеших туристических маршрутов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7195E7-7B0E-7435-6D59-284A88E5E06F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7537680" y="6430862"/>
            <a:ext cx="550440" cy="377280"/>
          </a:xfrm>
        </p:spPr>
        <p:txBody>
          <a:bodyPr/>
          <a:lstStyle/>
          <a:p>
            <a:fld id="{A986883B-5639-45ED-BD2D-496703B90BEC}" type="slidenum">
              <a:rPr lang="ru-RU" smtClean="0"/>
              <a:t>3</a:t>
            </a:fld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7E9DFF-9947-598A-04FE-734A35025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41780"/>
            <a:ext cx="1853639" cy="185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85800" y="533520"/>
            <a:ext cx="10819800" cy="1176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400" b="0" strike="noStrike" cap="all" spc="-1" dirty="0">
                <a:solidFill>
                  <a:srgbClr val="FFFFFF"/>
                </a:solidFill>
                <a:latin typeface="Calibri Light"/>
                <a:ea typeface="DejaVu Sans"/>
              </a:rPr>
              <a:t>аналоги</a:t>
            </a:r>
            <a:endParaRPr lang="ru-RU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Straight Connector 11"/>
          <p:cNvSpPr/>
          <p:nvPr/>
        </p:nvSpPr>
        <p:spPr>
          <a:xfrm>
            <a:off x="5845320" y="1850040"/>
            <a:ext cx="500760" cy="360"/>
          </a:xfrm>
          <a:prstGeom prst="line">
            <a:avLst/>
          </a:prstGeom>
          <a:ln w="19050" cap="rnd">
            <a:solidFill>
              <a:srgbClr val="AC3EC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1749600" y="2087280"/>
            <a:ext cx="8835840" cy="228485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spcBef>
                <a:spcPts val="1001"/>
              </a:spcBef>
              <a:spcAft>
                <a:spcPts val="1001"/>
              </a:spcAft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en-US" sz="1800" b="0" strike="noStrike" spc="-1" dirty="0">
                <a:solidFill>
                  <a:schemeClr val="bg1"/>
                </a:solidFill>
                <a:latin typeface="Calibri"/>
                <a:ea typeface="DejaVu Sans"/>
              </a:rPr>
              <a:t>Google </a:t>
            </a:r>
            <a:r>
              <a:rPr lang="ru-RU" sz="1800" b="0" strike="noStrike" spc="-1" dirty="0">
                <a:solidFill>
                  <a:schemeClr val="bg1"/>
                </a:solidFill>
                <a:latin typeface="Calibri"/>
                <a:ea typeface="DejaVu Sans"/>
              </a:rPr>
              <a:t>карты – маршруты от одного до другого объекта </a:t>
            </a:r>
          </a:p>
          <a:p>
            <a:pPr>
              <a:spcBef>
                <a:spcPts val="1001"/>
              </a:spcBef>
              <a:spcAft>
                <a:spcPts val="1001"/>
              </a:spcAft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800" b="0" strike="noStrike" spc="-1" dirty="0">
                <a:solidFill>
                  <a:schemeClr val="bg1"/>
                </a:solidFill>
                <a:latin typeface="Calibri"/>
                <a:ea typeface="DejaVu Sans"/>
              </a:rPr>
              <a:t>Яндекс карты – те же маршруты, есть набор достопримечательностей</a:t>
            </a:r>
            <a:endParaRPr lang="ru-RU" sz="1800" b="0" strike="noStrike" spc="-1" dirty="0">
              <a:solidFill>
                <a:schemeClr val="bg1"/>
              </a:solidFill>
              <a:latin typeface="Arial"/>
            </a:endParaRPr>
          </a:p>
          <a:p>
            <a:pPr>
              <a:spcBef>
                <a:spcPts val="1001"/>
              </a:spcBef>
              <a:spcAft>
                <a:spcPts val="1001"/>
              </a:spcAft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800" b="0" strike="noStrike" spc="-1" dirty="0">
                <a:solidFill>
                  <a:schemeClr val="bg1"/>
                </a:solidFill>
                <a:latin typeface="Calibri"/>
                <a:ea typeface="DejaVu Sans"/>
              </a:rPr>
              <a:t>2</a:t>
            </a:r>
            <a:r>
              <a:rPr lang="en-US" sz="1800" b="0" strike="noStrike" spc="-1" dirty="0">
                <a:solidFill>
                  <a:schemeClr val="bg1"/>
                </a:solidFill>
                <a:latin typeface="Calibri"/>
                <a:ea typeface="DejaVu Sans"/>
              </a:rPr>
              <a:t>GIS </a:t>
            </a:r>
            <a:r>
              <a:rPr lang="ru-RU" sz="1800" b="0" strike="noStrike" spc="-1" dirty="0">
                <a:solidFill>
                  <a:schemeClr val="bg1"/>
                </a:solidFill>
                <a:latin typeface="Calibri"/>
                <a:ea typeface="DejaVu Sans"/>
              </a:rPr>
              <a:t>– есть один туристический маршрут</a:t>
            </a:r>
            <a:endParaRPr lang="ru-RU" sz="1800" b="0" strike="noStrike" spc="-1" dirty="0">
              <a:solidFill>
                <a:schemeClr val="bg1"/>
              </a:solidFill>
              <a:latin typeface="Arial"/>
            </a:endParaRPr>
          </a:p>
          <a:p>
            <a:pPr>
              <a:spcBef>
                <a:spcPts val="1001"/>
              </a:spcBef>
              <a:spcAft>
                <a:spcPts val="1001"/>
              </a:spcAft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800" b="0" strike="noStrike" spc="-1" dirty="0">
                <a:solidFill>
                  <a:schemeClr val="bg1"/>
                </a:solidFill>
                <a:latin typeface="Calibri"/>
                <a:ea typeface="DejaVu Sans"/>
              </a:rPr>
              <a:t>Тропинки.ру – много маршрутов, но они показаны линей на карте</a:t>
            </a:r>
            <a:endParaRPr lang="ru-RU" sz="18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166" name="Picture 2"/>
          <p:cNvPicPr/>
          <p:nvPr/>
        </p:nvPicPr>
        <p:blipFill>
          <a:blip r:embed="rId2"/>
          <a:stretch/>
        </p:blipFill>
        <p:spPr>
          <a:xfrm rot="1650000">
            <a:off x="150840" y="4782240"/>
            <a:ext cx="1825920" cy="1825920"/>
          </a:xfrm>
          <a:prstGeom prst="rect">
            <a:avLst/>
          </a:prstGeom>
          <a:ln w="0">
            <a:noFill/>
          </a:ln>
        </p:spPr>
      </p:pic>
      <p:pic>
        <p:nvPicPr>
          <p:cNvPr id="167" name="Picture 4"/>
          <p:cNvPicPr/>
          <p:nvPr/>
        </p:nvPicPr>
        <p:blipFill>
          <a:blip r:embed="rId3"/>
          <a:stretch/>
        </p:blipFill>
        <p:spPr>
          <a:xfrm rot="18795000">
            <a:off x="10403280" y="910800"/>
            <a:ext cx="2086200" cy="2086200"/>
          </a:xfrm>
          <a:prstGeom prst="rect">
            <a:avLst/>
          </a:prstGeom>
          <a:ln w="0">
            <a:noFill/>
          </a:ln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365E97-ED10-4706-B1A5-9C6E8A7657EA}"/>
              </a:ext>
            </a:extLst>
          </p:cNvPr>
          <p:cNvSpPr>
            <a:spLocks noGrp="1"/>
          </p:cNvSpPr>
          <p:nvPr>
            <p:ph type="ftr" idx="4"/>
          </p:nvPr>
        </p:nvSpPr>
        <p:spPr>
          <a:xfrm>
            <a:off x="2632440" y="6457320"/>
            <a:ext cx="6907960" cy="37728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Слоупокеры.  Визуализация пеших туристических маршрутов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E7C699-2ADB-0A86-88BE-C5F8C25ACBA6}"/>
              </a:ext>
            </a:extLst>
          </p:cNvPr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986883B-5639-45ED-BD2D-496703B90BEC}" type="slidenum">
              <a:rPr lang="ru-RU" smtClean="0"/>
              <a:t>4</a:t>
            </a:fld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2371680" y="680760"/>
            <a:ext cx="8318520" cy="645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  <a:ea typeface="DejaVu Sans"/>
              </a:rPr>
              <a:t>Цель	 		 		</a:t>
            </a:r>
            <a:r>
              <a:rPr lang="ru-RU" sz="36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ЗАДАЧИ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673560" y="1953360"/>
            <a:ext cx="5092200" cy="351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Создать приложение, которое позволит туристам сократить время нахождения туристического маршрута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TextBox 6"/>
          <p:cNvSpPr/>
          <p:nvPr/>
        </p:nvSpPr>
        <p:spPr>
          <a:xfrm>
            <a:off x="6531120" y="1953360"/>
            <a:ext cx="5092200" cy="374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FFFFFF"/>
                </a:solidFill>
                <a:latin typeface="Calibri"/>
                <a:ea typeface="DejaVu Sans"/>
              </a:rPr>
              <a:t>Создать трехмерную карту.</a:t>
            </a:r>
            <a:endParaRPr lang="ru-RU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FFFFFF"/>
                </a:solidFill>
                <a:latin typeface="Calibri"/>
                <a:ea typeface="DejaVu Sans"/>
              </a:rPr>
              <a:t>Добавить раскраску зданий в зависимости от их года постройки</a:t>
            </a:r>
            <a:endParaRPr lang="ru-RU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FFFFFF"/>
                </a:solidFill>
                <a:latin typeface="Calibri"/>
                <a:ea typeface="DejaVu Sans"/>
              </a:rPr>
              <a:t>Проанализировать и создать маршруты в текстовом формате.</a:t>
            </a:r>
            <a:endParaRPr lang="ru-RU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FFFFFF"/>
                </a:solidFill>
                <a:latin typeface="Calibri"/>
                <a:ea typeface="DejaVu Sans"/>
              </a:rPr>
              <a:t>Добавить визуализированные маршруты на карту.</a:t>
            </a:r>
            <a:endParaRPr lang="ru-RU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FFFFFF"/>
                </a:solidFill>
                <a:latin typeface="Calibri"/>
                <a:ea typeface="DejaVu Sans"/>
              </a:rPr>
              <a:t>Создать интерфейс пользователя.</a:t>
            </a:r>
            <a:endParaRPr lang="ru-RU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FFFFFF"/>
                </a:solidFill>
                <a:latin typeface="Calibri"/>
                <a:ea typeface="DejaVu Sans"/>
              </a:rPr>
              <a:t>Добавить карточки с описанием достопримечательностей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73" name="Picture 4"/>
          <p:cNvPicPr/>
          <p:nvPr/>
        </p:nvPicPr>
        <p:blipFill>
          <a:blip r:embed="rId2"/>
          <a:stretch/>
        </p:blipFill>
        <p:spPr>
          <a:xfrm>
            <a:off x="10079280" y="344880"/>
            <a:ext cx="1221840" cy="1221840"/>
          </a:xfrm>
          <a:prstGeom prst="rect">
            <a:avLst/>
          </a:prstGeom>
          <a:ln w="0">
            <a:noFill/>
          </a:ln>
        </p:spPr>
      </p:pic>
      <p:pic>
        <p:nvPicPr>
          <p:cNvPr id="174" name="Picture 6"/>
          <p:cNvPicPr/>
          <p:nvPr/>
        </p:nvPicPr>
        <p:blipFill>
          <a:blip r:embed="rId3"/>
          <a:stretch/>
        </p:blipFill>
        <p:spPr>
          <a:xfrm>
            <a:off x="673560" y="417960"/>
            <a:ext cx="1221840" cy="1221840"/>
          </a:xfrm>
          <a:prstGeom prst="rect">
            <a:avLst/>
          </a:prstGeom>
          <a:ln w="0">
            <a:noFill/>
          </a:ln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FE5C378-AEE2-6717-AA1A-07904B19EA12}"/>
              </a:ext>
            </a:extLst>
          </p:cNvPr>
          <p:cNvSpPr>
            <a:spLocks noGrp="1"/>
          </p:cNvSpPr>
          <p:nvPr>
            <p:ph type="ftr" idx="4"/>
          </p:nvPr>
        </p:nvSpPr>
        <p:spPr>
          <a:xfrm>
            <a:off x="1785306" y="6440040"/>
            <a:ext cx="7826760" cy="37728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Слоупокеры.  Визуализация пеших туристических маршрутов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80A8BA-9B92-40F8-63D8-414E4698AB1C}"/>
              </a:ext>
            </a:extLst>
          </p:cNvPr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986883B-5639-45ED-BD2D-496703B90BEC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5591160" y="609480"/>
            <a:ext cx="5225400" cy="1455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3600" b="0" strike="noStrike" cap="all" spc="-1">
                <a:solidFill>
                  <a:srgbClr val="FFFFFF"/>
                </a:solidFill>
                <a:latin typeface="Calibri Light"/>
                <a:ea typeface="DejaVu Sans"/>
              </a:rPr>
              <a:t>Технологический стек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235080" y="2102657"/>
            <a:ext cx="3314455" cy="1279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Blender – приложение для создания трехмерных моделей зданий города Екатеринбурга.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7" name="Picture 2"/>
          <p:cNvPicPr/>
          <p:nvPr/>
        </p:nvPicPr>
        <p:blipFill>
          <a:blip r:embed="rId2"/>
          <a:stretch/>
        </p:blipFill>
        <p:spPr>
          <a:xfrm>
            <a:off x="235080" y="3669704"/>
            <a:ext cx="2876299" cy="1475873"/>
          </a:xfrm>
          <a:prstGeom prst="rect">
            <a:avLst/>
          </a:prstGeom>
          <a:ln w="0">
            <a:noFill/>
          </a:ln>
        </p:spPr>
      </p:pic>
      <p:pic>
        <p:nvPicPr>
          <p:cNvPr id="188" name="Picture 4"/>
          <p:cNvPicPr/>
          <p:nvPr/>
        </p:nvPicPr>
        <p:blipFill>
          <a:blip r:embed="rId3"/>
          <a:stretch/>
        </p:blipFill>
        <p:spPr>
          <a:xfrm>
            <a:off x="3379070" y="4614167"/>
            <a:ext cx="3015196" cy="1566818"/>
          </a:xfrm>
          <a:prstGeom prst="rect">
            <a:avLst/>
          </a:prstGeom>
          <a:ln w="0">
            <a:noFill/>
          </a:ln>
        </p:spPr>
      </p:pic>
      <p:sp>
        <p:nvSpPr>
          <p:cNvPr id="189" name="TextBox 5"/>
          <p:cNvSpPr/>
          <p:nvPr/>
        </p:nvSpPr>
        <p:spPr>
          <a:xfrm>
            <a:off x="3339459" y="3165621"/>
            <a:ext cx="3171862" cy="14758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Unity</a:t>
            </a:r>
            <a:r>
              <a:rPr lang="ru-RU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– программа создания приложений, позволяющая использовать модели из </a:t>
            </a:r>
            <a:r>
              <a:rPr lang="ru-RU" sz="18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Blender</a:t>
            </a:r>
            <a:r>
              <a:rPr lang="ru-RU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и алгоритмы из Visual Studio.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190" name="Picture 6"/>
          <p:cNvPicPr/>
          <p:nvPr/>
        </p:nvPicPr>
        <p:blipFill>
          <a:blip r:embed="rId4"/>
          <a:stretch/>
        </p:blipFill>
        <p:spPr>
          <a:xfrm>
            <a:off x="6710877" y="3548347"/>
            <a:ext cx="2404964" cy="1565378"/>
          </a:xfrm>
          <a:prstGeom prst="rect">
            <a:avLst/>
          </a:prstGeom>
          <a:ln w="0">
            <a:noFill/>
          </a:ln>
        </p:spPr>
      </p:pic>
      <p:sp>
        <p:nvSpPr>
          <p:cNvPr id="191" name="TextBox 6"/>
          <p:cNvSpPr/>
          <p:nvPr/>
        </p:nvSpPr>
        <p:spPr>
          <a:xfrm>
            <a:off x="6674207" y="2003354"/>
            <a:ext cx="2926244" cy="14758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Visual Studio – приложение позволяющие написать алгоритм для камеры, интерфейса, действий пользователя в </a:t>
            </a:r>
            <a:r>
              <a:rPr lang="ru-RU" sz="18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Unity</a:t>
            </a:r>
            <a:r>
              <a:rPr lang="ru-RU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9272AB6-3902-73F1-8FB9-7A1BA57D846D}"/>
              </a:ext>
            </a:extLst>
          </p:cNvPr>
          <p:cNvSpPr>
            <a:spLocks noGrp="1"/>
          </p:cNvSpPr>
          <p:nvPr>
            <p:ph type="ftr" idx="4"/>
          </p:nvPr>
        </p:nvSpPr>
        <p:spPr>
          <a:xfrm>
            <a:off x="1677780" y="6430862"/>
            <a:ext cx="7826760" cy="37728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Слоупокеры.  Визуализация пеших туристических маршрутов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C1612EF-A85F-28F4-47B5-C9B79ECD04E9}"/>
              </a:ext>
            </a:extLst>
          </p:cNvPr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986883B-5639-45ED-BD2D-496703B90BEC}" type="slidenum">
              <a:rPr lang="ru-RU" smtClean="0"/>
              <a:t>6</a:t>
            </a:fld>
            <a:endParaRPr lang="ru-RU"/>
          </a:p>
        </p:txBody>
      </p:sp>
      <p:pic>
        <p:nvPicPr>
          <p:cNvPr id="2050" name="Picture 2" descr="Управление, сохранение и переключение рабочих сред Photoshop">
            <a:extLst>
              <a:ext uri="{FF2B5EF4-FFF2-40B4-BE49-F238E27FC236}">
                <a16:creationId xmlns:a16="http://schemas.microsoft.com/office/drawing/2014/main" id="{0DA86FB1-02BC-11FE-478B-0410B93D4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638" y="4634128"/>
            <a:ext cx="2595244" cy="164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6BB1EB-C049-76E3-FF90-EE0122F91ED1}"/>
              </a:ext>
            </a:extLst>
          </p:cNvPr>
          <p:cNvSpPr txBox="1"/>
          <p:nvPr/>
        </p:nvSpPr>
        <p:spPr>
          <a:xfrm>
            <a:off x="9220376" y="2859841"/>
            <a:ext cx="29262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Photoshop – приложение для редактирования фотографий, использовалось для создания карточек проекта и интерфейса приложения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1032"/>
          <p:cNvPicPr/>
          <p:nvPr/>
        </p:nvPicPr>
        <p:blipFill>
          <a:blip r:embed="rId2"/>
          <a:stretch/>
        </p:blipFill>
        <p:spPr>
          <a:xfrm>
            <a:off x="0" y="0"/>
            <a:ext cx="12188160" cy="6855480"/>
          </a:xfrm>
          <a:prstGeom prst="rect">
            <a:avLst/>
          </a:prstGeom>
          <a:ln w="0">
            <a:noFill/>
          </a:ln>
        </p:spPr>
      </p:pic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819840" y="1964160"/>
            <a:ext cx="4339440" cy="265771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4800" b="0" strike="noStrike" cap="all" spc="-1" dirty="0">
                <a:solidFill>
                  <a:srgbClr val="FFFFFF"/>
                </a:solidFill>
                <a:latin typeface="Calibri Light"/>
                <a:ea typeface="DejaVu Sans"/>
              </a:rPr>
              <a:t>Реализация проекта</a:t>
            </a:r>
            <a:r>
              <a:rPr lang="ru-RU" sz="4800" b="0" strike="noStrike" cap="all" spc="-1" dirty="0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br>
              <a:rPr sz="4800" dirty="0"/>
            </a:br>
            <a:endParaRPr lang="ru-RU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Straight Connector 1036"/>
          <p:cNvSpPr/>
          <p:nvPr/>
        </p:nvSpPr>
        <p:spPr>
          <a:xfrm>
            <a:off x="6093720" y="0"/>
            <a:ext cx="360" cy="6858000"/>
          </a:xfrm>
          <a:prstGeom prst="line">
            <a:avLst/>
          </a:prstGeom>
          <a:ln w="50800" cap="sq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7" name="Straight Connector 1038"/>
          <p:cNvSpPr/>
          <p:nvPr/>
        </p:nvSpPr>
        <p:spPr>
          <a:xfrm>
            <a:off x="-1440" y="3426120"/>
            <a:ext cx="6086880" cy="360"/>
          </a:xfrm>
          <a:prstGeom prst="line">
            <a:avLst/>
          </a:prstGeom>
          <a:ln w="50800" cap="sq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0" name="Рисунок 11" descr="Изображение выглядит как текст, электроника, компьютер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0" y="-2160"/>
            <a:ext cx="6094080" cy="3427920"/>
          </a:xfrm>
          <a:prstGeom prst="rect">
            <a:avLst/>
          </a:prstGeom>
          <a:ln w="0">
            <a:noFill/>
          </a:ln>
        </p:spPr>
      </p:pic>
      <p:pic>
        <p:nvPicPr>
          <p:cNvPr id="201" name="Рисунок 12" descr="Изображение выглядит как карта&#10;&#10;Автоматически созданное описание"/>
          <p:cNvPicPr/>
          <p:nvPr/>
        </p:nvPicPr>
        <p:blipFill>
          <a:blip r:embed="rId4"/>
          <a:stretch/>
        </p:blipFill>
        <p:spPr>
          <a:xfrm>
            <a:off x="-1440" y="3476160"/>
            <a:ext cx="6085440" cy="3423240"/>
          </a:xfrm>
          <a:prstGeom prst="rect">
            <a:avLst/>
          </a:prstGeom>
          <a:ln w="0">
            <a:noFill/>
          </a:ln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8ED38F-49B8-5A43-5264-8D1A2D9A477F}"/>
              </a:ext>
            </a:extLst>
          </p:cNvPr>
          <p:cNvSpPr>
            <a:spLocks noGrp="1"/>
          </p:cNvSpPr>
          <p:nvPr>
            <p:ph type="ftr" idx="4"/>
          </p:nvPr>
        </p:nvSpPr>
        <p:spPr>
          <a:xfrm>
            <a:off x="4843732" y="6326100"/>
            <a:ext cx="7826760" cy="37728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Слоупокеры.  Визуализация пеших туристических маршрутов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2383EE-E28D-5F60-ACD4-C498E80A88D8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11159280" y="6348060"/>
            <a:ext cx="550440" cy="377280"/>
          </a:xfrm>
        </p:spPr>
        <p:txBody>
          <a:bodyPr/>
          <a:lstStyle/>
          <a:p>
            <a:fld id="{A986883B-5639-45ED-BD2D-496703B90BEC}" type="slidenum">
              <a:rPr lang="ru-RU" smtClean="0"/>
              <a:t>7</a:t>
            </a:fld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1047240" y="298800"/>
            <a:ext cx="10130760" cy="1455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СОЗДАНИЕ ТРЕХМЕРНОЙ КАРТЫ ГОРОДА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subTitle"/>
          </p:nvPr>
        </p:nvSpPr>
        <p:spPr>
          <a:xfrm>
            <a:off x="713880" y="1824840"/>
            <a:ext cx="10130760" cy="192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FFFFFF"/>
                </a:solidFill>
                <a:latin typeface="Calibri"/>
                <a:ea typeface="DejaVu Sans"/>
              </a:rPr>
              <a:t>Создание было разделено несколько этапов:</a:t>
            </a:r>
            <a:endParaRPr lang="ru-RU" sz="2000" b="0" strike="noStrike" spc="-1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000" b="0" strike="noStrike" spc="-1">
                <a:solidFill>
                  <a:srgbClr val="FFFFFF"/>
                </a:solidFill>
                <a:latin typeface="Calibri"/>
                <a:ea typeface="DejaVu Sans"/>
              </a:rPr>
              <a:t>За основу трехмерной карты дизайнеры проекта взяли двумерную исходную карту.</a:t>
            </a:r>
            <a:endParaRPr lang="ru-RU" sz="2000" b="0" strike="noStrike" spc="-1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000" b="0" strike="noStrike" spc="-1">
                <a:solidFill>
                  <a:srgbClr val="FFFFFF"/>
                </a:solidFill>
                <a:latin typeface="Calibri"/>
                <a:ea typeface="DejaVu Sans"/>
              </a:rPr>
              <a:t>Далее они вытягивали каждую трехмерную модель до высоты реальных зданий 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06" name="Рисунок 6"/>
          <p:cNvPicPr/>
          <p:nvPr/>
        </p:nvPicPr>
        <p:blipFill>
          <a:blip r:embed="rId2"/>
          <a:stretch/>
        </p:blipFill>
        <p:spPr>
          <a:xfrm>
            <a:off x="2004840" y="3661920"/>
            <a:ext cx="2262960" cy="267840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2"/>
          <p:cNvPicPr/>
          <p:nvPr/>
        </p:nvPicPr>
        <p:blipFill>
          <a:blip r:embed="rId3"/>
          <a:stretch/>
        </p:blipFill>
        <p:spPr>
          <a:xfrm>
            <a:off x="6021000" y="3627000"/>
            <a:ext cx="4823640" cy="2712960"/>
          </a:xfrm>
          <a:prstGeom prst="rect">
            <a:avLst/>
          </a:prstGeom>
          <a:ln w="0">
            <a:noFill/>
          </a:ln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8CDB8DF-1682-0798-1C85-5C56E46D22EA}"/>
              </a:ext>
            </a:extLst>
          </p:cNvPr>
          <p:cNvSpPr>
            <a:spLocks noGrp="1"/>
          </p:cNvSpPr>
          <p:nvPr>
            <p:ph type="ftr" idx="1"/>
          </p:nvPr>
        </p:nvSpPr>
        <p:spPr>
          <a:xfrm>
            <a:off x="3229275" y="6459398"/>
            <a:ext cx="4893120" cy="37728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Слоупокеры.  Визуализация пеших туристических маршрутов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3677A09-C19F-B0CF-4E87-82345C82D6A2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46F683D-698C-455C-B5E3-68BCCF7229B1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subTitle"/>
          </p:nvPr>
        </p:nvSpPr>
        <p:spPr>
          <a:xfrm>
            <a:off x="685800" y="377640"/>
            <a:ext cx="9613440" cy="283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343080" indent="-34308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Дизайнеры получили плоскую карту города (схему),состоящую из четырёх отдельных частей, которые вскоре были объединены в общее фото. </a:t>
            </a:r>
          </a:p>
          <a:p>
            <a:pPr marL="343080" indent="-34308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После совместили вышеописанные карты с точностью до полуметра (относительно реальных размеров зданий), по итогу получилась карта гибрид, совмещающая в себе карту города с названием улиц, парков и трехмерные модели зданий города. 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211" name="Рисунок 9" descr="Изображение выглядит как текст, электроника, компьютер, дисплей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749880" y="3296520"/>
            <a:ext cx="5504040" cy="309636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2"/>
          <p:cNvPicPr/>
          <p:nvPr/>
        </p:nvPicPr>
        <p:blipFill>
          <a:blip r:embed="rId3"/>
          <a:stretch/>
        </p:blipFill>
        <p:spPr>
          <a:xfrm>
            <a:off x="10299600" y="1483560"/>
            <a:ext cx="1756800" cy="1725120"/>
          </a:xfrm>
          <a:prstGeom prst="rect">
            <a:avLst/>
          </a:prstGeom>
          <a:ln w="0">
            <a:noFill/>
          </a:ln>
        </p:spPr>
      </p:pic>
      <p:pic>
        <p:nvPicPr>
          <p:cNvPr id="213" name="Рисунок 11"/>
          <p:cNvPicPr/>
          <p:nvPr/>
        </p:nvPicPr>
        <p:blipFill>
          <a:blip r:embed="rId4"/>
          <a:stretch/>
        </p:blipFill>
        <p:spPr>
          <a:xfrm>
            <a:off x="6513269" y="3766320"/>
            <a:ext cx="5056560" cy="2626560"/>
          </a:xfrm>
          <a:prstGeom prst="rect">
            <a:avLst/>
          </a:prstGeom>
          <a:ln w="0">
            <a:noFill/>
          </a:ln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87B2922-A8EF-BDD5-EA6A-1342C20F7F43}"/>
              </a:ext>
            </a:extLst>
          </p:cNvPr>
          <p:cNvSpPr>
            <a:spLocks noGrp="1"/>
          </p:cNvSpPr>
          <p:nvPr>
            <p:ph type="ftr" idx="1"/>
          </p:nvPr>
        </p:nvSpPr>
        <p:spPr>
          <a:xfrm>
            <a:off x="3807360" y="6392880"/>
            <a:ext cx="4893120" cy="37728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Слоупокеры.  Визуализация пеших туристических маршрутов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E5DDB2D-A08C-78E3-7541-7591EBB0BB03}"/>
              </a:ext>
            </a:extLst>
          </p:cNvPr>
          <p:cNvSpPr>
            <a:spLocks noGrp="1"/>
          </p:cNvSpPr>
          <p:nvPr>
            <p:ph type="sldNum" idx="2"/>
          </p:nvPr>
        </p:nvSpPr>
        <p:spPr>
          <a:xfrm>
            <a:off x="11019389" y="6392880"/>
            <a:ext cx="550440" cy="377280"/>
          </a:xfrm>
        </p:spPr>
        <p:txBody>
          <a:bodyPr/>
          <a:lstStyle/>
          <a:p>
            <a:fld id="{346F683D-698C-455C-B5E3-68BCCF7229B1}" type="slidenum">
              <a:rPr lang="ru-RU" smtClean="0"/>
              <a:t>9</a:t>
            </a:fld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182B232E3EEF4E92DFF109933EBB0B" ma:contentTypeVersion="6" ma:contentTypeDescription="Create a new document." ma:contentTypeScope="" ma:versionID="1dc20c2377950a9a0afb190b3bb17409">
  <xsd:schema xmlns:xsd="http://www.w3.org/2001/XMLSchema" xmlns:xs="http://www.w3.org/2001/XMLSchema" xmlns:p="http://schemas.microsoft.com/office/2006/metadata/properties" xmlns:ns2="52486c07-1c95-4865-9632-69c8126a4ecb" targetNamespace="http://schemas.microsoft.com/office/2006/metadata/properties" ma:root="true" ma:fieldsID="39d2b2a62b02078e1fdfee4ba4c7be15" ns2:_="">
    <xsd:import namespace="52486c07-1c95-4865-9632-69c8126a4e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486c07-1c95-4865-9632-69c8126a4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715194-D8E7-41B5-8652-CE6689F88A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486c07-1c95-4865-9632-69c8126a4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370F94-0267-4DED-B94F-4C5E58B45C7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2047804-7364-4477-B6E1-CB22FB1677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</TotalTime>
  <Words>630</Words>
  <Application>Microsoft Office PowerPoint</Application>
  <PresentationFormat>Широкоэкранный</PresentationFormat>
  <Paragraphs>110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Office Theme</vt:lpstr>
      <vt:lpstr>Office Theme</vt:lpstr>
      <vt:lpstr>слоупокеры</vt:lpstr>
      <vt:lpstr>Команда</vt:lpstr>
      <vt:lpstr>Целевая аудитория</vt:lpstr>
      <vt:lpstr>аналоги</vt:lpstr>
      <vt:lpstr>Цель       ЗАДАЧИ</vt:lpstr>
      <vt:lpstr>Технологический стек</vt:lpstr>
      <vt:lpstr>Реализация проекта  </vt:lpstr>
      <vt:lpstr>СОЗДАНИЕ ТРЕХМЕРНОЙ КАРТЫ ГОРОДА</vt:lpstr>
      <vt:lpstr>Презентация PowerPoint</vt:lpstr>
      <vt:lpstr>РАСКРАСКА ЗДАНИЙ ПО ГОДАМ ПОСТРОЙКИ</vt:lpstr>
      <vt:lpstr>СОЗДАНИЕ МАРШРУТОВ</vt:lpstr>
      <vt:lpstr>ВИЗУАЛИЗАЦИЯ МАРШРУТОВ НА КАРТЕ</vt:lpstr>
      <vt:lpstr>СОЗДАЛИ ИНТЕРФЕЙС ПОЛЬЗОВАТЕЛЯ</vt:lpstr>
      <vt:lpstr>СОЗДАНИЕ КАРТОЧЕК С ОПИСАНИЕМ ДОСТОПРИМЕЧАТЕЛЬНОСТЕЙ</vt:lpstr>
      <vt:lpstr>Презентация PowerPoint</vt:lpstr>
      <vt:lpstr>РАБОТА ПРОГРАММИСТА</vt:lpstr>
      <vt:lpstr>наш продукт</vt:lpstr>
      <vt:lpstr>Ссылка на проект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слоупокеры</dc:title>
  <dc:subject/>
  <dc:creator>Vladislav Nenilin</dc:creator>
  <dc:description/>
  <cp:lastModifiedBy>Ненилин Владислав Олегович</cp:lastModifiedBy>
  <cp:revision>76</cp:revision>
  <dcterms:created xsi:type="dcterms:W3CDTF">2022-05-03T12:37:01Z</dcterms:created>
  <dcterms:modified xsi:type="dcterms:W3CDTF">2022-06-19T18:58:51Z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0x0101000D182B232E3EEF4E92DFF109933EBB0B</vt:lpwstr>
  </property>
  <property fmtid="{D5CDD505-2E9C-101B-9397-08002B2CF9AE}" pid="3" name="PresentationFormat">
    <vt:lpwstr>Широкоэкранный</vt:lpwstr>
  </property>
  <property fmtid="{D5CDD505-2E9C-101B-9397-08002B2CF9AE}" pid="4" name="Slides">
    <vt:i4>20</vt:i4>
  </property>
</Properties>
</file>