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6" r:id="rId11"/>
    <p:sldId id="271" r:id="rId12"/>
    <p:sldId id="272" r:id="rId13"/>
    <p:sldId id="267" r:id="rId14"/>
    <p:sldId id="268" r:id="rId15"/>
    <p:sldId id="269" r:id="rId16"/>
    <p:sldId id="273" r:id="rId17"/>
    <p:sldId id="270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3068" autoAdjust="0"/>
  </p:normalViewPr>
  <p:slideViewPr>
    <p:cSldViewPr>
      <p:cViewPr varScale="1">
        <p:scale>
          <a:sx n="108" d="100"/>
          <a:sy n="108" d="100"/>
        </p:scale>
        <p:origin x="-170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E7955A-BEC2-4073-BF02-CD51DA622994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D720EF-5DA5-4B26-9168-304049C0C66C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20EF-5DA5-4B26-9168-304049C0C66C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Пользователь приходит домой после</a:t>
            </a:r>
            <a:r>
              <a:rPr lang="ru-RU" baseline="0" dirty="0" smtClean="0"/>
              <a:t> работы -</a:t>
            </a:r>
            <a:r>
              <a:rPr lang="en-US" baseline="0" dirty="0" smtClean="0"/>
              <a:t>&gt;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20EF-5DA5-4B26-9168-304049C0C66C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720EF-5DA5-4B26-9168-304049C0C66C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9118" y="533401"/>
            <a:ext cx="3772883" cy="2514601"/>
          </a:xfrm>
        </p:spPr>
        <p:txBody>
          <a:bodyPr rtlCol="0">
            <a:normAutofit/>
          </a:bodyPr>
          <a:lstStyle>
            <a:lvl1pPr>
              <a:defRPr sz="540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99118" y="3403600"/>
            <a:ext cx="3772883" cy="1397000"/>
          </a:xfrm>
        </p:spPr>
        <p:txBody>
          <a:bodyPr rtlCol="0">
            <a:normAutofit/>
          </a:bodyPr>
          <a:lstStyle>
            <a:lvl1pPr marL="0" indent="0" algn="l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6475203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680935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72771" y="533400"/>
            <a:ext cx="1772112" cy="5486400"/>
          </a:xfrm>
        </p:spPr>
        <p:txBody>
          <a:bodyPr vert="eaVert"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99118" y="533400"/>
            <a:ext cx="5602158" cy="5486400"/>
          </a:xfrm>
        </p:spPr>
        <p:txBody>
          <a:bodyPr vert="eaVert"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882449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291533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9" y="533400"/>
            <a:ext cx="6516797" cy="2286000"/>
          </a:xfrm>
        </p:spPr>
        <p:txBody>
          <a:bodyPr rtlCol="0" anchor="b">
            <a:normAutofit/>
          </a:bodyPr>
          <a:lstStyle>
            <a:lvl1pPr algn="l">
              <a:defRPr sz="5400" b="1" cap="none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9" y="3124200"/>
            <a:ext cx="6516797" cy="13716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600"/>
              </a:spcBef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013312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799117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099516" y="1828800"/>
            <a:ext cx="3189801" cy="4191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1370949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8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799118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126114" y="1828800"/>
            <a:ext cx="3189801" cy="685801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0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126114" y="2590800"/>
            <a:ext cx="3189801" cy="34290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0078478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9071586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415315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rm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00506" y="533400"/>
            <a:ext cx="4401696" cy="5486400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  <a:p>
            <a:pPr lvl="1" rtl="0"/>
            <a:r>
              <a:rPr lang="ru-RU" noProof="0" smtClean="0"/>
              <a:t>Второй уровень</a:t>
            </a:r>
          </a:p>
          <a:p>
            <a:pPr lvl="2" rtl="0"/>
            <a:r>
              <a:rPr lang="ru-RU" noProof="0" smtClean="0"/>
              <a:t>Третий уровень</a:t>
            </a:r>
          </a:p>
          <a:p>
            <a:pPr lvl="3" rtl="0"/>
            <a:r>
              <a:rPr lang="ru-RU" noProof="0" smtClean="0"/>
              <a:t>Четвертый уровень</a:t>
            </a:r>
          </a:p>
          <a:p>
            <a:pPr lvl="4" rtl="0"/>
            <a:r>
              <a:rPr lang="ru-RU" noProof="0" smtClean="0"/>
              <a:t>Пятый уровень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017111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8" y="533400"/>
            <a:ext cx="3086904" cy="1524000"/>
          </a:xfrm>
        </p:spPr>
        <p:txBody>
          <a:bodyPr rtlCol="0" anchor="b">
            <a:noAutofit/>
          </a:bodyPr>
          <a:lstStyle>
            <a:lvl1pPr algn="l">
              <a:defRPr sz="3600" b="1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Рисунок 2" descr="Пустой заполнитель, вместо которого можно добавить изображение. Щелкните заполнитель и выберите изображение, которое необходимо добавить"/>
          <p:cNvSpPr>
            <a:spLocks noGrp="1"/>
          </p:cNvSpPr>
          <p:nvPr>
            <p:ph type="pic" idx="1"/>
          </p:nvPr>
        </p:nvSpPr>
        <p:spPr>
          <a:xfrm>
            <a:off x="4400505" y="533400"/>
            <a:ext cx="4336259" cy="5791200"/>
          </a:xfrm>
          <a:ln w="50800">
            <a:solidFill>
              <a:schemeClr val="tx1">
                <a:lumMod val="65000"/>
                <a:lumOff val="35000"/>
              </a:schemeClr>
            </a:solidFill>
            <a:miter lim="800000"/>
          </a:ln>
        </p:spPr>
        <p:txBody>
          <a:bodyPr rtlCol="0">
            <a:normAutofit/>
          </a:bodyPr>
          <a:lstStyle>
            <a:lvl1pPr marL="0" indent="0" algn="ctr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ru-RU" noProof="0" smtClean="0"/>
              <a:t>Вставка рисунка</a:t>
            </a:r>
            <a:endParaRPr lang="ru-RU" noProof="0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799118" y="2209800"/>
            <a:ext cx="3086904" cy="3810000"/>
          </a:xfrm>
        </p:spPr>
        <p:txBody>
          <a:bodyPr rtlCol="0">
            <a:normAutofit/>
          </a:bodyPr>
          <a:lstStyle>
            <a:lvl1pPr marL="0" indent="0">
              <a:lnSpc>
                <a:spcPct val="110000"/>
              </a:lnSpc>
              <a:spcBef>
                <a:spcPts val="600"/>
              </a:spcBef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ru-RU" noProof="0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xmlns="" val="141960827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9117" y="533400"/>
            <a:ext cx="6516798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ru-RU" noProof="0" dirty="0" smtClean="0"/>
              <a:t>Образец заголовка</a:t>
            </a:r>
            <a:endParaRPr lang="ru-RU" noProof="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99117" y="1828800"/>
            <a:ext cx="6516798" cy="41910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ru-RU" noProof="0" dirty="0" smtClean="0"/>
              <a:t>Образец текста</a:t>
            </a:r>
          </a:p>
          <a:p>
            <a:pPr lvl="1" rtl="0"/>
            <a:r>
              <a:rPr lang="ru-RU" noProof="0" dirty="0" smtClean="0"/>
              <a:t>Второй уровень</a:t>
            </a:r>
          </a:p>
          <a:p>
            <a:pPr lvl="2" rtl="0"/>
            <a:r>
              <a:rPr lang="ru-RU" noProof="0" dirty="0" smtClean="0"/>
              <a:t>Третий уровень</a:t>
            </a:r>
          </a:p>
          <a:p>
            <a:pPr lvl="3" rtl="0"/>
            <a:r>
              <a:rPr lang="ru-RU" noProof="0" dirty="0" smtClean="0"/>
              <a:t>Четвертый уровень</a:t>
            </a:r>
          </a:p>
          <a:p>
            <a:pPr lvl="4" rtl="0"/>
            <a:r>
              <a:rPr lang="ru-RU" noProof="0" dirty="0" smtClean="0"/>
              <a:t>Пятый уровень</a:t>
            </a:r>
            <a:endParaRPr lang="ru-RU" noProof="0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799118" y="6155268"/>
            <a:ext cx="4240920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200813" y="6155268"/>
            <a:ext cx="1028968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7C8D0478-594A-4409-971A-DD8F365FD9C3}" type="datetimeFigureOut">
              <a:rPr lang="ru-RU" smtClean="0"/>
              <a:pPr/>
              <a:t>16.01.2020</a:t>
            </a:fld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01276" y="6155268"/>
            <a:ext cx="914639" cy="273049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80E90188-6C67-46CC-8A72-A23E8CAC20F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5970541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b="1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77724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60120" indent="-18288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097280" indent="-137160" algn="l" defTabSz="914400" rtl="0" eaLnBrk="1" latinLnBrk="0" hangingPunct="1">
        <a:lnSpc>
          <a:spcPct val="90000"/>
        </a:lnSpc>
        <a:spcBef>
          <a:spcPts val="600"/>
        </a:spcBef>
        <a:buClr>
          <a:schemeClr val="tx1">
            <a:lumMod val="65000"/>
            <a:lumOff val="35000"/>
          </a:schemeClr>
        </a:buClr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23444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37160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50876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1645920" indent="-137160" algn="l" defTabSz="914400" rtl="0" eaLnBrk="1" latinLnBrk="0" hangingPunct="1">
        <a:spcBef>
          <a:spcPts val="600"/>
        </a:spcBef>
        <a:buSzPct val="80000"/>
        <a:buFont typeface="Arial" pitchFamily="34" charset="0"/>
        <a:buChar char="•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 xmlns="">
        <p15:guide id="1" pos="3839" userDrawn="1">
          <p15:clr>
            <a:srgbClr val="F26B43"/>
          </p15:clr>
        </p15:guide>
        <p15:guide id="2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hyperlink" Target="https://alex710285.invisionapp.com/freehand/CUsersstronDesktopsmart-9r6tDZ8LT" TargetMode="External"/><Relationship Id="rId2" Type="http://schemas.openxmlformats.org/officeDocument/2006/relationships/hyperlink" Target="https://alex710285.invisionapp.com/prototype/smart-ck5co18ru004q6o0173xe07wi/play/cbef40e4?v=3Zykaov6Xg9hQvCy9b73bw%3D%3D&amp;linkshare=urlcopied" TargetMode="Externa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85786" y="1000108"/>
            <a:ext cx="5201642" cy="2514601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Система коммуникации человека и умного </a:t>
            </a:r>
            <a:r>
              <a:rPr lang="ru-RU" dirty="0" smtClean="0"/>
              <a:t>дома</a:t>
            </a:r>
            <a:r>
              <a:rPr lang="en-US" dirty="0" smtClean="0"/>
              <a:t> Smart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85786" y="3643314"/>
            <a:ext cx="3772883" cy="1397000"/>
          </a:xfrm>
        </p:spPr>
        <p:txBody>
          <a:bodyPr/>
          <a:lstStyle/>
          <a:p>
            <a:r>
              <a:rPr lang="ru-RU" dirty="0" err="1" smtClean="0"/>
              <a:t>Беломытцева</a:t>
            </a:r>
            <a:r>
              <a:rPr lang="ru-RU" dirty="0" smtClean="0"/>
              <a:t> Елизавета, Козедубов Алексей</a:t>
            </a:r>
            <a:endParaRPr lang="ru-RU" dirty="0"/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en-US" dirty="0" smtClean="0"/>
              <a:t>Use-case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4572000" cy="43088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коммуникация человека и </a:t>
            </a: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дома</a:t>
            </a:r>
            <a:endParaRPr lang="ru-RU" sz="2200" u="sng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28596" y="2000240"/>
            <a:ext cx="6215106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Пользователь приходит домой после </a:t>
            </a:r>
            <a:r>
              <a:rPr lang="ru-RU" sz="2200" dirty="0" smtClean="0"/>
              <a:t>работы</a:t>
            </a:r>
          </a:p>
          <a:p>
            <a:endParaRPr lang="en-US" sz="2200" dirty="0" smtClean="0"/>
          </a:p>
          <a:p>
            <a:r>
              <a:rPr lang="ru-RU" sz="2200" dirty="0" smtClean="0"/>
              <a:t>выбирает режим «После работы» </a:t>
            </a:r>
          </a:p>
          <a:p>
            <a:endParaRPr lang="ru-RU" sz="2200" dirty="0" smtClean="0"/>
          </a:p>
          <a:p>
            <a:r>
              <a:rPr lang="ru-RU" sz="2200" dirty="0" smtClean="0"/>
              <a:t>свет приглушается, отключаются звуки, включается телевизор с низким уровнем звука</a:t>
            </a:r>
            <a:endParaRPr lang="ru-RU" sz="2200" dirty="0"/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6143636" y="2214554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>
            <a:off x="4786314" y="2928934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6500834"/>
            <a:ext cx="6516798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714356"/>
            <a:ext cx="4496424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анализ состояния пользователя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857224" y="1571612"/>
            <a:ext cx="7072362" cy="24622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У пользователя учащенный пульс</a:t>
            </a:r>
          </a:p>
          <a:p>
            <a:endParaRPr lang="ru-RU" sz="2200" dirty="0" smtClean="0"/>
          </a:p>
          <a:p>
            <a:r>
              <a:rPr lang="ru-RU" sz="2200" dirty="0" smtClean="0"/>
              <a:t>Автоматически включается кондиционер, приглушается свет, отключается теплый пол</a:t>
            </a:r>
          </a:p>
          <a:p>
            <a:endParaRPr lang="ru-RU" sz="2200" dirty="0" smtClean="0"/>
          </a:p>
          <a:p>
            <a:r>
              <a:rPr lang="ru-RU" sz="2200" dirty="0" smtClean="0"/>
              <a:t>На телефон приходит уведомление с рекомендациями по снижению пульса</a:t>
            </a:r>
            <a:endParaRPr lang="ru-RU" sz="2200" dirty="0" smtClean="0"/>
          </a:p>
        </p:txBody>
      </p:sp>
      <p:cxnSp>
        <p:nvCxnSpPr>
          <p:cNvPr id="5" name="Прямая со стрелкой 4"/>
          <p:cNvCxnSpPr/>
          <p:nvPr/>
        </p:nvCxnSpPr>
        <p:spPr>
          <a:xfrm>
            <a:off x="5286380" y="1785926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572264" y="2786058"/>
            <a:ext cx="500066" cy="1588"/>
          </a:xfrm>
          <a:prstGeom prst="straightConnector1">
            <a:avLst/>
          </a:prstGeom>
          <a:ln w="28575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6500834"/>
            <a:ext cx="6516798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857224" y="714356"/>
            <a:ext cx="6786610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автономное взаимодействие предметов в </a:t>
            </a: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доме </a:t>
            </a:r>
            <a:r>
              <a:rPr lang="ru-RU" sz="2200" u="sng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друг с другом 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857224" y="1785926"/>
            <a:ext cx="7286676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200" dirty="0" smtClean="0"/>
              <a:t>Отключение </a:t>
            </a:r>
            <a:r>
              <a:rPr lang="ru-RU" sz="2200" dirty="0" smtClean="0"/>
              <a:t>неиспользуемых приборов при включении других для экономии </a:t>
            </a:r>
            <a:r>
              <a:rPr lang="ru-RU" sz="2200" dirty="0" smtClean="0"/>
              <a:t>электричества </a:t>
            </a:r>
          </a:p>
          <a:p>
            <a:endParaRPr lang="ru-RU" sz="2200" dirty="0" smtClean="0"/>
          </a:p>
          <a:p>
            <a:r>
              <a:rPr lang="ru-RU" sz="2200" dirty="0" smtClean="0"/>
              <a:t>Отключение </a:t>
            </a:r>
            <a:r>
              <a:rPr lang="ru-RU" sz="2200" dirty="0" smtClean="0"/>
              <a:t>теплого пола при включении </a:t>
            </a:r>
            <a:r>
              <a:rPr lang="ru-RU" sz="2200" dirty="0" smtClean="0"/>
              <a:t>кондиционера</a:t>
            </a:r>
          </a:p>
          <a:p>
            <a:endParaRPr lang="ru-RU" sz="2200" dirty="0" smtClean="0"/>
          </a:p>
          <a:p>
            <a:r>
              <a:rPr lang="ru-RU" sz="2200" dirty="0" smtClean="0"/>
              <a:t>Перевод </a:t>
            </a:r>
            <a:r>
              <a:rPr lang="ru-RU" sz="2200" dirty="0" smtClean="0"/>
              <a:t>духового шкафа, варочной поверхности и микроволновой печи в активный режим при использовании холодильника</a:t>
            </a: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572272"/>
            <a:ext cx="6516798" cy="1066800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2050" name="Picture 2" descr="Картинки по запросу создание пользовательского интерфейса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2500306"/>
            <a:ext cx="6376032" cy="3143272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1357290" y="928670"/>
            <a:ext cx="650085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en-US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В техническое задание входит создание эргономичного и качественного </a:t>
            </a:r>
            <a:r>
              <a:rPr lang="en-US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U</a:t>
            </a:r>
            <a:r>
              <a:rPr lang="en-US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ser Interface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lang="ru-RU" sz="2200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Бизнес-процесс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428596" y="1214422"/>
            <a:ext cx="8429684" cy="34778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Сбор информации, анализ </a:t>
            </a:r>
            <a:r>
              <a:rPr lang="ru-RU" sz="2200" dirty="0" smtClean="0"/>
              <a:t>рынка: поиск конкурентов, анализ их </a:t>
            </a:r>
            <a:r>
              <a:rPr lang="ru-RU" sz="2200" dirty="0" smtClean="0"/>
              <a:t>аналогов</a:t>
            </a:r>
            <a:endParaRPr lang="ru-RU" sz="2200" dirty="0" smtClean="0"/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Выбор </a:t>
            </a:r>
            <a:r>
              <a:rPr lang="ru-RU" sz="2200" dirty="0" smtClean="0"/>
              <a:t>средств для разработки системы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Разработка </a:t>
            </a:r>
            <a:r>
              <a:rPr lang="ru-RU" sz="2200" dirty="0" smtClean="0"/>
              <a:t>модуля, позволяющего контактировать с устройствами через смартфон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Тестирование </a:t>
            </a:r>
            <a:r>
              <a:rPr lang="ru-RU" sz="2200" dirty="0" smtClean="0"/>
              <a:t>модуля и его отладка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Консультация </a:t>
            </a:r>
            <a:r>
              <a:rPr lang="ru-RU" sz="2200" dirty="0" smtClean="0"/>
              <a:t>со специалистами в сфере психофизиологии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Проектирование </a:t>
            </a:r>
            <a:r>
              <a:rPr lang="ru-RU" sz="2200" dirty="0" smtClean="0"/>
              <a:t>и разработка модуля анализа состояния пользователя</a:t>
            </a:r>
          </a:p>
          <a:p>
            <a:pPr marL="457200" indent="-457200">
              <a:buFont typeface="+mj-lt"/>
              <a:buAutoNum type="arabicPeriod"/>
            </a:pPr>
            <a:r>
              <a:rPr lang="ru-RU" sz="2200" dirty="0" smtClean="0"/>
              <a:t>Тестирование </a:t>
            </a:r>
            <a:r>
              <a:rPr lang="ru-RU" sz="2200" dirty="0" smtClean="0"/>
              <a:t>модуля и его </a:t>
            </a:r>
            <a:r>
              <a:rPr lang="ru-RU" sz="2200" dirty="0" smtClean="0"/>
              <a:t>отладка</a:t>
            </a:r>
            <a:endParaRPr lang="ru-RU" sz="2200" dirty="0" smtClean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6715148"/>
            <a:ext cx="6516798" cy="1066800"/>
          </a:xfrm>
        </p:spPr>
        <p:txBody>
          <a:bodyPr/>
          <a:lstStyle/>
          <a:p>
            <a:endParaRPr lang="ru-RU"/>
          </a:p>
        </p:txBody>
      </p:sp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428596" y="500042"/>
            <a:ext cx="855093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Разработка </a:t>
            </a:r>
            <a:r>
              <a:rPr lang="ru-RU" sz="2200" dirty="0" smtClean="0"/>
              <a:t>интерфейса и его отладка</a:t>
            </a:r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Объединение </a:t>
            </a:r>
            <a:r>
              <a:rPr lang="ru-RU" sz="2200" dirty="0" smtClean="0"/>
              <a:t>модулей и интерфейса</a:t>
            </a:r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Тестирование </a:t>
            </a:r>
            <a:r>
              <a:rPr lang="ru-RU" sz="2200" dirty="0" smtClean="0"/>
              <a:t>продукта и его отладка</a:t>
            </a:r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Закрытое </a:t>
            </a:r>
            <a:r>
              <a:rPr lang="ru-RU" sz="2200" dirty="0" smtClean="0"/>
              <a:t>альфа-тестирование</a:t>
            </a:r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Отладка</a:t>
            </a:r>
            <a:endParaRPr lang="ru-RU" sz="2200" dirty="0" smtClean="0"/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Закрытое </a:t>
            </a:r>
            <a:r>
              <a:rPr lang="ru-RU" sz="2200" dirty="0" smtClean="0"/>
              <a:t>бета-тестирование на более широкую </a:t>
            </a:r>
            <a:r>
              <a:rPr lang="ru-RU" sz="2200" dirty="0" smtClean="0"/>
              <a:t>аудиторию</a:t>
            </a:r>
            <a:endParaRPr lang="ru-RU" sz="2200" dirty="0" smtClean="0"/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Отладка</a:t>
            </a:r>
            <a:endParaRPr lang="ru-RU" sz="2200" dirty="0" smtClean="0"/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Релиз</a:t>
            </a:r>
            <a:endParaRPr lang="ru-RU" sz="2200" dirty="0" smtClean="0"/>
          </a:p>
          <a:p>
            <a:pPr marL="457200" marR="0" lvl="0" indent="-457200" fontAlgn="base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+mj-lt"/>
              <a:buAutoNum type="arabicPeriod" startAt="8"/>
              <a:tabLst/>
            </a:pPr>
            <a:r>
              <a:rPr lang="ru-RU" sz="2200" dirty="0" smtClean="0"/>
              <a:t> Поддержка </a:t>
            </a:r>
            <a:r>
              <a:rPr lang="ru-RU" sz="2200" dirty="0" smtClean="0"/>
              <a:t>в течение 5 лет с возможностью продления</a:t>
            </a:r>
          </a:p>
        </p:txBody>
      </p:sp>
      <p:pic>
        <p:nvPicPr>
          <p:cNvPr id="4" name="Picture 2" descr="https://lampalampa.net/test/wp-content/uploads/2018/03/THE-ADVANTAGES-OF-MOBILE-PHONE-APPLICATIONS-1024x72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28860" y="3714752"/>
            <a:ext cx="4214842" cy="2984141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428604"/>
            <a:ext cx="8072494" cy="1066800"/>
          </a:xfrm>
        </p:spPr>
        <p:txBody>
          <a:bodyPr/>
          <a:lstStyle/>
          <a:p>
            <a:r>
              <a:rPr lang="ru-RU" dirty="0" err="1" smtClean="0"/>
              <a:t>Кликабельный</a:t>
            </a:r>
            <a:r>
              <a:rPr lang="ru-RU" dirty="0" smtClean="0"/>
              <a:t> прототип нашего приложения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928802"/>
            <a:ext cx="792961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hlinkClick r:id="rId2"/>
              </a:rPr>
              <a:t>https://alex710285.invisionapp.com/prototype/smart-ck5co18ru004q6o0173xe07wi/play/cbef40e4?v=3Zykaov6Xg9hQvCy9b73bw%3D%3D&amp;linkshare=urlcopied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785786" y="3071810"/>
            <a:ext cx="785818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 smtClean="0"/>
          </a:p>
          <a:p>
            <a:r>
              <a:rPr lang="en-US" dirty="0" smtClean="0">
                <a:hlinkClick r:id="rId3"/>
              </a:rPr>
              <a:t>https://alex710285.invisionapp.com/freehand/CUsersstronDesktopsmart-9r6tDZ8LT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Спасибо за внимание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Концепция проекта</a:t>
            </a:r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1285860"/>
            <a:ext cx="8643998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600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Главная идея проекта – создание системы коммуникации человека и устройств умного дома</a:t>
            </a:r>
            <a:r>
              <a:rPr kumimoji="0" lang="ru-RU" sz="2200" b="0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ru-RU" sz="2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через смартфон и фитнес-браслет (умные часы).</a:t>
            </a:r>
            <a:endParaRPr kumimoji="0" lang="ru-RU" sz="2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cs typeface="Arial" pitchFamily="34" charset="0"/>
            </a:endParaRPr>
          </a:p>
        </p:txBody>
      </p:sp>
      <p:pic>
        <p:nvPicPr>
          <p:cNvPr id="1029" name="Picture 5" descr="https://news.megatyumen.ru/uploads/megatyumen/blog/illustration/image/1b3857/epker.jpg"/>
          <p:cNvPicPr>
            <a:picLocks noChangeAspect="1" noChangeArrowheads="1"/>
          </p:cNvPicPr>
          <p:nvPr/>
        </p:nvPicPr>
        <p:blipFill>
          <a:blip r:embed="rId2" cstate="print"/>
          <a:srcRect l="11268" r="9859"/>
          <a:stretch>
            <a:fillRect/>
          </a:stretch>
        </p:blipFill>
        <p:spPr bwMode="auto">
          <a:xfrm>
            <a:off x="642910" y="2714620"/>
            <a:ext cx="4000528" cy="3381896"/>
          </a:xfrm>
          <a:prstGeom prst="rect">
            <a:avLst/>
          </a:prstGeom>
          <a:noFill/>
        </p:spPr>
      </p:pic>
      <p:pic>
        <p:nvPicPr>
          <p:cNvPr id="1031" name="Picture 7" descr="https://i.macuser.ua/article/886.jpg?_=1497256093"/>
          <p:cNvPicPr>
            <a:picLocks noChangeAspect="1" noChangeArrowheads="1"/>
          </p:cNvPicPr>
          <p:nvPr/>
        </p:nvPicPr>
        <p:blipFill>
          <a:blip r:embed="rId3"/>
          <a:srcRect l="5556" r="18519"/>
          <a:stretch>
            <a:fillRect/>
          </a:stretch>
        </p:blipFill>
        <p:spPr bwMode="auto">
          <a:xfrm>
            <a:off x="4643438" y="2714620"/>
            <a:ext cx="3857652" cy="3387207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Анализ рынка. Конкуренты</a:t>
            </a:r>
            <a:endParaRPr lang="ru-RU" dirty="0"/>
          </a:p>
        </p:txBody>
      </p:sp>
      <p:sp>
        <p:nvSpPr>
          <p:cNvPr id="15361" name="Rectangle 1"/>
          <p:cNvSpPr>
            <a:spLocks noChangeArrowheads="1"/>
          </p:cNvSpPr>
          <p:nvPr/>
        </p:nvSpPr>
        <p:spPr bwMode="auto">
          <a:xfrm>
            <a:off x="142844" y="1928802"/>
            <a:ext cx="1260281" cy="430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Mi</a:t>
            </a:r>
            <a:r>
              <a:rPr kumimoji="0" lang="en-US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Home</a:t>
            </a:r>
            <a:endParaRPr lang="ru-RU" sz="2200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5362" name="Picture 2" descr="C:\Users\stron\Desktop\Проект\Ми Хоум Интерфейс 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57290" y="1142984"/>
            <a:ext cx="2536049" cy="507209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363" name="Picture 3" descr="C:\Users\stron\Desktop\Проект\Ми Хоум Интерфейс 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868" y="1142984"/>
            <a:ext cx="257176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15364" name="Picture 4" descr="C:\Users\stron\Desktop\Проект\Ми Хоум Гневный коммент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1142984"/>
            <a:ext cx="2571769" cy="514353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21506" name="Picture 2" descr="https://s3.amazonaws.com/iosappstore/images/0eaca7cabc57d78ebf255b78935191d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57158" y="1142984"/>
            <a:ext cx="785818" cy="785818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1928802"/>
            <a:ext cx="1199816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200" dirty="0" err="1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Rubetek</a:t>
            </a:r>
            <a:endParaRPr lang="ru-RU" sz="2200" dirty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6388" name="Picture 4" descr="C:\Users\stron\Desktop\Проект\Рубетек функцио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257176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pic>
        <p:nvPicPr>
          <p:cNvPr id="8" name="Picture 2" descr="http://videolife.moscow/uploads/shop/products/large/87fb8a5a474c6c54cb8a50c1098a5c45.jpg"/>
          <p:cNvPicPr>
            <a:picLocks noChangeAspect="1" noChangeArrowheads="1"/>
          </p:cNvPicPr>
          <p:nvPr/>
        </p:nvPicPr>
        <p:blipFill>
          <a:blip r:embed="rId3" cstate="print"/>
          <a:srcRect r="7692" b="15385"/>
          <a:stretch>
            <a:fillRect/>
          </a:stretch>
        </p:blipFill>
        <p:spPr bwMode="auto">
          <a:xfrm>
            <a:off x="285720" y="1142984"/>
            <a:ext cx="857256" cy="785818"/>
          </a:xfrm>
          <a:prstGeom prst="rect">
            <a:avLst/>
          </a:prstGeom>
          <a:noFill/>
        </p:spPr>
      </p:pic>
      <p:pic>
        <p:nvPicPr>
          <p:cNvPr id="9" name="Picture 2" descr="C:\Users\stron\Desktop\Проект\Рубетек Проблемы с авторизацией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85794"/>
            <a:ext cx="257176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6143644"/>
            <a:ext cx="6516798" cy="10668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142844" y="2000240"/>
            <a:ext cx="1595758" cy="43088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Умный дом</a:t>
            </a:r>
          </a:p>
        </p:txBody>
      </p:sp>
      <p:pic>
        <p:nvPicPr>
          <p:cNvPr id="17410" name="Picture 2" descr="C:\Users\stron\Desktop\Проект\Ростелеком функционал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14546" y="785794"/>
            <a:ext cx="257176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7170" name="AutoShape 2" descr="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2" name="AutoShape 4" descr="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7174" name="AutoShape 6" descr="Обложка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3"/>
          <a:srcRect l="28125" t="22222" r="61719" b="59722"/>
          <a:stretch>
            <a:fillRect/>
          </a:stretch>
        </p:blipFill>
        <p:spPr bwMode="auto">
          <a:xfrm>
            <a:off x="428596" y="1214422"/>
            <a:ext cx="857256" cy="857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3" descr="C:\Users\stron\Desktop\Проект\Ростелеком комменты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214942" y="785794"/>
            <a:ext cx="2571768" cy="5143536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Итоги анализа рынка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785786" y="1571612"/>
            <a:ext cx="7358114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Аналоги существуют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Сильный конкурент один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Никто не предоставляет возможности </a:t>
            </a:r>
            <a:r>
              <a:rPr lang="ru-RU" sz="2200" dirty="0" smtClean="0"/>
              <a:t>анализа состояния пользователя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через фитнес браслет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ru-RU" sz="2200" dirty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Наша идея  отличается глубиной замысла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Главное отличие – мы хотим создать систему автономного </a:t>
            </a: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взаимодействия элементов дома</a:t>
            </a:r>
            <a:endParaRPr lang="ru-RU" sz="2200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Анализ технологий разработки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42910" y="1357298"/>
            <a:ext cx="7429552" cy="28007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360000"/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Преимущества </a:t>
            </a:r>
            <a:r>
              <a:rPr lang="en-US" sz="2200" b="1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Java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в сфере </a:t>
            </a:r>
            <a:r>
              <a:rPr lang="en-US" sz="2200" dirty="0" err="1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IoT</a:t>
            </a:r>
            <a:r>
              <a:rPr lang="en-US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перед другими 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языками:</a:t>
            </a:r>
          </a:p>
          <a:p>
            <a:pPr indent="360000"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объектная </a:t>
            </a: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ориентированность дает возможность писать более структурированный </a:t>
            </a: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код</a:t>
            </a:r>
          </a:p>
          <a:p>
            <a:pPr indent="360000">
              <a:buFont typeface="Arial" pitchFamily="34" charset="0"/>
              <a:buChar char="•"/>
            </a:pPr>
            <a:r>
              <a:rPr lang="en-US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Java</a:t>
            </a: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 имеет встроенные возможности, полезные для разработки в сфере </a:t>
            </a:r>
            <a:r>
              <a:rPr lang="en-US" sz="2200" dirty="0" err="1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IoT</a:t>
            </a:r>
            <a:endParaRPr lang="ru-RU" sz="2200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  <a:p>
            <a:pPr indent="360000">
              <a:buFont typeface="Arial" pitchFamily="34" charset="0"/>
              <a:buChar char="•"/>
            </a:pPr>
            <a:r>
              <a:rPr lang="ru-RU" sz="2200" dirty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язык портативен и не имеет аппаратных ограничений, что упростит разработку</a:t>
            </a:r>
          </a:p>
        </p:txBody>
      </p:sp>
      <p:pic>
        <p:nvPicPr>
          <p:cNvPr id="5122" name="Picture 2" descr="https://avatars.mds.yandex.net/get-pdb/1996600/70e822ac-0ca6-426d-982f-52a7bc4c3de3/s1200"/>
          <p:cNvPicPr>
            <a:picLocks noChangeAspect="1" noChangeArrowheads="1"/>
          </p:cNvPicPr>
          <p:nvPr/>
        </p:nvPicPr>
        <p:blipFill>
          <a:blip r:embed="rId3"/>
          <a:srcRect l="12981" r="16707" b="38462"/>
          <a:stretch>
            <a:fillRect/>
          </a:stretch>
        </p:blipFill>
        <p:spPr bwMode="auto">
          <a:xfrm>
            <a:off x="2214546" y="4286256"/>
            <a:ext cx="4643470" cy="2286016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357166"/>
            <a:ext cx="6516798" cy="1066800"/>
          </a:xfrm>
        </p:spPr>
        <p:txBody>
          <a:bodyPr>
            <a:normAutofit/>
          </a:bodyPr>
          <a:lstStyle/>
          <a:p>
            <a:r>
              <a:rPr lang="ru-RU" dirty="0"/>
              <a:t>Данные голосования за лучший язык в сфере </a:t>
            </a:r>
            <a:r>
              <a:rPr lang="en-US" dirty="0" err="1" smtClean="0"/>
              <a:t>IoT</a:t>
            </a:r>
            <a:endParaRPr lang="ru-RU" dirty="0"/>
          </a:p>
        </p:txBody>
      </p:sp>
      <p:pic>
        <p:nvPicPr>
          <p:cNvPr id="3" name="Picture 2" descr="C:\Users\stron\Desktop\Проект\Язык программирования.jpg"/>
          <p:cNvPicPr>
            <a:picLocks noChangeAspect="1" noChangeArrowheads="1"/>
          </p:cNvPicPr>
          <p:nvPr/>
        </p:nvPicPr>
        <p:blipFill>
          <a:blip r:embed="rId2">
            <a:lum/>
          </a:blip>
          <a:srcRect l="5912" r="7939"/>
          <a:stretch>
            <a:fillRect/>
          </a:stretch>
        </p:blipFill>
        <p:spPr bwMode="auto">
          <a:xfrm>
            <a:off x="357158" y="1857364"/>
            <a:ext cx="8363394" cy="4143404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85786" y="0"/>
            <a:ext cx="6516798" cy="1066800"/>
          </a:xfrm>
        </p:spPr>
        <p:txBody>
          <a:bodyPr/>
          <a:lstStyle/>
          <a:p>
            <a:r>
              <a:rPr lang="ru-RU" dirty="0" smtClean="0"/>
              <a:t>Техническое задание</a:t>
            </a:r>
            <a:endParaRPr lang="ru-RU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571472" y="1214422"/>
            <a:ext cx="8286808" cy="178510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360000" fontAlgn="base">
              <a:spcBef>
                <a:spcPct val="0"/>
              </a:spcBef>
              <a:spcAft>
                <a:spcPct val="0"/>
              </a:spcAft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Через приложение будет осуществляться:</a:t>
            </a:r>
            <a:endParaRPr lang="en-US" sz="2200" dirty="0" smtClean="0">
              <a:latin typeface="Franklin Gothic Medium" pitchFamily="34" charset="0"/>
              <a:ea typeface="Calibri" pitchFamily="34" charset="0"/>
              <a:cs typeface="Times New Roman" pitchFamily="18" charset="0"/>
            </a:endParaRPr>
          </a:p>
          <a:p>
            <a:pPr lvl="0" indent="360000" fontAlgn="base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создание единой системы умного дома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коммуникация человека и дома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анализ состояния пользователя</a:t>
            </a:r>
          </a:p>
          <a:p>
            <a:pPr lvl="0" indent="360000" eaLnBrk="0" fontAlgn="base" hangingPunct="0">
              <a:spcBef>
                <a:spcPct val="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ru-RU" sz="2200" dirty="0" smtClean="0">
                <a:latin typeface="Franklin Gothic Medium" pitchFamily="34" charset="0"/>
                <a:ea typeface="Calibri" pitchFamily="34" charset="0"/>
                <a:cs typeface="Times New Roman" pitchFamily="18" charset="0"/>
              </a:rPr>
              <a:t>автономное взаимодействие предметов в дома друг с другом </a:t>
            </a:r>
          </a:p>
        </p:txBody>
      </p:sp>
      <p:pic>
        <p:nvPicPr>
          <p:cNvPr id="5" name="Picture 2" descr="https://www.scalzodesign.be/wp-content/uploads/2018/09/Mobile-app-design-samuel-scalz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08" y="3143248"/>
            <a:ext cx="4714908" cy="3536181"/>
          </a:xfrm>
          <a:prstGeom prst="rect">
            <a:avLst/>
          </a:prstGeom>
          <a:noFill/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Деловой контраст 16x9">
  <a:themeElements>
    <a:clrScheme name="BusinessContrast">
      <a:dk1>
        <a:srgbClr val="000000"/>
      </a:dk1>
      <a:lt1>
        <a:sysClr val="window" lastClr="FFFFFF"/>
      </a:lt1>
      <a:dk2>
        <a:srgbClr val="000000"/>
      </a:dk2>
      <a:lt2>
        <a:srgbClr val="E5E8E8"/>
      </a:lt2>
      <a:accent1>
        <a:srgbClr val="00AEEF"/>
      </a:accent1>
      <a:accent2>
        <a:srgbClr val="EA428A"/>
      </a:accent2>
      <a:accent3>
        <a:srgbClr val="EED500"/>
      </a:accent3>
      <a:accent4>
        <a:srgbClr val="F5A70D"/>
      </a:accent4>
      <a:accent5>
        <a:srgbClr val="8BCB30"/>
      </a:accent5>
      <a:accent6>
        <a:srgbClr val="9962C1"/>
      </a:accent6>
      <a:hlink>
        <a:srgbClr val="00AEEF"/>
      </a:hlink>
      <a:folHlink>
        <a:srgbClr val="9962C1"/>
      </a:folHlink>
    </a:clrScheme>
    <a:fontScheme name="Franklin Gothic Medium">
      <a:maj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_15870694_TF02895266.potx" id="{16432B4B-B661-4108-AF30-DE0EBB899A27}" vid="{278A82A8-3C16-41B1-979D-36A195C8C230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tf02895266</Template>
  <TotalTime>269</TotalTime>
  <Words>370</Words>
  <Application>Microsoft Office PowerPoint</Application>
  <PresentationFormat>Экран (4:3)</PresentationFormat>
  <Paragraphs>73</Paragraphs>
  <Slides>17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Деловой контраст 16x9</vt:lpstr>
      <vt:lpstr>Система коммуникации человека и умного дома Smart</vt:lpstr>
      <vt:lpstr>Концепция проекта</vt:lpstr>
      <vt:lpstr>Анализ рынка. Конкуренты</vt:lpstr>
      <vt:lpstr>Слайд 4</vt:lpstr>
      <vt:lpstr>Слайд 5</vt:lpstr>
      <vt:lpstr>Итоги анализа рынка</vt:lpstr>
      <vt:lpstr>Анализ технологий разработки</vt:lpstr>
      <vt:lpstr>Данные голосования за лучший язык в сфере IoT</vt:lpstr>
      <vt:lpstr>Техническое задание</vt:lpstr>
      <vt:lpstr>Use-case</vt:lpstr>
      <vt:lpstr>Слайд 11</vt:lpstr>
      <vt:lpstr>Слайд 12</vt:lpstr>
      <vt:lpstr>Слайд 13</vt:lpstr>
      <vt:lpstr>Бизнес-процесс</vt:lpstr>
      <vt:lpstr>Слайд 15</vt:lpstr>
      <vt:lpstr>Кликабельный прототип нашего приложения</vt:lpstr>
      <vt:lpstr>Спасибо за внимание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Система коммуникации человека и умного дома</dc:title>
  <dc:creator>Алексей Козедубов</dc:creator>
  <cp:lastModifiedBy>Алексей Козедубов</cp:lastModifiedBy>
  <cp:revision>29</cp:revision>
  <dcterms:created xsi:type="dcterms:W3CDTF">2019-12-15T12:19:09Z</dcterms:created>
  <dcterms:modified xsi:type="dcterms:W3CDTF">2020-01-16T14:28:52Z</dcterms:modified>
</cp:coreProperties>
</file>