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Montserrat"/>
      <p:regular r:id="rId18"/>
      <p:bold r:id="rId19"/>
      <p:italic r:id="rId20"/>
      <p:boldItalic r:id="rId21"/>
    </p:embeddedFont>
    <p:embeddedFont>
      <p:font typeface="La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italic.fntdata"/><Relationship Id="rId22" Type="http://schemas.openxmlformats.org/officeDocument/2006/relationships/font" Target="fonts/Lato-regular.fntdata"/><Relationship Id="rId21" Type="http://schemas.openxmlformats.org/officeDocument/2006/relationships/font" Target="fonts/Montserrat-boldItalic.fntdata"/><Relationship Id="rId24" Type="http://schemas.openxmlformats.org/officeDocument/2006/relationships/font" Target="fonts/Lato-italic.fntdata"/><Relationship Id="rId23" Type="http://schemas.openxmlformats.org/officeDocument/2006/relationships/font" Target="fonts/La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La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Montserrat-bold.fntdata"/><Relationship Id="rId18" Type="http://schemas.openxmlformats.org/officeDocument/2006/relationships/font" Target="fonts/Montserra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f87997393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f87997393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f87997393_0_1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f87997393_0_1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6cd4cc549f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6cd4cc549f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f87997393_0_1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f87997393_0_1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f87997393_0_8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f87997393_0_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6ccc5da5a7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6ccc5da5a7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f87997393_0_8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f87997393_0_8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f87997393_0_8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f87997393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6ccc5da5a7_3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6ccc5da5a7_3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ccc5da5a7_3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ccc5da5a7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6cd4cc549f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6cd4cc549f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6cd4cc549f_2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6cd4cc549f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406605.jpg" id="10" name="Google Shape;10;p2"/>
          <p:cNvPicPr preferRelativeResize="0"/>
          <p:nvPr/>
        </p:nvPicPr>
        <p:blipFill rotWithShape="1">
          <a:blip r:embed="rId2">
            <a:alphaModFix amt="66000"/>
          </a:blip>
          <a:srcRect b="39565" l="20991" r="40112" t="2690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descr="offset_comp_342327_edtied.jpg" id="11" name="Google Shape;11;p2"/>
          <p:cNvPicPr preferRelativeResize="0"/>
          <p:nvPr/>
        </p:nvPicPr>
        <p:blipFill rotWithShape="1">
          <a:blip r:embed="rId3">
            <a:alphaModFix amt="31000"/>
          </a:blip>
          <a:srcRect b="11297" l="14009" r="43289" t="35833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1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1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" name="Google Shape;159;p11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" name="Google Shape;16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Google Shape;169;p12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" name="Google Shape;170;p12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71" name="Google Shape;171;p12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Google Shape;177;p13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78" name="Google Shape;17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79" name="Google Shape;179;p13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3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Google Shape;203;p14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5" name="Google Shape;20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06" name="Google Shape;206;p14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4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4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_alt3">
  <p:cSld name="TITLE_AND_BODY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213" name="Google Shape;213;p16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5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Google Shape;215;p16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6" name="Google Shape;21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17" name="Google Shape;217;p1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Пользовательский макет">
  <p:cSld name="AUTOLAYOUT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27" name="Google Shape;227;p17"/>
          <p:cNvSpPr txBox="1"/>
          <p:nvPr>
            <p:ph type="ctrTitle"/>
          </p:nvPr>
        </p:nvSpPr>
        <p:spPr>
          <a:xfrm>
            <a:off x="323525" y="521325"/>
            <a:ext cx="3464700" cy="13398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 sz="2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28" name="Google Shape;228;p17"/>
          <p:cNvSpPr txBox="1"/>
          <p:nvPr>
            <p:ph idx="1" type="body"/>
          </p:nvPr>
        </p:nvSpPr>
        <p:spPr>
          <a:xfrm>
            <a:off x="323525" y="1990875"/>
            <a:ext cx="3464700" cy="1890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Пользовательский макет 2">
  <p:cSld name="AUTOLAYOUT_2">
    <p:bg>
      <p:bgPr>
        <a:solidFill>
          <a:srgbClr val="FFFFFF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8"/>
          <p:cNvSpPr/>
          <p:nvPr/>
        </p:nvSpPr>
        <p:spPr>
          <a:xfrm>
            <a:off x="809660" y="607350"/>
            <a:ext cx="6381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8"/>
          <p:cNvSpPr txBox="1"/>
          <p:nvPr>
            <p:ph type="ctrTitle"/>
          </p:nvPr>
        </p:nvSpPr>
        <p:spPr>
          <a:xfrm>
            <a:off x="683700" y="849050"/>
            <a:ext cx="6909900" cy="1297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3" name="Google Shape;233;p18"/>
          <p:cNvSpPr txBox="1"/>
          <p:nvPr>
            <p:ph idx="1" type="body"/>
          </p:nvPr>
        </p:nvSpPr>
        <p:spPr>
          <a:xfrm>
            <a:off x="683700" y="2217650"/>
            <a:ext cx="6909900" cy="2227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4" name="Google Shape;23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Пользовательский макет 1">
  <p:cSld name="AUTOLAYOUT_3">
    <p:bg>
      <p:bgPr>
        <a:solidFill>
          <a:srgbClr val="37474F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9"/>
          <p:cNvSpPr/>
          <p:nvPr/>
        </p:nvSpPr>
        <p:spPr>
          <a:xfrm>
            <a:off x="0" y="0"/>
            <a:ext cx="4568400" cy="5143500"/>
          </a:xfrm>
          <a:prstGeom prst="rect">
            <a:avLst/>
          </a:prstGeom>
          <a:solidFill>
            <a:srgbClr val="FFFFFF">
              <a:alpha val="1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9"/>
          <p:cNvSpPr/>
          <p:nvPr/>
        </p:nvSpPr>
        <p:spPr>
          <a:xfrm>
            <a:off x="6795047" y="584570"/>
            <a:ext cx="143700" cy="1437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9"/>
          <p:cNvSpPr/>
          <p:nvPr/>
        </p:nvSpPr>
        <p:spPr>
          <a:xfrm>
            <a:off x="6795047" y="4415195"/>
            <a:ext cx="143700" cy="1437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0" name="Google Shape;240;p19"/>
          <p:cNvCxnSpPr/>
          <p:nvPr/>
        </p:nvCxnSpPr>
        <p:spPr>
          <a:xfrm>
            <a:off x="4895600" y="656926"/>
            <a:ext cx="39426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1" name="Google Shape;241;p19"/>
          <p:cNvCxnSpPr/>
          <p:nvPr/>
        </p:nvCxnSpPr>
        <p:spPr>
          <a:xfrm>
            <a:off x="4895600" y="4487700"/>
            <a:ext cx="39426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2" name="Google Shape;242;p19"/>
          <p:cNvSpPr txBox="1"/>
          <p:nvPr>
            <p:ph type="title"/>
          </p:nvPr>
        </p:nvSpPr>
        <p:spPr>
          <a:xfrm>
            <a:off x="312850" y="1069200"/>
            <a:ext cx="3942600" cy="3005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3" name="Google Shape;243;p19"/>
          <p:cNvSpPr txBox="1"/>
          <p:nvPr>
            <p:ph idx="1" type="body"/>
          </p:nvPr>
        </p:nvSpPr>
        <p:spPr>
          <a:xfrm>
            <a:off x="4891175" y="1069200"/>
            <a:ext cx="3942600" cy="3005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4" name="Google Shape;24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9" name="Google Shape;39;p3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OC">
  <p:cSld name="SECTION_HEADER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4" name="Google Shape;64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5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5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Google Shape;7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_alt1">
  <p:cSld name="TITLE_AND_BODY_2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" name="Google Shape;80;p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6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_alt2">
  <p:cSld name="TITLE_AND_BODY_2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Google Shape;91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7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7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7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7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7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01" name="Google Shape;101;p7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8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8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Google Shape;111;p8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Google Shape;112;p8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Google Shape;11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9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9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9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" name="Google Shape;12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0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0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Google Shape;132;p1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3" name="Google Shape;133;p10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8.jpg"/><Relationship Id="rId7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0"/>
          <p:cNvSpPr txBox="1"/>
          <p:nvPr>
            <p:ph type="ctrTitle"/>
          </p:nvPr>
        </p:nvSpPr>
        <p:spPr>
          <a:xfrm>
            <a:off x="3537150" y="1601250"/>
            <a:ext cx="5017500" cy="19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/>
              <a:t>Система отслеживания посещаемости пар студентами</a:t>
            </a:r>
            <a:endParaRPr sz="3100"/>
          </a:p>
        </p:txBody>
      </p:sp>
      <p:sp>
        <p:nvSpPr>
          <p:cNvPr id="250" name="Google Shape;250;p20"/>
          <p:cNvSpPr txBox="1"/>
          <p:nvPr>
            <p:ph idx="1" type="subTitle"/>
          </p:nvPr>
        </p:nvSpPr>
        <p:spPr>
          <a:xfrm>
            <a:off x="5263175" y="3542250"/>
            <a:ext cx="2634600" cy="4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 использованием технологии IoT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9"/>
          <p:cNvSpPr txBox="1"/>
          <p:nvPr>
            <p:ph idx="2" type="title"/>
          </p:nvPr>
        </p:nvSpPr>
        <p:spPr>
          <a:xfrm>
            <a:off x="1134900" y="292025"/>
            <a:ext cx="3168300" cy="75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Интерфейс мобильного приложения</a:t>
            </a:r>
            <a:endParaRPr sz="1800"/>
          </a:p>
        </p:txBody>
      </p:sp>
      <p:sp>
        <p:nvSpPr>
          <p:cNvPr id="309" name="Google Shape;309;p29"/>
          <p:cNvSpPr txBox="1"/>
          <p:nvPr>
            <p:ph type="title"/>
          </p:nvPr>
        </p:nvSpPr>
        <p:spPr>
          <a:xfrm>
            <a:off x="434700" y="1924850"/>
            <a:ext cx="22632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400"/>
              <a:t>Интерфейс во время выключенного модуля Bluetooth</a:t>
            </a:r>
            <a:endParaRPr sz="1400"/>
          </a:p>
        </p:txBody>
      </p:sp>
      <p:sp>
        <p:nvSpPr>
          <p:cNvPr id="310" name="Google Shape;310;p29"/>
          <p:cNvSpPr txBox="1"/>
          <p:nvPr>
            <p:ph idx="1" type="body"/>
          </p:nvPr>
        </p:nvSpPr>
        <p:spPr>
          <a:xfrm>
            <a:off x="6490775" y="1705650"/>
            <a:ext cx="2601600" cy="201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Интерфейс с включенным модулем Bluetooth вместе со списком устройств, доступных к подключению (имя устройства - номер аудитории)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11" name="Google Shape;311;p29"/>
          <p:cNvGrpSpPr/>
          <p:nvPr/>
        </p:nvGrpSpPr>
        <p:grpSpPr>
          <a:xfrm>
            <a:off x="2839395" y="1031207"/>
            <a:ext cx="1662185" cy="3304690"/>
            <a:chOff x="3983627" y="1676395"/>
            <a:chExt cx="1449538" cy="2881914"/>
          </a:xfrm>
        </p:grpSpPr>
        <p:sp>
          <p:nvSpPr>
            <p:cNvPr id="312" name="Google Shape;312;p29"/>
            <p:cNvSpPr/>
            <p:nvPr/>
          </p:nvSpPr>
          <p:spPr>
            <a:xfrm rot="-5400000">
              <a:off x="3276827" y="2404608"/>
              <a:ext cx="2860500" cy="14469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 rot="-5400000">
              <a:off x="3279465" y="2383195"/>
              <a:ext cx="2860500" cy="14469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4473243" y="4300359"/>
              <a:ext cx="472800" cy="768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5" name="Google Shape;315;p29"/>
          <p:cNvGrpSpPr/>
          <p:nvPr/>
        </p:nvGrpSpPr>
        <p:grpSpPr>
          <a:xfrm>
            <a:off x="4642983" y="1031207"/>
            <a:ext cx="1662185" cy="3304690"/>
            <a:chOff x="3983627" y="1676395"/>
            <a:chExt cx="1449538" cy="2881914"/>
          </a:xfrm>
        </p:grpSpPr>
        <p:sp>
          <p:nvSpPr>
            <p:cNvPr id="316" name="Google Shape;316;p29"/>
            <p:cNvSpPr/>
            <p:nvPr/>
          </p:nvSpPr>
          <p:spPr>
            <a:xfrm rot="-5400000">
              <a:off x="3276827" y="2404608"/>
              <a:ext cx="2860500" cy="14469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 rot="-5400000">
              <a:off x="3279465" y="2383195"/>
              <a:ext cx="2860500" cy="14469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4473243" y="4300359"/>
              <a:ext cx="472800" cy="768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9" name="Google Shape;319;p29"/>
          <p:cNvSpPr/>
          <p:nvPr/>
        </p:nvSpPr>
        <p:spPr>
          <a:xfrm flipH="1">
            <a:off x="4644442" y="1098559"/>
            <a:ext cx="1659300" cy="27657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0" name="Google Shape;32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7575" y="992386"/>
            <a:ext cx="1667199" cy="296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3075" y="1001325"/>
            <a:ext cx="1662201" cy="295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0"/>
          <p:cNvSpPr txBox="1"/>
          <p:nvPr>
            <p:ph type="title"/>
          </p:nvPr>
        </p:nvSpPr>
        <p:spPr>
          <a:xfrm>
            <a:off x="312850" y="1069200"/>
            <a:ext cx="3942600" cy="30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Анализ рынка</a:t>
            </a:r>
            <a:endParaRPr/>
          </a:p>
        </p:txBody>
      </p:sp>
      <p:sp>
        <p:nvSpPr>
          <p:cNvPr id="327" name="Google Shape;327;p30"/>
          <p:cNvSpPr txBox="1"/>
          <p:nvPr>
            <p:ph idx="1" type="body"/>
          </p:nvPr>
        </p:nvSpPr>
        <p:spPr>
          <a:xfrm>
            <a:off x="4891175" y="1069200"/>
            <a:ext cx="3942600" cy="30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сфере Internet of Things мы не нашли никаких готовых решений, что делает наш проект уникальным и привлекательным.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/>
              <a:t>Модель нашего проекта идеально подходит под различные учебные заведения: школы, университеты, колледжи.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1"/>
          <p:cNvSpPr txBox="1"/>
          <p:nvPr>
            <p:ph type="title"/>
          </p:nvPr>
        </p:nvSpPr>
        <p:spPr>
          <a:xfrm>
            <a:off x="1133575" y="909575"/>
            <a:ext cx="2251800" cy="10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Спасибо за внимание!</a:t>
            </a:r>
            <a:endParaRPr/>
          </a:p>
        </p:txBody>
      </p:sp>
      <p:grpSp>
        <p:nvGrpSpPr>
          <p:cNvPr id="333" name="Google Shape;333;p31"/>
          <p:cNvGrpSpPr/>
          <p:nvPr/>
        </p:nvGrpSpPr>
        <p:grpSpPr>
          <a:xfrm>
            <a:off x="4066820" y="1553491"/>
            <a:ext cx="3159984" cy="2439109"/>
            <a:chOff x="3553042" y="1657806"/>
            <a:chExt cx="3461100" cy="2671532"/>
          </a:xfrm>
        </p:grpSpPr>
        <p:sp>
          <p:nvSpPr>
            <p:cNvPr id="334" name="Google Shape;334;p31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fmla="val 25000" name="adj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31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fmla="val 96745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1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fmla="val 98558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31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1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fmla="val 5000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1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1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fmla="val 1882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31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fmla="val 1764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342" name="Google Shape;342;p31"/>
          <p:cNvPicPr preferRelativeResize="0"/>
          <p:nvPr/>
        </p:nvPicPr>
        <p:blipFill rotWithShape="1">
          <a:blip r:embed="rId3">
            <a:alphaModFix/>
          </a:blip>
          <a:srcRect b="26215" l="45356" r="19582" t="50734"/>
          <a:stretch/>
        </p:blipFill>
        <p:spPr>
          <a:xfrm>
            <a:off x="4115130" y="1605638"/>
            <a:ext cx="3063300" cy="17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1"/>
          <p:cNvSpPr/>
          <p:nvPr/>
        </p:nvSpPr>
        <p:spPr>
          <a:xfrm flipH="1">
            <a:off x="4114917" y="1606596"/>
            <a:ext cx="3063300" cy="17433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4" name="Google Shape;344;p31"/>
          <p:cNvGrpSpPr/>
          <p:nvPr/>
        </p:nvGrpSpPr>
        <p:grpSpPr>
          <a:xfrm>
            <a:off x="6762480" y="2546254"/>
            <a:ext cx="1024386" cy="1522884"/>
            <a:chOff x="6505573" y="2745170"/>
            <a:chExt cx="1122000" cy="1668000"/>
          </a:xfrm>
        </p:grpSpPr>
        <p:sp>
          <p:nvSpPr>
            <p:cNvPr id="345" name="Google Shape;345;p31"/>
            <p:cNvSpPr/>
            <p:nvPr/>
          </p:nvSpPr>
          <p:spPr>
            <a:xfrm>
              <a:off x="6517841" y="2745170"/>
              <a:ext cx="1109700" cy="1668000"/>
            </a:xfrm>
            <a:prstGeom prst="roundRect">
              <a:avLst>
                <a:gd fmla="val 5402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1"/>
            <p:cNvSpPr/>
            <p:nvPr/>
          </p:nvSpPr>
          <p:spPr>
            <a:xfrm rot="-5400000">
              <a:off x="6238873" y="3024453"/>
              <a:ext cx="1655400" cy="11220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31"/>
            <p:cNvSpPr/>
            <p:nvPr/>
          </p:nvSpPr>
          <p:spPr>
            <a:xfrm rot="-5400000">
              <a:off x="6238873" y="3012061"/>
              <a:ext cx="1655400" cy="11220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6954127" y="4329594"/>
              <a:ext cx="224700" cy="315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349" name="Google Shape;349;p31"/>
          <p:cNvPicPr preferRelativeResize="0"/>
          <p:nvPr/>
        </p:nvPicPr>
        <p:blipFill rotWithShape="1">
          <a:blip r:embed="rId4">
            <a:alphaModFix/>
          </a:blip>
          <a:srcRect b="16020" l="53168" r="26238" t="53058"/>
          <a:stretch/>
        </p:blipFill>
        <p:spPr>
          <a:xfrm>
            <a:off x="6762097" y="2613771"/>
            <a:ext cx="1024200" cy="13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1"/>
          <p:cNvSpPr/>
          <p:nvPr/>
        </p:nvSpPr>
        <p:spPr>
          <a:xfrm flipH="1">
            <a:off x="6762011" y="2613990"/>
            <a:ext cx="1024200" cy="13332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1" name="Google Shape;351;p31"/>
          <p:cNvGrpSpPr/>
          <p:nvPr/>
        </p:nvGrpSpPr>
        <p:grpSpPr>
          <a:xfrm>
            <a:off x="6405845" y="3121897"/>
            <a:ext cx="520684" cy="1036470"/>
            <a:chOff x="9543736" y="4486132"/>
            <a:chExt cx="570300" cy="1135235"/>
          </a:xfrm>
        </p:grpSpPr>
        <p:sp>
          <p:nvSpPr>
            <p:cNvPr id="352" name="Google Shape;352;p31"/>
            <p:cNvSpPr/>
            <p:nvPr/>
          </p:nvSpPr>
          <p:spPr>
            <a:xfrm>
              <a:off x="9543736" y="4487212"/>
              <a:ext cx="570300" cy="1132800"/>
            </a:xfrm>
            <a:prstGeom prst="roundRect">
              <a:avLst>
                <a:gd fmla="val 5402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1"/>
            <p:cNvSpPr/>
            <p:nvPr/>
          </p:nvSpPr>
          <p:spPr>
            <a:xfrm rot="-5400000">
              <a:off x="9265568" y="4772968"/>
              <a:ext cx="1126800" cy="5700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1"/>
            <p:cNvSpPr/>
            <p:nvPr/>
          </p:nvSpPr>
          <p:spPr>
            <a:xfrm rot="-5400000">
              <a:off x="9265568" y="4764532"/>
              <a:ext cx="1126800" cy="5700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1"/>
            <p:cNvSpPr/>
            <p:nvPr/>
          </p:nvSpPr>
          <p:spPr>
            <a:xfrm>
              <a:off x="9736876" y="5519757"/>
              <a:ext cx="186300" cy="303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356" name="Google Shape;356;p31"/>
          <p:cNvPicPr preferRelativeResize="0"/>
          <p:nvPr/>
        </p:nvPicPr>
        <p:blipFill rotWithShape="1">
          <a:blip r:embed="rId5">
            <a:alphaModFix/>
          </a:blip>
          <a:srcRect b="36733" l="41330" r="47980" t="42211"/>
          <a:stretch/>
        </p:blipFill>
        <p:spPr>
          <a:xfrm>
            <a:off x="6405412" y="3121559"/>
            <a:ext cx="520500" cy="888900"/>
          </a:xfrm>
          <a:prstGeom prst="round2SameRect">
            <a:avLst>
              <a:gd fmla="val 4129" name="adj1"/>
              <a:gd fmla="val 0" name="adj2"/>
            </a:avLst>
          </a:prstGeom>
          <a:noFill/>
          <a:ln>
            <a:noFill/>
          </a:ln>
        </p:spPr>
      </p:pic>
      <p:sp>
        <p:nvSpPr>
          <p:cNvPr id="357" name="Google Shape;357;p31"/>
          <p:cNvSpPr/>
          <p:nvPr/>
        </p:nvSpPr>
        <p:spPr>
          <a:xfrm flipH="1">
            <a:off x="6405284" y="3142709"/>
            <a:ext cx="520500" cy="8679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8" name="Google Shape;358;p31"/>
          <p:cNvGrpSpPr/>
          <p:nvPr/>
        </p:nvGrpSpPr>
        <p:grpSpPr>
          <a:xfrm>
            <a:off x="7564804" y="3443361"/>
            <a:ext cx="455496" cy="692277"/>
            <a:chOff x="7384375" y="3728000"/>
            <a:chExt cx="498900" cy="758244"/>
          </a:xfrm>
        </p:grpSpPr>
        <p:sp>
          <p:nvSpPr>
            <p:cNvPr id="359" name="Google Shape;359;p31"/>
            <p:cNvSpPr/>
            <p:nvPr/>
          </p:nvSpPr>
          <p:spPr>
            <a:xfrm rot="10800000">
              <a:off x="7475552" y="4233644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31"/>
            <p:cNvSpPr/>
            <p:nvPr/>
          </p:nvSpPr>
          <p:spPr>
            <a:xfrm rot="5400000">
              <a:off x="7506587" y="4276887"/>
              <a:ext cx="140700" cy="201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1"/>
            <p:cNvSpPr/>
            <p:nvPr/>
          </p:nvSpPr>
          <p:spPr>
            <a:xfrm>
              <a:off x="7475548" y="3728000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7384375" y="3860325"/>
              <a:ext cx="498900" cy="498900"/>
            </a:xfrm>
            <a:prstGeom prst="ellipse">
              <a:avLst/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3" name="Google Shape;363;p31"/>
          <p:cNvGrpSpPr/>
          <p:nvPr/>
        </p:nvGrpSpPr>
        <p:grpSpPr>
          <a:xfrm>
            <a:off x="7564836" y="3561758"/>
            <a:ext cx="478081" cy="462776"/>
            <a:chOff x="7384385" y="3857442"/>
            <a:chExt cx="523637" cy="506874"/>
          </a:xfrm>
        </p:grpSpPr>
        <p:sp>
          <p:nvSpPr>
            <p:cNvPr id="364" name="Google Shape;364;p31"/>
            <p:cNvSpPr/>
            <p:nvPr/>
          </p:nvSpPr>
          <p:spPr>
            <a:xfrm>
              <a:off x="7384385" y="3865416"/>
              <a:ext cx="498900" cy="4989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65" name="Google Shape;365;p31"/>
            <p:cNvGrpSpPr/>
            <p:nvPr/>
          </p:nvGrpSpPr>
          <p:grpSpPr>
            <a:xfrm>
              <a:off x="7384385" y="3857442"/>
              <a:ext cx="523637" cy="498900"/>
              <a:chOff x="7384385" y="3857442"/>
              <a:chExt cx="523637" cy="498900"/>
            </a:xfrm>
          </p:grpSpPr>
          <p:sp>
            <p:nvSpPr>
              <p:cNvPr id="366" name="Google Shape;366;p31"/>
              <p:cNvSpPr/>
              <p:nvPr/>
            </p:nvSpPr>
            <p:spPr>
              <a:xfrm>
                <a:off x="7384385" y="3857442"/>
                <a:ext cx="498900" cy="4989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" name="Google Shape;367;p31"/>
              <p:cNvSpPr/>
              <p:nvPr/>
            </p:nvSpPr>
            <p:spPr>
              <a:xfrm>
                <a:off x="7856422" y="4081138"/>
                <a:ext cx="51600" cy="51600"/>
              </a:xfrm>
              <a:prstGeom prst="flowChartDelay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descr="offset_comp_342327_edited.jpg" id="368" name="Google Shape;368;p31"/>
          <p:cNvPicPr preferRelativeResize="0"/>
          <p:nvPr/>
        </p:nvPicPr>
        <p:blipFill rotWithShape="1">
          <a:blip r:embed="rId6">
            <a:alphaModFix/>
          </a:blip>
          <a:srcRect b="36557" l="48584" r="37425" t="47335"/>
          <a:stretch/>
        </p:blipFill>
        <p:spPr>
          <a:xfrm>
            <a:off x="7591905" y="3590541"/>
            <a:ext cx="400500" cy="3993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69" name="Google Shape;369;p31"/>
          <p:cNvGrpSpPr/>
          <p:nvPr/>
        </p:nvGrpSpPr>
        <p:grpSpPr>
          <a:xfrm>
            <a:off x="8110843" y="3443361"/>
            <a:ext cx="435785" cy="692277"/>
            <a:chOff x="7982421" y="3727763"/>
            <a:chExt cx="477311" cy="758244"/>
          </a:xfrm>
        </p:grpSpPr>
        <p:sp>
          <p:nvSpPr>
            <p:cNvPr id="370" name="Google Shape;370;p31"/>
            <p:cNvSpPr/>
            <p:nvPr/>
          </p:nvSpPr>
          <p:spPr>
            <a:xfrm>
              <a:off x="8054507" y="3728825"/>
              <a:ext cx="316500" cy="756600"/>
            </a:xfrm>
            <a:prstGeom prst="roundRect">
              <a:avLst>
                <a:gd fmla="val 15418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1"/>
            <p:cNvSpPr/>
            <p:nvPr/>
          </p:nvSpPr>
          <p:spPr>
            <a:xfrm rot="10800000">
              <a:off x="8054264" y="4233407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1"/>
            <p:cNvSpPr/>
            <p:nvPr/>
          </p:nvSpPr>
          <p:spPr>
            <a:xfrm rot="5400000">
              <a:off x="8085300" y="4276650"/>
              <a:ext cx="140700" cy="201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1"/>
            <p:cNvSpPr/>
            <p:nvPr/>
          </p:nvSpPr>
          <p:spPr>
            <a:xfrm>
              <a:off x="8054261" y="3727763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1"/>
            <p:cNvSpPr/>
            <p:nvPr/>
          </p:nvSpPr>
          <p:spPr>
            <a:xfrm>
              <a:off x="7991115" y="3866003"/>
              <a:ext cx="434400" cy="486900"/>
            </a:xfrm>
            <a:prstGeom prst="roundRect">
              <a:avLst>
                <a:gd fmla="val 12273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1"/>
            <p:cNvSpPr/>
            <p:nvPr/>
          </p:nvSpPr>
          <p:spPr>
            <a:xfrm>
              <a:off x="7982425" y="3884047"/>
              <a:ext cx="451800" cy="499800"/>
            </a:xfrm>
            <a:prstGeom prst="roundRect">
              <a:avLst>
                <a:gd fmla="val 10240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1"/>
            <p:cNvSpPr/>
            <p:nvPr/>
          </p:nvSpPr>
          <p:spPr>
            <a:xfrm>
              <a:off x="8408132" y="4081081"/>
              <a:ext cx="51600" cy="51600"/>
            </a:xfrm>
            <a:prstGeom prst="flowChartDelay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1"/>
            <p:cNvSpPr/>
            <p:nvPr/>
          </p:nvSpPr>
          <p:spPr>
            <a:xfrm>
              <a:off x="7982421" y="3863888"/>
              <a:ext cx="451800" cy="513900"/>
            </a:xfrm>
            <a:prstGeom prst="roundRect">
              <a:avLst>
                <a:gd fmla="val 1024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378" name="Google Shape;378;p31"/>
          <p:cNvPicPr preferRelativeResize="0"/>
          <p:nvPr/>
        </p:nvPicPr>
        <p:blipFill rotWithShape="1">
          <a:blip r:embed="rId7">
            <a:alphaModFix/>
          </a:blip>
          <a:srcRect b="27092" l="49668" r="37351" t="55915"/>
          <a:stretch/>
        </p:blipFill>
        <p:spPr>
          <a:xfrm>
            <a:off x="8127235" y="3586562"/>
            <a:ext cx="379200" cy="429900"/>
          </a:xfrm>
          <a:prstGeom prst="roundRect">
            <a:avLst>
              <a:gd fmla="val 7794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1"/>
          <p:cNvSpPr txBox="1"/>
          <p:nvPr>
            <p:ph idx="1" type="body"/>
          </p:nvPr>
        </p:nvSpPr>
        <p:spPr>
          <a:xfrm>
            <a:off x="2030400" y="2658513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400">
                <a:solidFill>
                  <a:srgbClr val="FFFFFF"/>
                </a:solidFill>
              </a:rPr>
              <a:t>Зачастую отметка происходит после окончания пары, в результате чего студенты теряют время на перерыве из-за больших очередей</a:t>
            </a:r>
            <a:r>
              <a:rPr lang="ru" sz="1400">
                <a:solidFill>
                  <a:srgbClr val="FFFFFF"/>
                </a:solidFill>
              </a:rPr>
              <a:t> у листов с отметками.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256" name="Google Shape;256;p21"/>
          <p:cNvSpPr txBox="1"/>
          <p:nvPr>
            <p:ph type="title"/>
          </p:nvPr>
        </p:nvSpPr>
        <p:spPr>
          <a:xfrm>
            <a:off x="2030400" y="393750"/>
            <a:ext cx="7038900" cy="5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Анализ проблемы</a:t>
            </a:r>
            <a:endParaRPr/>
          </a:p>
        </p:txBody>
      </p:sp>
      <p:sp>
        <p:nvSpPr>
          <p:cNvPr id="257" name="Google Shape;257;p21"/>
          <p:cNvSpPr txBox="1"/>
          <p:nvPr>
            <p:ph idx="1" type="body"/>
          </p:nvPr>
        </p:nvSpPr>
        <p:spPr>
          <a:xfrm>
            <a:off x="2030400" y="1486650"/>
            <a:ext cx="5980200" cy="9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400">
                <a:solidFill>
                  <a:srgbClr val="FFFFFF"/>
                </a:solidFill>
              </a:rPr>
              <a:t>За то время, что мы проучились в университете, мы столкнулись с такой проблемой: процедура отметки присутствия на паре очень неудобна и занимает много времени.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258" name="Google Shape;258;p21"/>
          <p:cNvSpPr txBox="1"/>
          <p:nvPr/>
        </p:nvSpPr>
        <p:spPr>
          <a:xfrm>
            <a:off x="1559450" y="2737275"/>
            <a:ext cx="471000" cy="7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16200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Montserrat"/>
              <a:buChar char="●"/>
            </a:pPr>
            <a:r>
              <a:t/>
            </a:r>
            <a:endParaRPr sz="1300">
              <a:solidFill>
                <a:schemeClr val="lt2"/>
              </a:solidFill>
            </a:endParaRPr>
          </a:p>
        </p:txBody>
      </p:sp>
      <p:sp>
        <p:nvSpPr>
          <p:cNvPr id="259" name="Google Shape;259;p21"/>
          <p:cNvSpPr txBox="1"/>
          <p:nvPr/>
        </p:nvSpPr>
        <p:spPr>
          <a:xfrm>
            <a:off x="1559450" y="3573375"/>
            <a:ext cx="504000" cy="7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144000">
            <a:noAutofit/>
          </a:bodyPr>
          <a:lstStyle/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Montserrat"/>
              <a:buChar char="●"/>
            </a:pPr>
            <a:r>
              <a:t/>
            </a:r>
            <a:endParaRPr sz="1300">
              <a:solidFill>
                <a:schemeClr val="lt2"/>
              </a:solidFill>
            </a:endParaRPr>
          </a:p>
        </p:txBody>
      </p:sp>
      <p:sp>
        <p:nvSpPr>
          <p:cNvPr id="260" name="Google Shape;260;p21"/>
          <p:cNvSpPr txBox="1"/>
          <p:nvPr>
            <p:ph idx="1" type="body"/>
          </p:nvPr>
        </p:nvSpPr>
        <p:spPr>
          <a:xfrm>
            <a:off x="2030400" y="3573363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400">
                <a:solidFill>
                  <a:srgbClr val="FFFFFF"/>
                </a:solidFill>
              </a:rPr>
              <a:t>Д</a:t>
            </a:r>
            <a:r>
              <a:rPr lang="ru" sz="1400">
                <a:solidFill>
                  <a:srgbClr val="FFFFFF"/>
                </a:solidFill>
              </a:rPr>
              <a:t>ля отметки посещения обычно приходится привлекать преподавателя или тьютора, что создает неудобства для них.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750674" cy="4838702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3"/>
          <p:cNvSpPr txBox="1"/>
          <p:nvPr>
            <p:ph type="ctrTitle"/>
          </p:nvPr>
        </p:nvSpPr>
        <p:spPr>
          <a:xfrm>
            <a:off x="323525" y="521325"/>
            <a:ext cx="3464700" cy="133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Цель проекта</a:t>
            </a:r>
            <a:endParaRPr/>
          </a:p>
        </p:txBody>
      </p:sp>
      <p:sp>
        <p:nvSpPr>
          <p:cNvPr id="271" name="Google Shape;271;p23"/>
          <p:cNvSpPr txBox="1"/>
          <p:nvPr>
            <p:ph idx="1" type="body"/>
          </p:nvPr>
        </p:nvSpPr>
        <p:spPr>
          <a:xfrm>
            <a:off x="323525" y="1990875"/>
            <a:ext cx="3638700" cy="18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Предоставить простой, современный и эффективный метод отслеживания посещаемости на занятиях, у которого отсутствуют вышеперечисленные недостатки.</a:t>
            </a:r>
            <a:endParaRPr/>
          </a:p>
        </p:txBody>
      </p:sp>
      <p:pic>
        <p:nvPicPr>
          <p:cNvPr id="272" name="Google Shape;272;p23"/>
          <p:cNvPicPr preferRelativeResize="0"/>
          <p:nvPr/>
        </p:nvPicPr>
        <p:blipFill rotWithShape="1">
          <a:blip r:embed="rId3">
            <a:alphaModFix/>
          </a:blip>
          <a:srcRect b="0" l="13841" r="13841" t="0"/>
          <a:stretch/>
        </p:blipFill>
        <p:spPr>
          <a:xfrm>
            <a:off x="3562350" y="0"/>
            <a:ext cx="5581800" cy="5143500"/>
          </a:xfrm>
          <a:prstGeom prst="parallelogram">
            <a:avLst>
              <a:gd fmla="val 23683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4"/>
          <p:cNvSpPr txBox="1"/>
          <p:nvPr>
            <p:ph type="title"/>
          </p:nvPr>
        </p:nvSpPr>
        <p:spPr>
          <a:xfrm>
            <a:off x="314450" y="443400"/>
            <a:ext cx="56928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Обзор нашего решения</a:t>
            </a:r>
            <a:endParaRPr/>
          </a:p>
        </p:txBody>
      </p:sp>
      <p:sp>
        <p:nvSpPr>
          <p:cNvPr id="278" name="Google Shape;278;p24"/>
          <p:cNvSpPr txBox="1"/>
          <p:nvPr>
            <p:ph idx="4294967295" type="body"/>
          </p:nvPr>
        </p:nvSpPr>
        <p:spPr>
          <a:xfrm>
            <a:off x="314450" y="1357500"/>
            <a:ext cx="5454300" cy="34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Мы предлагаем свою систему интернета вещей, которая поможет автоматизировать процесс отметки присутствия студента на занятиях.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Её основными составляющими будут микроконтроллер с поддержкой Bluetooth и Wi-Fi, смартфон с мобильным приложением, позволяющим отметить своё присутствие на паре, а также Wi-Fi роутер.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Смартфон с помощью Bluetooth соединяется с микроконтроллером, который, в свою очередь, </a:t>
            </a:r>
            <a:r>
              <a:rPr lang="ru" sz="1400">
                <a:latin typeface="Arial"/>
                <a:ea typeface="Arial"/>
                <a:cs typeface="Arial"/>
                <a:sym typeface="Arial"/>
              </a:rPr>
              <a:t>через Wi-Fi</a:t>
            </a:r>
            <a:r>
              <a:rPr lang="ru" sz="1400">
                <a:latin typeface="Arial"/>
                <a:ea typeface="Arial"/>
                <a:cs typeface="Arial"/>
                <a:sym typeface="Arial"/>
              </a:rPr>
              <a:t> соединяется с удаленным сервером и посылает туда данные о присутствии студента.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5"/>
          <p:cNvSpPr txBox="1"/>
          <p:nvPr>
            <p:ph type="title"/>
          </p:nvPr>
        </p:nvSpPr>
        <p:spPr>
          <a:xfrm>
            <a:off x="1297500" y="393750"/>
            <a:ext cx="7038900" cy="5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Схема работы системы</a:t>
            </a:r>
            <a:endParaRPr/>
          </a:p>
        </p:txBody>
      </p:sp>
      <p:pic>
        <p:nvPicPr>
          <p:cNvPr id="284" name="Google Shape;28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538" y="974700"/>
            <a:ext cx="6978931" cy="392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6"/>
          <p:cNvSpPr txBox="1"/>
          <p:nvPr>
            <p:ph type="ctrTitle"/>
          </p:nvPr>
        </p:nvSpPr>
        <p:spPr>
          <a:xfrm>
            <a:off x="683700" y="849050"/>
            <a:ext cx="6909900" cy="129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Подробный алгоритм работы системы.</a:t>
            </a:r>
            <a:endParaRPr/>
          </a:p>
        </p:txBody>
      </p:sp>
      <p:sp>
        <p:nvSpPr>
          <p:cNvPr id="290" name="Google Shape;290;p26"/>
          <p:cNvSpPr txBox="1"/>
          <p:nvPr>
            <p:ph idx="1" type="body"/>
          </p:nvPr>
        </p:nvSpPr>
        <p:spPr>
          <a:xfrm>
            <a:off x="683700" y="2217650"/>
            <a:ext cx="6909900" cy="22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 каждого студента есть свой идентификационный номер (ID). Перед началом занятия микроконтроллер получает список студентов, которые должны присутствовать на паре.  При подключении по Bluetooth, смартфон передает ID студента микроконтроллеру, а он, в свою очередь, проверяет, совпадает ли этот номер с одним из тех, что есть в списке. При совпадении выполняется отметка.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/>
              <a:t>В конце занятия итоговый список студентов отправляется на удаленный сервер, где заносится в журнал.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Устройство самого контроллера</a:t>
            </a:r>
            <a:endParaRPr/>
          </a:p>
        </p:txBody>
      </p:sp>
      <p:sp>
        <p:nvSpPr>
          <p:cNvPr id="296" name="Google Shape;296;p27"/>
          <p:cNvSpPr txBox="1"/>
          <p:nvPr>
            <p:ph idx="1" type="body"/>
          </p:nvPr>
        </p:nvSpPr>
        <p:spPr>
          <a:xfrm>
            <a:off x="1297500" y="1409450"/>
            <a:ext cx="4031400" cy="31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/>
              <a:t>В качестве микроконтроллера можно рассмотреть модуль </a:t>
            </a:r>
            <a:r>
              <a:rPr b="1" lang="ru" sz="1800"/>
              <a:t>ESP32</a:t>
            </a:r>
            <a:r>
              <a:rPr b="1" lang="ru" sz="1800"/>
              <a:t>, </a:t>
            </a:r>
            <a:r>
              <a:rPr lang="ru" sz="1800"/>
              <a:t>который использует технологию Bluetooth Low Energy (BLE) и работает с протоколом Wi-Fi.  Цена такого модуля сравнительно невысока, в районе 300 рублей в рознице, так что это не принесет больших расходов.</a:t>
            </a:r>
            <a:endParaRPr sz="1800"/>
          </a:p>
        </p:txBody>
      </p:sp>
      <p:pic>
        <p:nvPicPr>
          <p:cNvPr id="297" name="Google Shape;29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1975" y="1409450"/>
            <a:ext cx="3182700" cy="318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"/>
          <p:cNvSpPr txBox="1"/>
          <p:nvPr>
            <p:ph type="title"/>
          </p:nvPr>
        </p:nvSpPr>
        <p:spPr>
          <a:xfrm>
            <a:off x="823850" y="5081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/>
              <a:t>Стек используемых технологий</a:t>
            </a:r>
            <a:endParaRPr sz="3000"/>
          </a:p>
        </p:txBody>
      </p:sp>
      <p:sp>
        <p:nvSpPr>
          <p:cNvPr id="303" name="Google Shape;303;p28"/>
          <p:cNvSpPr txBox="1"/>
          <p:nvPr>
            <p:ph idx="1" type="body"/>
          </p:nvPr>
        </p:nvSpPr>
        <p:spPr>
          <a:xfrm>
            <a:off x="823850" y="1679101"/>
            <a:ext cx="4776000" cy="218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Java/Kotlin для мобильного приложения на Android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Протокол Wi-Fi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Протокол Bluetooth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Протокол TCP/IP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Arduino IDE</a:t>
            </a:r>
            <a:endParaRPr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