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PT Sans Narrow"/>
      <p:regular r:id="rId15"/>
      <p:bold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jjHpL6Y4xl41+/4Y+pK77wyZoh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TSansNarrow-regular.fntdata"/><Relationship Id="rId14" Type="http://schemas.openxmlformats.org/officeDocument/2006/relationships/slide" Target="slides/slide10.xml"/><Relationship Id="rId17" Type="http://schemas.openxmlformats.org/officeDocument/2006/relationships/font" Target="fonts/OpenSans-regular.fntdata"/><Relationship Id="rId16" Type="http://schemas.openxmlformats.org/officeDocument/2006/relationships/font" Target="fonts/PTSansNarrow-bold.fntdata"/><Relationship Id="rId5" Type="http://schemas.openxmlformats.org/officeDocument/2006/relationships/slide" Target="slides/slide1.xml"/><Relationship Id="rId19" Type="http://schemas.openxmlformats.org/officeDocument/2006/relationships/font" Target="fonts/OpenSans-italic.fntdata"/><Relationship Id="rId6" Type="http://schemas.openxmlformats.org/officeDocument/2006/relationships/slide" Target="slides/slide2.xml"/><Relationship Id="rId18" Type="http://schemas.openxmlformats.org/officeDocument/2006/relationships/font" Target="fonts/OpenSa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d0860ceea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d0860ceea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2d0860ceea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d08088cf6f_0_13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d08088cf6f_0_13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2d08088cf6f_0_13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g2d08088cf6f_0_1306"/>
          <p:cNvCxnSpPr/>
          <p:nvPr/>
        </p:nvCxnSpPr>
        <p:spPr>
          <a:xfrm>
            <a:off x="9343647" y="4235850"/>
            <a:ext cx="7497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" name="Google Shape;15;g2d08088cf6f_0_1306"/>
          <p:cNvCxnSpPr/>
          <p:nvPr/>
        </p:nvCxnSpPr>
        <p:spPr>
          <a:xfrm>
            <a:off x="2100047" y="4211002"/>
            <a:ext cx="7497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6" name="Google Shape;16;g2d08088cf6f_0_1306"/>
          <p:cNvGrpSpPr/>
          <p:nvPr/>
        </p:nvGrpSpPr>
        <p:grpSpPr>
          <a:xfrm>
            <a:off x="1338859" y="1362666"/>
            <a:ext cx="9515557" cy="203195"/>
            <a:chOff x="1346429" y="1011300"/>
            <a:chExt cx="6452100" cy="152400"/>
          </a:xfrm>
        </p:grpSpPr>
        <p:cxnSp>
          <p:nvCxnSpPr>
            <p:cNvPr id="17" name="Google Shape;17;g2d08088cf6f_0_1306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" name="Google Shape;18;g2d08088cf6f_0_1306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9" name="Google Shape;19;g2d08088cf6f_0_1306"/>
          <p:cNvGrpSpPr/>
          <p:nvPr/>
        </p:nvGrpSpPr>
        <p:grpSpPr>
          <a:xfrm>
            <a:off x="1338868" y="5292001"/>
            <a:ext cx="9515557" cy="203195"/>
            <a:chOff x="1346435" y="3969088"/>
            <a:chExt cx="6452100" cy="152400"/>
          </a:xfrm>
        </p:grpSpPr>
        <p:cxnSp>
          <p:nvCxnSpPr>
            <p:cNvPr id="20" name="Google Shape;20;g2d08088cf6f_0_130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" name="Google Shape;21;g2d08088cf6f_0_1306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2" name="Google Shape;22;g2d08088cf6f_0_1306"/>
          <p:cNvSpPr txBox="1"/>
          <p:nvPr>
            <p:ph type="ctrTitle"/>
          </p:nvPr>
        </p:nvSpPr>
        <p:spPr>
          <a:xfrm>
            <a:off x="1338867" y="2335685"/>
            <a:ext cx="9515700" cy="13632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23" name="Google Shape;23;g2d08088cf6f_0_1306"/>
          <p:cNvSpPr txBox="1"/>
          <p:nvPr>
            <p:ph idx="1" type="subTitle"/>
          </p:nvPr>
        </p:nvSpPr>
        <p:spPr>
          <a:xfrm>
            <a:off x="2849633" y="3800052"/>
            <a:ext cx="64941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24" name="Google Shape;24;g2d08088cf6f_0_130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d08088cf6f_0_1352"/>
          <p:cNvSpPr/>
          <p:nvPr/>
        </p:nvSpPr>
        <p:spPr>
          <a:xfrm>
            <a:off x="-10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g2d08088cf6f_0_1352"/>
          <p:cNvSpPr txBox="1"/>
          <p:nvPr>
            <p:ph hasCustomPrompt="1" type="title"/>
          </p:nvPr>
        </p:nvSpPr>
        <p:spPr>
          <a:xfrm>
            <a:off x="415600" y="1739800"/>
            <a:ext cx="11360700" cy="2051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g2d08088cf6f_0_1352"/>
          <p:cNvSpPr txBox="1"/>
          <p:nvPr>
            <p:ph idx="1" type="body"/>
          </p:nvPr>
        </p:nvSpPr>
        <p:spPr>
          <a:xfrm>
            <a:off x="415600" y="3994200"/>
            <a:ext cx="11360700" cy="142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3" name="Google Shape;63;g2d08088cf6f_0_135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d08088cf6f_0_135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d08088cf6f_0_135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68" name="Google Shape;68;g2d08088cf6f_0_135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9" name="Google Shape;69;g2d08088cf6f_0_135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g2d08088cf6f_0_135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g2d08088cf6f_0_135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d08088cf6f_0_1318"/>
          <p:cNvSpPr/>
          <p:nvPr/>
        </p:nvSpPr>
        <p:spPr>
          <a:xfrm>
            <a:off x="-67" y="3429200"/>
            <a:ext cx="12192000" cy="34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g2d08088cf6f_0_1318"/>
          <p:cNvSpPr txBox="1"/>
          <p:nvPr>
            <p:ph type="title"/>
          </p:nvPr>
        </p:nvSpPr>
        <p:spPr>
          <a:xfrm>
            <a:off x="415600" y="1086400"/>
            <a:ext cx="11428500" cy="1256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8" name="Google Shape;28;g2d08088cf6f_0_13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d08088cf6f_0_1322"/>
          <p:cNvSpPr/>
          <p:nvPr/>
        </p:nvSpPr>
        <p:spPr>
          <a:xfrm>
            <a:off x="-100" y="6727600"/>
            <a:ext cx="12192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g2d08088cf6f_0_1322"/>
          <p:cNvSpPr txBox="1"/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2" name="Google Shape;32;g2d08088cf6f_0_1322"/>
          <p:cNvSpPr txBox="1"/>
          <p:nvPr>
            <p:ph idx="1" type="body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3" name="Google Shape;33;g2d08088cf6f_0_132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d08088cf6f_0_1327"/>
          <p:cNvSpPr txBox="1"/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6" name="Google Shape;36;g2d08088cf6f_0_1327"/>
          <p:cNvSpPr txBox="1"/>
          <p:nvPr>
            <p:ph idx="1" type="body"/>
          </p:nvPr>
        </p:nvSpPr>
        <p:spPr>
          <a:xfrm>
            <a:off x="415600" y="1688233"/>
            <a:ext cx="5333100" cy="440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g2d08088cf6f_0_1327"/>
          <p:cNvSpPr txBox="1"/>
          <p:nvPr>
            <p:ph idx="2" type="body"/>
          </p:nvPr>
        </p:nvSpPr>
        <p:spPr>
          <a:xfrm>
            <a:off x="6443200" y="1688233"/>
            <a:ext cx="5333100" cy="440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" name="Google Shape;38;g2d08088cf6f_0_13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d08088cf6f_0_1332"/>
          <p:cNvSpPr txBox="1"/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1" name="Google Shape;41;g2d08088cf6f_0_133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d08088cf6f_0_133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4" name="Google Shape;44;g2d08088cf6f_0_133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5" name="Google Shape;45;g2d08088cf6f_0_133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d08088cf6f_0_1339"/>
          <p:cNvSpPr txBox="1"/>
          <p:nvPr>
            <p:ph type="title"/>
          </p:nvPr>
        </p:nvSpPr>
        <p:spPr>
          <a:xfrm>
            <a:off x="653667" y="701800"/>
            <a:ext cx="74847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b="0" sz="7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g2d08088cf6f_0_13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d08088cf6f_0_134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1" name="Google Shape;51;g2d08088cf6f_0_1342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Google Shape;52;g2d08088cf6f_0_1342"/>
          <p:cNvSpPr txBox="1"/>
          <p:nvPr>
            <p:ph type="title"/>
          </p:nvPr>
        </p:nvSpPr>
        <p:spPr>
          <a:xfrm>
            <a:off x="354000" y="1386233"/>
            <a:ext cx="5393700" cy="2234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3" name="Google Shape;53;g2d08088cf6f_0_1342"/>
          <p:cNvSpPr txBox="1"/>
          <p:nvPr>
            <p:ph idx="1" type="subTitle"/>
          </p:nvPr>
        </p:nvSpPr>
        <p:spPr>
          <a:xfrm>
            <a:off x="354000" y="36358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4" name="Google Shape;54;g2d08088cf6f_0_1342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g2d08088cf6f_0_134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d08088cf6f_0_1349"/>
          <p:cNvSpPr txBox="1"/>
          <p:nvPr>
            <p:ph idx="1" type="body"/>
          </p:nvPr>
        </p:nvSpPr>
        <p:spPr>
          <a:xfrm>
            <a:off x="415600" y="5640967"/>
            <a:ext cx="7998300" cy="79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T Sans Narrow"/>
              <a:buNone/>
              <a:defRPr sz="32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8" name="Google Shape;58;g2d08088cf6f_0_134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d08088cf6f_0_1302"/>
          <p:cNvSpPr txBox="1"/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b="1" sz="4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11" name="Google Shape;11;g2d08088cf6f_0_1302"/>
          <p:cNvSpPr txBox="1"/>
          <p:nvPr>
            <p:ph idx="1" type="body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g2d08088cf6f_0_130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1.png"/><Relationship Id="rId6" Type="http://schemas.openxmlformats.org/officeDocument/2006/relationships/image" Target="../media/image5.png"/><Relationship Id="rId7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20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/>
          <p:nvPr>
            <p:ph type="ctrTitle"/>
          </p:nvPr>
        </p:nvSpPr>
        <p:spPr>
          <a:xfrm>
            <a:off x="1338867" y="2335685"/>
            <a:ext cx="9515700" cy="136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ru-RU"/>
              <a:t>Сайт-портфолио</a:t>
            </a:r>
            <a:endParaRPr/>
          </a:p>
        </p:txBody>
      </p:sp>
      <p:sp>
        <p:nvSpPr>
          <p:cNvPr id="77" name="Google Shape;77;p1"/>
          <p:cNvSpPr txBox="1"/>
          <p:nvPr>
            <p:ph idx="1" type="subTitle"/>
          </p:nvPr>
        </p:nvSpPr>
        <p:spPr>
          <a:xfrm>
            <a:off x="4500033" y="5712725"/>
            <a:ext cx="3192000" cy="10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None/>
            </a:pPr>
            <a:r>
              <a:rPr lang="ru-RU"/>
              <a:t>Представляет команда Headphones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d0860ceead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А что будет дальше?</a:t>
            </a:r>
            <a:endParaRPr/>
          </a:p>
        </p:txBody>
      </p:sp>
      <p:sp>
        <p:nvSpPr>
          <p:cNvPr id="197" name="Google Shape;197;g2d0860ceead_0_0"/>
          <p:cNvSpPr txBox="1"/>
          <p:nvPr>
            <p:ph idx="1" type="body"/>
          </p:nvPr>
        </p:nvSpPr>
        <p:spPr>
          <a:xfrm>
            <a:off x="6477725" y="1915325"/>
            <a:ext cx="5103600" cy="417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rPr lang="ru-RU"/>
              <a:t>Выложить в сеть и набрать аудиторию. Дальнейшее развитие мы планируем начать именно с этих двух пунктов</a:t>
            </a:r>
            <a:r>
              <a:rPr lang="ru-RU"/>
              <a:t>, а теперь, давайте приступим к презентации его на деле!</a:t>
            </a:r>
            <a:endParaRPr/>
          </a:p>
        </p:txBody>
      </p:sp>
      <p:pic>
        <p:nvPicPr>
          <p:cNvPr id="198" name="Google Shape;198;g2d0860ceea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050" y="1690825"/>
            <a:ext cx="4198550" cy="419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"/>
          <p:cNvSpPr txBox="1"/>
          <p:nvPr>
            <p:ph type="title"/>
          </p:nvPr>
        </p:nvSpPr>
        <p:spPr>
          <a:xfrm>
            <a:off x="359172" y="1144769"/>
            <a:ext cx="3724217" cy="28964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ru-RU" sz="4000"/>
              <a:t>Наша команда</a:t>
            </a:r>
            <a:endParaRPr/>
          </a:p>
        </p:txBody>
      </p:sp>
      <p:sp>
        <p:nvSpPr>
          <p:cNvPr id="84" name="Google Shape;84;p2"/>
          <p:cNvSpPr/>
          <p:nvPr/>
        </p:nvSpPr>
        <p:spPr>
          <a:xfrm rot="5400000">
            <a:off x="68824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359171" y="4177748"/>
            <a:ext cx="3706859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" name="Google Shape;86;p2"/>
          <p:cNvGrpSpPr/>
          <p:nvPr/>
        </p:nvGrpSpPr>
        <p:grpSpPr>
          <a:xfrm>
            <a:off x="8310334" y="4287750"/>
            <a:ext cx="3675973" cy="1197160"/>
            <a:chOff x="6725993" y="5016955"/>
            <a:chExt cx="5191388" cy="1690688"/>
          </a:xfrm>
        </p:grpSpPr>
        <p:pic>
          <p:nvPicPr>
            <p:cNvPr descr="Изображение выглядит как Человеческое лицо, улыбка, человек, одежда&#10;&#10;Автоматически созданное описание" id="87" name="Google Shape;8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725993" y="5016955"/>
              <a:ext cx="1690688" cy="16906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2"/>
            <p:cNvSpPr txBox="1"/>
            <p:nvPr/>
          </p:nvSpPr>
          <p:spPr>
            <a:xfrm>
              <a:off x="8416681" y="5543252"/>
              <a:ext cx="3500700" cy="87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431" u="none" cap="none" strike="noStrike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Кислицин Лев – аналитик</a:t>
              </a:r>
              <a:endParaRPr b="0" i="0" sz="2186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662"/>
                </a:spcBef>
                <a:spcAft>
                  <a:spcPts val="0"/>
                </a:spcAft>
                <a:buNone/>
              </a:pPr>
              <a:r>
                <a:rPr b="0" i="0" lang="ru-RU" sz="1431" u="none" cap="none" strike="noStrike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ИРИТ-РТФ</a:t>
              </a:r>
              <a:endParaRPr b="0" i="0" sz="2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" name="Google Shape;89;p2"/>
          <p:cNvGrpSpPr/>
          <p:nvPr/>
        </p:nvGrpSpPr>
        <p:grpSpPr>
          <a:xfrm>
            <a:off x="4526153" y="4317838"/>
            <a:ext cx="3675810" cy="1157358"/>
            <a:chOff x="6725993" y="3094791"/>
            <a:chExt cx="5465888" cy="1720979"/>
          </a:xfrm>
        </p:grpSpPr>
        <p:pic>
          <p:nvPicPr>
            <p:cNvPr descr="Изображение выглядит как человек, Человеческое лицо, одежда, Борода человека&#10;&#10;Автоматически созданное описание" id="90" name="Google Shape;90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25993" y="3094791"/>
              <a:ext cx="1690688" cy="16906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2"/>
            <p:cNvSpPr txBox="1"/>
            <p:nvPr/>
          </p:nvSpPr>
          <p:spPr>
            <a:xfrm>
              <a:off x="8416681" y="3616970"/>
              <a:ext cx="3775200" cy="119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376" u="none" cap="none" strike="noStrike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Гайнетдинов Сергей – разработчик</a:t>
              </a:r>
              <a:endParaRPr b="0" i="0" sz="2037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612"/>
                </a:spcBef>
                <a:spcAft>
                  <a:spcPts val="0"/>
                </a:spcAft>
                <a:buNone/>
              </a:pPr>
              <a:r>
                <a:rPr b="0" i="0" lang="ru-RU" sz="1376" u="none" cap="none" strike="noStrike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ИРИТ-РТФ</a:t>
              </a:r>
              <a:endParaRPr b="0" i="0" sz="2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2"/>
          <p:cNvGrpSpPr/>
          <p:nvPr/>
        </p:nvGrpSpPr>
        <p:grpSpPr>
          <a:xfrm>
            <a:off x="4526151" y="1154528"/>
            <a:ext cx="3675936" cy="1375338"/>
            <a:chOff x="4405312" y="1690688"/>
            <a:chExt cx="4518788" cy="1690688"/>
          </a:xfrm>
        </p:grpSpPr>
        <p:pic>
          <p:nvPicPr>
            <p:cNvPr descr="Изображение выглядит как Человеческое лицо, человек, одежда, ношение&#10;&#10;Автоматически созданное описание" id="93" name="Google Shape;93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05312" y="1690688"/>
              <a:ext cx="1690688" cy="16906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2"/>
            <p:cNvSpPr txBox="1"/>
            <p:nvPr/>
          </p:nvSpPr>
          <p:spPr>
            <a:xfrm>
              <a:off x="6096000" y="2212865"/>
              <a:ext cx="2828100" cy="114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632" u="none" cap="none" strike="noStrike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Ким Кирилл – тимлид</a:t>
              </a:r>
              <a:r>
                <a:rPr lang="ru-RU" sz="1632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,</a:t>
              </a:r>
              <a:r>
                <a:rPr b="0" i="0" lang="ru-RU" sz="1632" u="none" cap="none" strike="noStrike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 дизайнер</a:t>
              </a:r>
              <a:endParaRPr b="0" i="0" sz="2217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672"/>
                </a:spcBef>
                <a:spcAft>
                  <a:spcPts val="0"/>
                </a:spcAft>
                <a:buNone/>
              </a:pPr>
              <a:r>
                <a:rPr b="0" i="0" lang="ru-RU" sz="1632" u="none" cap="none" strike="noStrike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ИРИТ-РТФ</a:t>
              </a:r>
              <a:endParaRPr b="0" i="0" sz="2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2"/>
          <p:cNvGrpSpPr/>
          <p:nvPr/>
        </p:nvGrpSpPr>
        <p:grpSpPr>
          <a:xfrm>
            <a:off x="8311906" y="1242792"/>
            <a:ext cx="3676173" cy="1218791"/>
            <a:chOff x="214460" y="5021074"/>
            <a:chExt cx="5182088" cy="1718059"/>
          </a:xfrm>
        </p:grpSpPr>
        <p:pic>
          <p:nvPicPr>
            <p:cNvPr descr="Изображение выглядит как человек, Человеческое лицо, одежда, улыбка&#10;&#10;Автоматически созданное описание" id="96" name="Google Shape;96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14460" y="5021074"/>
              <a:ext cx="1690688" cy="16906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2"/>
            <p:cNvSpPr txBox="1"/>
            <p:nvPr/>
          </p:nvSpPr>
          <p:spPr>
            <a:xfrm>
              <a:off x="1905148" y="5539133"/>
              <a:ext cx="3491400" cy="12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456" u="none" cap="none" strike="noStrike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Марченко Максим – разработчик</a:t>
              </a:r>
              <a:endParaRPr b="0" i="0" sz="2227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676"/>
                </a:spcBef>
                <a:spcAft>
                  <a:spcPts val="0"/>
                </a:spcAft>
                <a:buNone/>
              </a:pPr>
              <a:r>
                <a:rPr b="0" i="0" lang="ru-RU" sz="1456" u="none" cap="none" strike="noStrike">
                  <a:solidFill>
                    <a:srgbClr val="434343"/>
                  </a:solidFill>
                  <a:latin typeface="Calibri"/>
                  <a:ea typeface="Calibri"/>
                  <a:cs typeface="Calibri"/>
                  <a:sym typeface="Calibri"/>
                </a:rPr>
                <a:t>ИРИТ-РТФ</a:t>
              </a:r>
              <a:endParaRPr b="0" i="0" sz="2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>
            <p:ph type="title"/>
          </p:nvPr>
        </p:nvSpPr>
        <p:spPr>
          <a:xfrm>
            <a:off x="4199900" y="321025"/>
            <a:ext cx="4197900" cy="78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600"/>
              <a:t>Целевая аудитория</a:t>
            </a:r>
            <a:endParaRPr/>
          </a:p>
        </p:txBody>
      </p:sp>
      <p:grpSp>
        <p:nvGrpSpPr>
          <p:cNvPr id="103" name="Google Shape;103;p4"/>
          <p:cNvGrpSpPr/>
          <p:nvPr/>
        </p:nvGrpSpPr>
        <p:grpSpPr>
          <a:xfrm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104" name="Google Shape;104;p4"/>
            <p:cNvSpPr/>
            <p:nvPr/>
          </p:nvSpPr>
          <p:spPr>
            <a:xfrm rot="-54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 rot="-54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0">
                  <a:srgbClr val="5B9BD5">
                    <a:alpha val="0"/>
                  </a:srgbClr>
                </a:gs>
                <a:gs pos="19000">
                  <a:srgbClr val="5B9BD5">
                    <a:alpha val="0"/>
                  </a:srgbClr>
                </a:gs>
                <a:gs pos="100000">
                  <a:srgbClr val="9CC2E5"/>
                </a:gs>
              </a:gsLst>
              <a:lin ang="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4"/>
          <p:cNvSpPr txBox="1"/>
          <p:nvPr/>
        </p:nvSpPr>
        <p:spPr>
          <a:xfrm>
            <a:off x="907275" y="1821250"/>
            <a:ext cx="5350200" cy="43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В России:</a:t>
            </a:r>
            <a:endParaRPr sz="3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ru-RU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Количество вакансий     на </a:t>
            </a:r>
            <a:r>
              <a:rPr lang="ru-RU" sz="2400">
                <a:solidFill>
                  <a:schemeClr val="lt1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25%</a:t>
            </a:r>
            <a:endParaRPr sz="2400">
              <a:solidFill>
                <a:schemeClr val="lt1"/>
              </a:solidFill>
              <a:highlight>
                <a:srgbClr val="FF00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ru-RU" sz="2400">
                <a:solidFill>
                  <a:schemeClr val="lt1"/>
                </a:solidFill>
                <a:highlight>
                  <a:schemeClr val="accent1"/>
                </a:highlight>
                <a:latin typeface="Open Sans"/>
                <a:ea typeface="Open Sans"/>
                <a:cs typeface="Open Sans"/>
                <a:sym typeface="Open Sans"/>
              </a:rPr>
              <a:t>78%</a:t>
            </a:r>
            <a:r>
              <a:rPr lang="ru-RU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работодателей считают, что портфолио -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ru-RU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наличие портфолио в </a:t>
            </a:r>
            <a:r>
              <a:rPr lang="ru-RU" sz="2400"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1,5</a:t>
            </a:r>
            <a:r>
              <a:rPr lang="ru-RU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раза    шансы на успешное трудоустройство 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6416650" y="1821250"/>
            <a:ext cx="5350200" cy="43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В США и др странах:</a:t>
            </a:r>
            <a:endParaRPr sz="2900">
              <a:solidFill>
                <a:srgbClr val="6AA8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ru-RU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Спрос на UX-дизайнеров          на </a:t>
            </a:r>
            <a:r>
              <a:rPr lang="ru-RU" sz="2400">
                <a:solidFill>
                  <a:schemeClr val="lt1"/>
                </a:solidFill>
                <a:highlight>
                  <a:schemeClr val="accent1"/>
                </a:highlight>
                <a:latin typeface="Open Sans"/>
                <a:ea typeface="Open Sans"/>
                <a:cs typeface="Open Sans"/>
                <a:sym typeface="Open Sans"/>
              </a:rPr>
              <a:t>73%</a:t>
            </a:r>
            <a:endParaRPr sz="2400">
              <a:solidFill>
                <a:schemeClr val="lt1"/>
              </a:solidFill>
              <a:highlight>
                <a:schemeClr val="accen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ru-RU" sz="2400">
                <a:solidFill>
                  <a:schemeClr val="lt1"/>
                </a:solidFill>
                <a:highlight>
                  <a:srgbClr val="6AA84F"/>
                </a:highlight>
                <a:latin typeface="Open Sans"/>
                <a:ea typeface="Open Sans"/>
                <a:cs typeface="Open Sans"/>
                <a:sym typeface="Open Sans"/>
              </a:rPr>
              <a:t>90</a:t>
            </a:r>
            <a:r>
              <a:rPr lang="ru-RU" sz="2400">
                <a:solidFill>
                  <a:schemeClr val="lt1"/>
                </a:solidFill>
                <a:highlight>
                  <a:srgbClr val="6AA84F"/>
                </a:highlight>
                <a:latin typeface="Open Sans"/>
                <a:ea typeface="Open Sans"/>
                <a:cs typeface="Open Sans"/>
                <a:sym typeface="Open Sans"/>
              </a:rPr>
              <a:t>%</a:t>
            </a:r>
            <a:r>
              <a:rPr lang="ru-RU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художников считают, что портфолио - 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ru-RU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наличие портфолио на </a:t>
            </a:r>
            <a:r>
              <a:rPr lang="ru-RU" sz="2400">
                <a:solidFill>
                  <a:schemeClr val="lt1"/>
                </a:solidFill>
                <a:highlight>
                  <a:srgbClr val="FF0000"/>
                </a:highlight>
                <a:latin typeface="Open Sans"/>
                <a:ea typeface="Open Sans"/>
                <a:cs typeface="Open Sans"/>
                <a:sym typeface="Open Sans"/>
              </a:rPr>
              <a:t>30%</a:t>
            </a:r>
            <a:r>
              <a:rPr lang="ru-RU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  шансы на успешное трудоустройство 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08" name="Google Shape;108;p4"/>
          <p:cNvCxnSpPr/>
          <p:nvPr/>
        </p:nvCxnSpPr>
        <p:spPr>
          <a:xfrm>
            <a:off x="6286851" y="1774785"/>
            <a:ext cx="24000" cy="461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9" name="Google Shape;10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6475" y="2871825"/>
            <a:ext cx="290300" cy="29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1325" y="2871825"/>
            <a:ext cx="290300" cy="29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2575" y="3609100"/>
            <a:ext cx="290300" cy="29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3562" y="2871825"/>
            <a:ext cx="290300" cy="29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8475" y="3609100"/>
            <a:ext cx="290300" cy="29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1550" y="3937525"/>
            <a:ext cx="290300" cy="29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80725" y="3937525"/>
            <a:ext cx="290300" cy="29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19900" y="3937525"/>
            <a:ext cx="290300" cy="29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6550" y="3991000"/>
            <a:ext cx="290300" cy="29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2000" y="4324450"/>
            <a:ext cx="290300" cy="29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>
            <p:ph type="title"/>
          </p:nvPr>
        </p:nvSpPr>
        <p:spPr>
          <a:xfrm>
            <a:off x="841248" y="426720"/>
            <a:ext cx="10506456" cy="19191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ru-RU" sz="6000"/>
              <a:t>Идея</a:t>
            </a: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 flipH="1" rot="10800000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>
            <p:ph idx="1" type="body"/>
          </p:nvPr>
        </p:nvSpPr>
        <p:spPr>
          <a:xfrm>
            <a:off x="841250" y="3337275"/>
            <a:ext cx="5262900" cy="29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200"/>
              <a:buNone/>
            </a:pPr>
            <a:r>
              <a:rPr lang="ru-RU" sz="2200"/>
              <a:t>Сделать сайт для UX/UI дизайнеров на котором можно публиковать свои работы.</a:t>
            </a:r>
            <a:endParaRPr/>
          </a:p>
        </p:txBody>
      </p:sp>
      <p:pic>
        <p:nvPicPr>
          <p:cNvPr id="128" name="Google Shape;12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5200" y="2976225"/>
            <a:ext cx="3112499" cy="373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>
            <p:ph type="title"/>
          </p:nvPr>
        </p:nvSpPr>
        <p:spPr>
          <a:xfrm>
            <a:off x="2674969" y="-9"/>
            <a:ext cx="28332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3200"/>
              <a:t>Конкуренты</a:t>
            </a:r>
            <a:endParaRPr/>
          </a:p>
        </p:txBody>
      </p:sp>
      <p:sp>
        <p:nvSpPr>
          <p:cNvPr id="134" name="Google Shape;134;p5"/>
          <p:cNvSpPr txBox="1"/>
          <p:nvPr>
            <p:ph idx="1" type="body"/>
          </p:nvPr>
        </p:nvSpPr>
        <p:spPr>
          <a:xfrm>
            <a:off x="2674975" y="1792075"/>
            <a:ext cx="2833200" cy="21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ru-RU" sz="2000"/>
              <a:t>Google Диск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ru-RU" sz="2000"/>
              <a:t>GitHub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ru-RU" sz="2000"/>
              <a:t>Яндекс Диск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ru-RU" sz="2000"/>
              <a:t>OneDrive</a:t>
            </a:r>
            <a:br>
              <a:rPr lang="ru-RU" sz="2000"/>
            </a:br>
            <a:br>
              <a:rPr lang="ru-RU" sz="2000"/>
            </a:br>
            <a:endParaRPr sz="2000"/>
          </a:p>
        </p:txBody>
      </p:sp>
      <p:grpSp>
        <p:nvGrpSpPr>
          <p:cNvPr id="135" name="Google Shape;135;p5"/>
          <p:cNvGrpSpPr/>
          <p:nvPr/>
        </p:nvGrpSpPr>
        <p:grpSpPr>
          <a:xfrm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136" name="Google Shape;136;p5"/>
            <p:cNvSpPr/>
            <p:nvPr/>
          </p:nvSpPr>
          <p:spPr>
            <a:xfrm rot="-54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 rot="-54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0">
                  <a:srgbClr val="5B9BD5">
                    <a:alpha val="0"/>
                  </a:srgbClr>
                </a:gs>
                <a:gs pos="19000">
                  <a:srgbClr val="5B9BD5">
                    <a:alpha val="0"/>
                  </a:srgbClr>
                </a:gs>
                <a:gs pos="100000">
                  <a:srgbClr val="9CC2E5"/>
                </a:gs>
              </a:gsLst>
              <a:lin ang="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5"/>
          <p:cNvGrpSpPr/>
          <p:nvPr/>
        </p:nvGrpSpPr>
        <p:grpSpPr>
          <a:xfrm>
            <a:off x="6387618" y="980365"/>
            <a:ext cx="3100873" cy="2523634"/>
            <a:chOff x="6495818" y="774482"/>
            <a:chExt cx="5201935" cy="4233575"/>
          </a:xfrm>
        </p:grpSpPr>
        <p:pic>
          <p:nvPicPr>
            <p:cNvPr descr="Скачивание – Google Диск" id="139" name="Google Shape;139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495818" y="774482"/>
              <a:ext cx="2258068" cy="22580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Яндекс Диск — Википедия" id="140" name="Google Shape;140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495818" y="2994530"/>
              <a:ext cx="2013527" cy="20135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067638" y="3032550"/>
              <a:ext cx="2630115" cy="1725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2" name="Google Shape;14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94049" y="1003712"/>
            <a:ext cx="1177580" cy="117758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 txBox="1"/>
          <p:nvPr/>
        </p:nvSpPr>
        <p:spPr>
          <a:xfrm>
            <a:off x="3823950" y="3893875"/>
            <a:ext cx="42267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Что мы предлагаем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3748200" y="4521775"/>
            <a:ext cx="4691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ru-RU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Просмотр предыдущих работ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ru-RU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Добавление комментариев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Checkmark " id="145" name="Google Shape;145;p5" title="Checkmark 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94050" y="4602675"/>
            <a:ext cx="284350" cy="284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mark " id="146" name="Google Shape;146;p5" title="Checkmark 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94050" y="4887025"/>
            <a:ext cx="284350" cy="28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/>
          <p:nvPr>
            <p:ph type="title"/>
          </p:nvPr>
        </p:nvSpPr>
        <p:spPr>
          <a:xfrm>
            <a:off x="2750820" y="741391"/>
            <a:ext cx="6705206" cy="16162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3200"/>
              <a:t>Проблема</a:t>
            </a:r>
            <a:endParaRPr/>
          </a:p>
        </p:txBody>
      </p:sp>
      <p:sp>
        <p:nvSpPr>
          <p:cNvPr id="152" name="Google Shape;152;p6"/>
          <p:cNvSpPr txBox="1"/>
          <p:nvPr>
            <p:ph idx="1" type="body"/>
          </p:nvPr>
        </p:nvSpPr>
        <p:spPr>
          <a:xfrm>
            <a:off x="2750820" y="2533476"/>
            <a:ext cx="6705206" cy="3447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Проблема заключается в отсутствии </a:t>
            </a:r>
            <a:r>
              <a:rPr lang="ru-RU" sz="2000"/>
              <a:t>целевой платформы для обсуждения</a:t>
            </a:r>
            <a:r>
              <a:rPr lang="ru-RU" sz="2000"/>
              <a:t>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153" name="Google Shape;153;p6"/>
          <p:cNvSpPr/>
          <p:nvPr/>
        </p:nvSpPr>
        <p:spPr>
          <a:xfrm rot="-5400000">
            <a:off x="6036894" y="695800"/>
            <a:ext cx="123362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/>
          <p:nvPr/>
        </p:nvSpPr>
        <p:spPr>
          <a:xfrm flipH="1" rot="5400000">
            <a:off x="2897382" y="3835311"/>
            <a:ext cx="123362" cy="5928176"/>
          </a:xfrm>
          <a:prstGeom prst="rect">
            <a:avLst/>
          </a:prstGeom>
          <a:gradFill>
            <a:gsLst>
              <a:gs pos="0">
                <a:srgbClr val="5B9BD5">
                  <a:alpha val="0"/>
                </a:srgbClr>
              </a:gs>
              <a:gs pos="19000">
                <a:srgbClr val="5B9BD5">
                  <a:alpha val="0"/>
                </a:srgbClr>
              </a:gs>
              <a:gs pos="100000">
                <a:srgbClr val="9CC2E5"/>
              </a:gs>
            </a:gsLst>
            <a:lin ang="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2988" y="3988350"/>
            <a:ext cx="2446020" cy="2446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/>
          <p:nvPr>
            <p:ph type="title"/>
          </p:nvPr>
        </p:nvSpPr>
        <p:spPr>
          <a:xfrm>
            <a:off x="2743395" y="221041"/>
            <a:ext cx="67053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3200"/>
              <a:t>Что должен уметь наш сайт</a:t>
            </a:r>
            <a:endParaRPr/>
          </a:p>
        </p:txBody>
      </p:sp>
      <p:sp>
        <p:nvSpPr>
          <p:cNvPr id="161" name="Google Shape;161;p7"/>
          <p:cNvSpPr txBox="1"/>
          <p:nvPr>
            <p:ph idx="1" type="body"/>
          </p:nvPr>
        </p:nvSpPr>
        <p:spPr>
          <a:xfrm>
            <a:off x="1156420" y="2105476"/>
            <a:ext cx="67053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ru-RU" sz="2000"/>
              <a:t>Быстрый доступ к работам</a:t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-RU" sz="2000"/>
              <a:t>Удобный поиск</a:t>
            </a:r>
            <a:endParaRPr sz="2000"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ru-RU" sz="2000"/>
              <a:t>по тегу</a:t>
            </a:r>
            <a:endParaRPr sz="2000"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ru-RU" sz="2000"/>
              <a:t>по автору</a:t>
            </a:r>
            <a:endParaRPr sz="2000"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ru-RU" sz="2000"/>
              <a:t>по названию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-RU" sz="2000"/>
              <a:t>возможность оставлять комментарии и заметки к чужим работам</a:t>
            </a:r>
            <a:endParaRPr sz="2000"/>
          </a:p>
        </p:txBody>
      </p:sp>
      <p:sp>
        <p:nvSpPr>
          <p:cNvPr id="162" name="Google Shape;162;p7"/>
          <p:cNvSpPr/>
          <p:nvPr/>
        </p:nvSpPr>
        <p:spPr>
          <a:xfrm rot="-5400000">
            <a:off x="6036894" y="695800"/>
            <a:ext cx="123362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/>
          <p:nvPr/>
        </p:nvSpPr>
        <p:spPr>
          <a:xfrm flipH="1" rot="5400000">
            <a:off x="2897382" y="3835311"/>
            <a:ext cx="123362" cy="5928176"/>
          </a:xfrm>
          <a:prstGeom prst="rect">
            <a:avLst/>
          </a:prstGeom>
          <a:gradFill>
            <a:gsLst>
              <a:gs pos="0">
                <a:srgbClr val="5B9BD5">
                  <a:alpha val="0"/>
                </a:srgbClr>
              </a:gs>
              <a:gs pos="19000">
                <a:srgbClr val="5B9BD5">
                  <a:alpha val="0"/>
                </a:srgbClr>
              </a:gs>
              <a:gs pos="100000">
                <a:srgbClr val="9CC2E5"/>
              </a:gs>
            </a:gsLst>
            <a:lin ang="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8700" y="4107695"/>
            <a:ext cx="2438595" cy="2438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/>
          <p:nvPr>
            <p:ph type="title"/>
          </p:nvPr>
        </p:nvSpPr>
        <p:spPr>
          <a:xfrm>
            <a:off x="876693" y="741391"/>
            <a:ext cx="4597747" cy="16162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3200"/>
              <a:t>Какие технологии мы использовали</a:t>
            </a:r>
            <a:endParaRPr/>
          </a:p>
        </p:txBody>
      </p:sp>
      <p:sp>
        <p:nvSpPr>
          <p:cNvPr id="170" name="Google Shape;170;p8"/>
          <p:cNvSpPr txBox="1"/>
          <p:nvPr>
            <p:ph idx="1" type="body"/>
          </p:nvPr>
        </p:nvSpPr>
        <p:spPr>
          <a:xfrm>
            <a:off x="876693" y="2533476"/>
            <a:ext cx="45978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-RU" sz="2000"/>
              <a:t>Весь код разработчики писали в программе Visual Studio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-RU" sz="2000"/>
              <a:t>Xampp использовался для локального запуска</a:t>
            </a:r>
            <a:endParaRPr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ru-RU" sz="2000"/>
              <a:t>MySQL - для базы данных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-RU" sz="2000"/>
              <a:t>Figma - для проектирования</a:t>
            </a:r>
            <a:endParaRPr/>
          </a:p>
        </p:txBody>
      </p:sp>
      <p:pic>
        <p:nvPicPr>
          <p:cNvPr descr="Правда ли так хороша Visual Studio? Обзор среды разработки | .Net Review |  Дзен" id="171" name="Google Shape;17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4450" y="1165300"/>
            <a:ext cx="3459405" cy="19613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p8"/>
          <p:cNvGrpSpPr/>
          <p:nvPr/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73" name="Google Shape;173;p8"/>
            <p:cNvSpPr/>
            <p:nvPr/>
          </p:nvSpPr>
          <p:spPr>
            <a:xfrm flipH="1" rot="5400000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8"/>
            <p:cNvSpPr/>
            <p:nvPr/>
          </p:nvSpPr>
          <p:spPr>
            <a:xfrm rot="-54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0">
                  <a:srgbClr val="5B9BD5">
                    <a:alpha val="0"/>
                  </a:srgbClr>
                </a:gs>
                <a:gs pos="19000">
                  <a:srgbClr val="5B9BD5">
                    <a:alpha val="0"/>
                  </a:srgbClr>
                </a:gs>
                <a:gs pos="100000">
                  <a:srgbClr val="9CC2E5"/>
                </a:gs>
              </a:gsLst>
              <a:lin ang="6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5" name="Google Shape;17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93819" y="1404240"/>
            <a:ext cx="1393710" cy="142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7253" y="3264428"/>
            <a:ext cx="2656602" cy="1384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27909" y="3244125"/>
            <a:ext cx="2524041" cy="142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d08088cf6f_0_136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Где мы находимся?</a:t>
            </a:r>
            <a:endParaRPr/>
          </a:p>
        </p:txBody>
      </p:sp>
      <p:sp>
        <p:nvSpPr>
          <p:cNvPr id="184" name="Google Shape;184;g2d08088cf6f_0_1369"/>
          <p:cNvSpPr txBox="1"/>
          <p:nvPr>
            <p:ph idx="1" type="body"/>
          </p:nvPr>
        </p:nvSpPr>
        <p:spPr>
          <a:xfrm>
            <a:off x="838200" y="1825625"/>
            <a:ext cx="4965900" cy="458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00FF00"/>
                </a:solidFill>
              </a:rPr>
              <a:t>Полностью реализован MVP:</a:t>
            </a:r>
            <a:endParaRPr>
              <a:solidFill>
                <a:srgbClr val="00FF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FF00"/>
              </a:buClr>
              <a:buSzPts val="1800"/>
              <a:buChar char="●"/>
            </a:pPr>
            <a:r>
              <a:rPr lang="ru-RU">
                <a:solidFill>
                  <a:srgbClr val="00FF00"/>
                </a:solidFill>
              </a:rPr>
              <a:t>Регистрация, авторизация</a:t>
            </a:r>
            <a:endParaRPr>
              <a:solidFill>
                <a:srgbClr val="00FF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Char char="●"/>
            </a:pPr>
            <a:r>
              <a:rPr lang="ru-RU">
                <a:solidFill>
                  <a:srgbClr val="00FF00"/>
                </a:solidFill>
              </a:rPr>
              <a:t>ЛК</a:t>
            </a:r>
            <a:endParaRPr>
              <a:solidFill>
                <a:srgbClr val="00FF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Char char="●"/>
            </a:pPr>
            <a:r>
              <a:rPr lang="ru-RU">
                <a:solidFill>
                  <a:srgbClr val="00FF00"/>
                </a:solidFill>
              </a:rPr>
              <a:t>Публикация работ</a:t>
            </a:r>
            <a:endParaRPr>
              <a:solidFill>
                <a:srgbClr val="00FF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Char char="●"/>
            </a:pPr>
            <a:r>
              <a:rPr lang="ru-RU">
                <a:solidFill>
                  <a:srgbClr val="00FF00"/>
                </a:solidFill>
              </a:rPr>
              <a:t>Комментирование работ</a:t>
            </a:r>
            <a:endParaRPr>
              <a:solidFill>
                <a:srgbClr val="00FF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1800"/>
              <a:buChar char="●"/>
            </a:pPr>
            <a:r>
              <a:rPr lang="ru-RU">
                <a:solidFill>
                  <a:srgbClr val="00FF00"/>
                </a:solidFill>
              </a:rPr>
              <a:t>Сортировка</a:t>
            </a:r>
            <a:br>
              <a:rPr lang="ru-RU">
                <a:solidFill>
                  <a:srgbClr val="00FF00"/>
                </a:solidFill>
              </a:rPr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/>
              <a:t>На данный момент, мы работаем над поиском по тегам.</a:t>
            </a:r>
            <a:endParaRPr/>
          </a:p>
        </p:txBody>
      </p:sp>
      <p:pic>
        <p:nvPicPr>
          <p:cNvPr id="185" name="Google Shape;185;g2d08088cf6f_0_13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9400" y="990600"/>
            <a:ext cx="4876800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 " id="186" name="Google Shape;186;g2d08088cf6f_0_1369" title="Check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8575" y="2386325"/>
            <a:ext cx="317350" cy="317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 " id="187" name="Google Shape;187;g2d08088cf6f_0_1369" title="Check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8575" y="2722725"/>
            <a:ext cx="317350" cy="317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 " id="188" name="Google Shape;188;g2d08088cf6f_0_1369" title="Check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8575" y="3059125"/>
            <a:ext cx="317350" cy="317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 " id="189" name="Google Shape;189;g2d08088cf6f_0_1369" title="Check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8575" y="3399175"/>
            <a:ext cx="317350" cy="317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 " id="190" name="Google Shape;190;g2d08088cf6f_0_1369" title="Check 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8575" y="3731925"/>
            <a:ext cx="317350" cy="31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2024-03-10T09:16:07Z</dcterms:created>
  <dc:creator>Кислицин Лев Владиславович</dc:creator>
</cp:coreProperties>
</file>