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78" r:id="rId7"/>
    <p:sldId id="260" r:id="rId8"/>
    <p:sldId id="267" r:id="rId9"/>
    <p:sldId id="271" r:id="rId10"/>
    <p:sldId id="270" r:id="rId11"/>
    <p:sldId id="274" r:id="rId12"/>
    <p:sldId id="272" r:id="rId13"/>
    <p:sldId id="275" r:id="rId14"/>
    <p:sldId id="268" r:id="rId15"/>
    <p:sldId id="273" r:id="rId16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ak" panose="020B0604020202020204" charset="0"/>
      <p:regular r:id="rId22"/>
    </p:embeddedFont>
    <p:embeddedFont>
      <p:font typeface="Mak Bold" panose="020B0604020202020204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Source Sans Pro Light" panose="020B0403030403020204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CA8"/>
    <a:srgbClr val="6790EB"/>
    <a:srgbClr val="376092"/>
    <a:srgbClr val="3F697F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4622" autoAdjust="0"/>
  </p:normalViewPr>
  <p:slideViewPr>
    <p:cSldViewPr>
      <p:cViewPr varScale="1">
        <p:scale>
          <a:sx n="40" d="100"/>
          <a:sy n="40" d="100"/>
        </p:scale>
        <p:origin x="106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14748C9-A6B4-3D6E-2D34-17C3F88514A9}"/>
              </a:ext>
            </a:extLst>
          </p:cNvPr>
          <p:cNvGrpSpPr/>
          <p:nvPr/>
        </p:nvGrpSpPr>
        <p:grpSpPr>
          <a:xfrm>
            <a:off x="5263748" y="2837376"/>
            <a:ext cx="7760504" cy="4626284"/>
            <a:chOff x="5263748" y="2837376"/>
            <a:chExt cx="7760504" cy="4626284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BD12916-5030-36F1-8B78-E7E096A00051}"/>
                </a:ext>
              </a:extLst>
            </p:cNvPr>
            <p:cNvSpPr/>
            <p:nvPr/>
          </p:nvSpPr>
          <p:spPr>
            <a:xfrm>
              <a:off x="5263748" y="2837376"/>
              <a:ext cx="7760504" cy="46122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150770" y="4057150"/>
              <a:ext cx="5986460" cy="34065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7309" spc="-73" dirty="0">
                  <a:solidFill>
                    <a:srgbClr val="FFFFFF"/>
                  </a:solidFill>
                  <a:latin typeface="Mak" panose="020B0604020202020204" charset="0"/>
                  <a:ea typeface="Microsoft YaHei Light" panose="020B0502040204020203" pitchFamily="34" charset="-122"/>
                </a:rPr>
                <a:t>RTF</a:t>
              </a:r>
              <a:r>
                <a:rPr lang="ru-RU" sz="7309" spc="-73" dirty="0">
                  <a:solidFill>
                    <a:srgbClr val="FFFFFF"/>
                  </a:solidFill>
                  <a:latin typeface="Mak" panose="020B0604020202020204" charset="0"/>
                  <a:ea typeface="Microsoft YaHei Light" panose="020B0502040204020203" pitchFamily="34" charset="-122"/>
                </a:rPr>
                <a:t> </a:t>
              </a:r>
              <a:r>
                <a:rPr lang="en-US" sz="8000" spc="-62" dirty="0">
                  <a:solidFill>
                    <a:srgbClr val="FFFFFF"/>
                  </a:solidFill>
                  <a:latin typeface="Mak"/>
                </a:rPr>
                <a:t>NETWORK</a:t>
              </a:r>
            </a:p>
            <a:p>
              <a:pPr algn="ctr">
                <a:lnSpc>
                  <a:spcPts val="8039"/>
                </a:lnSpc>
              </a:pPr>
              <a:endParaRPr lang="en-US" sz="7309" spc="-73" dirty="0">
                <a:solidFill>
                  <a:srgbClr val="FFFFFF"/>
                </a:solidFill>
                <a:latin typeface="Mak" panose="020B0604020202020204" charset="0"/>
                <a:ea typeface="Microsoft YaHei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2344">
            <a:extLst>
              <a:ext uri="{FF2B5EF4-FFF2-40B4-BE49-F238E27FC236}">
                <a16:creationId xmlns:a16="http://schemas.microsoft.com/office/drawing/2014/main" id="{1F53AF5D-C80F-0B89-0549-CDC16622A47F}"/>
              </a:ext>
            </a:extLst>
          </p:cNvPr>
          <p:cNvSpPr/>
          <p:nvPr/>
        </p:nvSpPr>
        <p:spPr>
          <a:xfrm>
            <a:off x="4601928" y="4381500"/>
            <a:ext cx="2405655" cy="382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5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485"/>
                </a:lnTo>
                <a:lnTo>
                  <a:pt x="0" y="1150"/>
                </a:lnTo>
                <a:close/>
              </a:path>
            </a:pathLst>
          </a:custGeom>
          <a:solidFill>
            <a:srgbClr val="568CA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Shape 2345">
            <a:extLst>
              <a:ext uri="{FF2B5EF4-FFF2-40B4-BE49-F238E27FC236}">
                <a16:creationId xmlns:a16="http://schemas.microsoft.com/office/drawing/2014/main" id="{67BDAF43-84D2-51B8-3DC7-B698EE428A8B}"/>
              </a:ext>
            </a:extLst>
          </p:cNvPr>
          <p:cNvSpPr/>
          <p:nvPr/>
        </p:nvSpPr>
        <p:spPr>
          <a:xfrm>
            <a:off x="1197084" y="4391747"/>
            <a:ext cx="2405655" cy="382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5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485"/>
                </a:lnTo>
                <a:lnTo>
                  <a:pt x="0" y="1150"/>
                </a:lnTo>
                <a:close/>
              </a:path>
            </a:pathLst>
          </a:custGeom>
          <a:solidFill>
            <a:srgbClr val="3F697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Shape 2346">
            <a:extLst>
              <a:ext uri="{FF2B5EF4-FFF2-40B4-BE49-F238E27FC236}">
                <a16:creationId xmlns:a16="http://schemas.microsoft.com/office/drawing/2014/main" id="{AFF4C4EF-5730-B471-49E8-091D48737010}"/>
              </a:ext>
            </a:extLst>
          </p:cNvPr>
          <p:cNvSpPr/>
          <p:nvPr/>
        </p:nvSpPr>
        <p:spPr>
          <a:xfrm>
            <a:off x="11292321" y="4359719"/>
            <a:ext cx="2405655" cy="382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5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485"/>
                </a:lnTo>
                <a:lnTo>
                  <a:pt x="0" y="1150"/>
                </a:lnTo>
                <a:close/>
              </a:path>
            </a:pathLst>
          </a:custGeom>
          <a:solidFill>
            <a:srgbClr val="7EC7E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Shape 2347">
            <a:extLst>
              <a:ext uri="{FF2B5EF4-FFF2-40B4-BE49-F238E27FC236}">
                <a16:creationId xmlns:a16="http://schemas.microsoft.com/office/drawing/2014/main" id="{51F60829-5788-2AD0-6803-4CAC4FF54D47}"/>
              </a:ext>
            </a:extLst>
          </p:cNvPr>
          <p:cNvSpPr/>
          <p:nvPr/>
        </p:nvSpPr>
        <p:spPr>
          <a:xfrm>
            <a:off x="7948295" y="4344433"/>
            <a:ext cx="2405655" cy="382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5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485"/>
                </a:lnTo>
                <a:lnTo>
                  <a:pt x="0" y="1150"/>
                </a:lnTo>
                <a:close/>
              </a:path>
            </a:pathLst>
          </a:custGeom>
          <a:solidFill>
            <a:srgbClr val="6AA9C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Shape 2353">
            <a:extLst>
              <a:ext uri="{FF2B5EF4-FFF2-40B4-BE49-F238E27FC236}">
                <a16:creationId xmlns:a16="http://schemas.microsoft.com/office/drawing/2014/main" id="{ADDAAED4-D6D2-6C93-D24F-A6C60C34B0AF}"/>
              </a:ext>
            </a:extLst>
          </p:cNvPr>
          <p:cNvSpPr/>
          <p:nvPr/>
        </p:nvSpPr>
        <p:spPr>
          <a:xfrm>
            <a:off x="2895600" y="8253853"/>
            <a:ext cx="1911707" cy="69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46" extrusionOk="0">
                <a:moveTo>
                  <a:pt x="0" y="949"/>
                </a:moveTo>
                <a:lnTo>
                  <a:pt x="652" y="0"/>
                </a:lnTo>
                <a:cubicBezTo>
                  <a:pt x="3871" y="14536"/>
                  <a:pt x="11077" y="19627"/>
                  <a:pt x="16746" y="11373"/>
                </a:cubicBezTo>
                <a:cubicBezTo>
                  <a:pt x="18232" y="9210"/>
                  <a:pt x="19516" y="6246"/>
                  <a:pt x="20511" y="2686"/>
                </a:cubicBezTo>
                <a:lnTo>
                  <a:pt x="20078" y="2056"/>
                </a:lnTo>
                <a:lnTo>
                  <a:pt x="21508" y="475"/>
                </a:lnTo>
                <a:lnTo>
                  <a:pt x="21600" y="4271"/>
                </a:lnTo>
                <a:lnTo>
                  <a:pt x="21167" y="3640"/>
                </a:lnTo>
                <a:cubicBezTo>
                  <a:pt x="17163" y="18155"/>
                  <a:pt x="9329" y="21600"/>
                  <a:pt x="3668" y="11335"/>
                </a:cubicBezTo>
                <a:cubicBezTo>
                  <a:pt x="2163" y="8605"/>
                  <a:pt x="910" y="5060"/>
                  <a:pt x="0" y="949"/>
                </a:cubicBezTo>
                <a:close/>
              </a:path>
            </a:pathLst>
          </a:custGeom>
          <a:solidFill>
            <a:srgbClr val="3F697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Shape 2354">
            <a:extLst>
              <a:ext uri="{FF2B5EF4-FFF2-40B4-BE49-F238E27FC236}">
                <a16:creationId xmlns:a16="http://schemas.microsoft.com/office/drawing/2014/main" id="{8DC37E53-8C06-79FE-6263-3972B9048CBC}"/>
              </a:ext>
            </a:extLst>
          </p:cNvPr>
          <p:cNvSpPr/>
          <p:nvPr/>
        </p:nvSpPr>
        <p:spPr>
          <a:xfrm>
            <a:off x="6373489" y="3562258"/>
            <a:ext cx="2380698" cy="797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rgbClr val="568CA8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id="{2749DC62-CA4A-5860-E953-E0D1D9B548BB}"/>
              </a:ext>
            </a:extLst>
          </p:cNvPr>
          <p:cNvGrpSpPr/>
          <p:nvPr/>
        </p:nvGrpSpPr>
        <p:grpSpPr>
          <a:xfrm>
            <a:off x="1469088" y="4822178"/>
            <a:ext cx="920474" cy="888784"/>
            <a:chOff x="-933165" y="3748375"/>
            <a:chExt cx="745072" cy="745072"/>
          </a:xfrm>
        </p:grpSpPr>
        <p:sp>
          <p:nvSpPr>
            <p:cNvPr id="40" name="Shape 2348">
              <a:extLst>
                <a:ext uri="{FF2B5EF4-FFF2-40B4-BE49-F238E27FC236}">
                  <a16:creationId xmlns:a16="http://schemas.microsoft.com/office/drawing/2014/main" id="{929F3974-CE75-1A70-4F21-F3EBBFF163F6}"/>
                </a:ext>
              </a:extLst>
            </p:cNvPr>
            <p:cNvSpPr/>
            <p:nvPr/>
          </p:nvSpPr>
          <p:spPr>
            <a:xfrm>
              <a:off x="-933165" y="3748375"/>
              <a:ext cx="745072" cy="74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ysClr val="window" lastClr="FFFFFF">
                  <a:lumMod val="65000"/>
                </a:sysClr>
              </a:solidFill>
              <a:round/>
            </a:ln>
          </p:spPr>
          <p:txBody>
            <a:bodyPr lIns="19050" tIns="19050" rIns="19050" bIns="190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2357">
              <a:extLst>
                <a:ext uri="{FF2B5EF4-FFF2-40B4-BE49-F238E27FC236}">
                  <a16:creationId xmlns:a16="http://schemas.microsoft.com/office/drawing/2014/main" id="{927AFCC5-1182-CE11-2735-2E2A272CDBE8}"/>
                </a:ext>
              </a:extLst>
            </p:cNvPr>
            <p:cNvSpPr/>
            <p:nvPr/>
          </p:nvSpPr>
          <p:spPr>
            <a:xfrm>
              <a:off x="-697985" y="3942499"/>
              <a:ext cx="274712" cy="38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571" extrusionOk="0">
                  <a:moveTo>
                    <a:pt x="10326" y="0"/>
                  </a:moveTo>
                  <a:cubicBezTo>
                    <a:pt x="3091" y="0"/>
                    <a:pt x="350" y="3396"/>
                    <a:pt x="27" y="6419"/>
                  </a:cubicBezTo>
                  <a:cubicBezTo>
                    <a:pt x="-484" y="11211"/>
                    <a:pt x="6337" y="12752"/>
                    <a:pt x="6337" y="17563"/>
                  </a:cubicBezTo>
                  <a:cubicBezTo>
                    <a:pt x="6337" y="17563"/>
                    <a:pt x="14295" y="17563"/>
                    <a:pt x="14295" y="17563"/>
                  </a:cubicBezTo>
                  <a:cubicBezTo>
                    <a:pt x="14295" y="12752"/>
                    <a:pt x="21116" y="11211"/>
                    <a:pt x="20605" y="6419"/>
                  </a:cubicBezTo>
                  <a:cubicBezTo>
                    <a:pt x="20282" y="3396"/>
                    <a:pt x="17562" y="0"/>
                    <a:pt x="10326" y="0"/>
                  </a:cubicBezTo>
                  <a:close/>
                  <a:moveTo>
                    <a:pt x="6164" y="18381"/>
                  </a:moveTo>
                  <a:cubicBezTo>
                    <a:pt x="6164" y="18381"/>
                    <a:pt x="6164" y="20665"/>
                    <a:pt x="6164" y="20665"/>
                  </a:cubicBezTo>
                  <a:cubicBezTo>
                    <a:pt x="7327" y="21228"/>
                    <a:pt x="8668" y="21600"/>
                    <a:pt x="10306" y="21569"/>
                  </a:cubicBezTo>
                  <a:cubicBezTo>
                    <a:pt x="11947" y="21600"/>
                    <a:pt x="13305" y="21228"/>
                    <a:pt x="14468" y="20665"/>
                  </a:cubicBezTo>
                  <a:lnTo>
                    <a:pt x="14468" y="18381"/>
                  </a:lnTo>
                  <a:lnTo>
                    <a:pt x="6164" y="18381"/>
                  </a:lnTo>
                  <a:close/>
                </a:path>
              </a:pathLst>
            </a:custGeom>
            <a:solidFill>
              <a:srgbClr val="3F697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oup 5">
            <a:extLst>
              <a:ext uri="{FF2B5EF4-FFF2-40B4-BE49-F238E27FC236}">
                <a16:creationId xmlns:a16="http://schemas.microsoft.com/office/drawing/2014/main" id="{B255EEC9-E845-3FA7-7869-680C6FAD7B9D}"/>
              </a:ext>
            </a:extLst>
          </p:cNvPr>
          <p:cNvGrpSpPr/>
          <p:nvPr/>
        </p:nvGrpSpPr>
        <p:grpSpPr>
          <a:xfrm>
            <a:off x="5792947" y="7021542"/>
            <a:ext cx="920474" cy="888784"/>
            <a:chOff x="3806539" y="2656792"/>
            <a:chExt cx="745072" cy="745072"/>
          </a:xfrm>
        </p:grpSpPr>
        <p:sp>
          <p:nvSpPr>
            <p:cNvPr id="44" name="Shape 2349">
              <a:extLst>
                <a:ext uri="{FF2B5EF4-FFF2-40B4-BE49-F238E27FC236}">
                  <a16:creationId xmlns:a16="http://schemas.microsoft.com/office/drawing/2014/main" id="{883CD060-594A-C54E-593E-48C08C53929F}"/>
                </a:ext>
              </a:extLst>
            </p:cNvPr>
            <p:cNvSpPr/>
            <p:nvPr/>
          </p:nvSpPr>
          <p:spPr>
            <a:xfrm>
              <a:off x="3806539" y="2656792"/>
              <a:ext cx="745072" cy="74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ysClr val="window" lastClr="FFFFFF">
                  <a:lumMod val="65000"/>
                </a:sysClr>
              </a:solidFill>
              <a:round/>
            </a:ln>
          </p:spPr>
          <p:txBody>
            <a:bodyPr lIns="19050" tIns="19050" rIns="19050" bIns="190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Shape 2359">
              <a:extLst>
                <a:ext uri="{FF2B5EF4-FFF2-40B4-BE49-F238E27FC236}">
                  <a16:creationId xmlns:a16="http://schemas.microsoft.com/office/drawing/2014/main" id="{C92F8106-1E60-AE12-B0DE-B42FCC31A189}"/>
                </a:ext>
              </a:extLst>
            </p:cNvPr>
            <p:cNvSpPr/>
            <p:nvPr/>
          </p:nvSpPr>
          <p:spPr>
            <a:xfrm>
              <a:off x="4007318" y="2858127"/>
              <a:ext cx="342402" cy="34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568CA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Shape 2361">
            <a:extLst>
              <a:ext uri="{FF2B5EF4-FFF2-40B4-BE49-F238E27FC236}">
                <a16:creationId xmlns:a16="http://schemas.microsoft.com/office/drawing/2014/main" id="{BAEB5806-A6E0-10B9-0AAE-B180C574723C}"/>
              </a:ext>
            </a:extLst>
          </p:cNvPr>
          <p:cNvSpPr/>
          <p:nvPr/>
        </p:nvSpPr>
        <p:spPr>
          <a:xfrm>
            <a:off x="9674230" y="8200445"/>
            <a:ext cx="2123672" cy="662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246" extrusionOk="0">
                <a:moveTo>
                  <a:pt x="0" y="949"/>
                </a:moveTo>
                <a:lnTo>
                  <a:pt x="652" y="0"/>
                </a:lnTo>
                <a:cubicBezTo>
                  <a:pt x="3871" y="14536"/>
                  <a:pt x="11077" y="19627"/>
                  <a:pt x="16746" y="11373"/>
                </a:cubicBezTo>
                <a:cubicBezTo>
                  <a:pt x="18232" y="9210"/>
                  <a:pt x="19516" y="6246"/>
                  <a:pt x="20511" y="2686"/>
                </a:cubicBezTo>
                <a:lnTo>
                  <a:pt x="20078" y="2056"/>
                </a:lnTo>
                <a:lnTo>
                  <a:pt x="21508" y="475"/>
                </a:lnTo>
                <a:lnTo>
                  <a:pt x="21600" y="4271"/>
                </a:lnTo>
                <a:lnTo>
                  <a:pt x="21167" y="3640"/>
                </a:lnTo>
                <a:cubicBezTo>
                  <a:pt x="17163" y="18155"/>
                  <a:pt x="9329" y="21600"/>
                  <a:pt x="3668" y="11335"/>
                </a:cubicBezTo>
                <a:cubicBezTo>
                  <a:pt x="2163" y="8605"/>
                  <a:pt x="910" y="5060"/>
                  <a:pt x="0" y="949"/>
                </a:cubicBezTo>
                <a:close/>
              </a:path>
            </a:pathLst>
          </a:custGeom>
          <a:solidFill>
            <a:srgbClr val="6AA9CA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0" name="Group 6">
            <a:extLst>
              <a:ext uri="{FF2B5EF4-FFF2-40B4-BE49-F238E27FC236}">
                <a16:creationId xmlns:a16="http://schemas.microsoft.com/office/drawing/2014/main" id="{F70BFF46-4225-4DF1-32CA-089FB3CCB0C4}"/>
              </a:ext>
            </a:extLst>
          </p:cNvPr>
          <p:cNvGrpSpPr/>
          <p:nvPr/>
        </p:nvGrpSpPr>
        <p:grpSpPr>
          <a:xfrm>
            <a:off x="9151122" y="4653151"/>
            <a:ext cx="920474" cy="888784"/>
            <a:chOff x="6261207" y="4071091"/>
            <a:chExt cx="745072" cy="745072"/>
          </a:xfrm>
        </p:grpSpPr>
        <p:sp>
          <p:nvSpPr>
            <p:cNvPr id="51" name="Shape 2350">
              <a:extLst>
                <a:ext uri="{FF2B5EF4-FFF2-40B4-BE49-F238E27FC236}">
                  <a16:creationId xmlns:a16="http://schemas.microsoft.com/office/drawing/2014/main" id="{D7FB8142-17FE-F27E-979B-8DE4822BC544}"/>
                </a:ext>
              </a:extLst>
            </p:cNvPr>
            <p:cNvSpPr/>
            <p:nvPr/>
          </p:nvSpPr>
          <p:spPr>
            <a:xfrm>
              <a:off x="6261207" y="4071091"/>
              <a:ext cx="745072" cy="74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ysClr val="window" lastClr="FFFFFF">
                  <a:lumMod val="65000"/>
                </a:sysClr>
              </a:solidFill>
              <a:round/>
            </a:ln>
          </p:spPr>
          <p:txBody>
            <a:bodyPr lIns="19050" tIns="19050" rIns="19050" bIns="190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Shape 2364">
              <a:extLst>
                <a:ext uri="{FF2B5EF4-FFF2-40B4-BE49-F238E27FC236}">
                  <a16:creationId xmlns:a16="http://schemas.microsoft.com/office/drawing/2014/main" id="{9014D51D-F87C-8540-BF7E-8EDA02DF502F}"/>
                </a:ext>
              </a:extLst>
            </p:cNvPr>
            <p:cNvSpPr/>
            <p:nvPr/>
          </p:nvSpPr>
          <p:spPr>
            <a:xfrm>
              <a:off x="6487751" y="4296753"/>
              <a:ext cx="28573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6AA9CA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Shape 2365">
            <a:extLst>
              <a:ext uri="{FF2B5EF4-FFF2-40B4-BE49-F238E27FC236}">
                <a16:creationId xmlns:a16="http://schemas.microsoft.com/office/drawing/2014/main" id="{84E73A81-B8E3-023B-C6BC-2A19B97AFDEB}"/>
              </a:ext>
            </a:extLst>
          </p:cNvPr>
          <p:cNvSpPr/>
          <p:nvPr/>
        </p:nvSpPr>
        <p:spPr>
          <a:xfrm>
            <a:off x="13486165" y="4130344"/>
            <a:ext cx="1133997" cy="522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</p:txBody>
      </p:sp>
      <p:grpSp>
        <p:nvGrpSpPr>
          <p:cNvPr id="54" name="Group 7">
            <a:extLst>
              <a:ext uri="{FF2B5EF4-FFF2-40B4-BE49-F238E27FC236}">
                <a16:creationId xmlns:a16="http://schemas.microsoft.com/office/drawing/2014/main" id="{4CF72537-47E2-FFDB-64A8-1F83D09352F8}"/>
              </a:ext>
            </a:extLst>
          </p:cNvPr>
          <p:cNvGrpSpPr/>
          <p:nvPr/>
        </p:nvGrpSpPr>
        <p:grpSpPr>
          <a:xfrm>
            <a:off x="12565691" y="7014398"/>
            <a:ext cx="920474" cy="888784"/>
            <a:chOff x="8711048" y="2656792"/>
            <a:chExt cx="745072" cy="745072"/>
          </a:xfrm>
        </p:grpSpPr>
        <p:sp>
          <p:nvSpPr>
            <p:cNvPr id="55" name="Shape 2351">
              <a:extLst>
                <a:ext uri="{FF2B5EF4-FFF2-40B4-BE49-F238E27FC236}">
                  <a16:creationId xmlns:a16="http://schemas.microsoft.com/office/drawing/2014/main" id="{765F7087-9B49-CE55-28E7-21E171732F4C}"/>
                </a:ext>
              </a:extLst>
            </p:cNvPr>
            <p:cNvSpPr/>
            <p:nvPr/>
          </p:nvSpPr>
          <p:spPr>
            <a:xfrm>
              <a:off x="8711048" y="2656792"/>
              <a:ext cx="745072" cy="74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ysClr val="window" lastClr="FFFFFF">
                  <a:lumMod val="65000"/>
                </a:sysClr>
              </a:solidFill>
              <a:round/>
            </a:ln>
          </p:spPr>
          <p:txBody>
            <a:bodyPr lIns="19050" tIns="19050" rIns="19050" bIns="190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2366">
              <a:extLst>
                <a:ext uri="{FF2B5EF4-FFF2-40B4-BE49-F238E27FC236}">
                  <a16:creationId xmlns:a16="http://schemas.microsoft.com/office/drawing/2014/main" id="{9E866209-FF6E-3BC1-FD6E-5DB96BAA8303}"/>
                </a:ext>
              </a:extLst>
            </p:cNvPr>
            <p:cNvSpPr/>
            <p:nvPr/>
          </p:nvSpPr>
          <p:spPr>
            <a:xfrm>
              <a:off x="8937670" y="2886452"/>
              <a:ext cx="29182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rgbClr val="7EC7EA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7493CA0-1DC3-217D-6008-D7F7098EA0C7}"/>
              </a:ext>
            </a:extLst>
          </p:cNvPr>
          <p:cNvSpPr/>
          <p:nvPr/>
        </p:nvSpPr>
        <p:spPr>
          <a:xfrm>
            <a:off x="5496664" y="721530"/>
            <a:ext cx="7294672" cy="18340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F34FAE7C-9D68-3F00-F3BA-C8ABBBE1B9F4}"/>
              </a:ext>
            </a:extLst>
          </p:cNvPr>
          <p:cNvSpPr txBox="1"/>
          <p:nvPr/>
        </p:nvSpPr>
        <p:spPr>
          <a:xfrm>
            <a:off x="6674038" y="794592"/>
            <a:ext cx="4939924" cy="165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93"/>
              </a:lnSpc>
              <a:spcBef>
                <a:spcPct val="0"/>
              </a:spcBef>
            </a:pPr>
            <a:r>
              <a:rPr lang="ru-RU" sz="4000" dirty="0">
                <a:solidFill>
                  <a:srgbClr val="FFFFFF"/>
                </a:solidFill>
                <a:latin typeface="Mak" panose="020B0604020202020204" charset="0"/>
                <a:ea typeface="Source Sans Pro Light" panose="020B0403030403020204" pitchFamily="34" charset="0"/>
              </a:rPr>
              <a:t>Получение видео в систему</a:t>
            </a:r>
            <a:endParaRPr lang="en-US" sz="4000" dirty="0">
              <a:solidFill>
                <a:srgbClr val="FFFFFF"/>
              </a:solidFill>
              <a:latin typeface="Mak" panose="020B0604020202020204" charset="0"/>
              <a:ea typeface="Source Sans Pro Light" panose="020B0403030403020204" pitchFamily="34" charset="0"/>
            </a:endParaRPr>
          </a:p>
        </p:txBody>
      </p:sp>
      <p:sp>
        <p:nvSpPr>
          <p:cNvPr id="61" name="TextBox 8">
            <a:extLst>
              <a:ext uri="{FF2B5EF4-FFF2-40B4-BE49-F238E27FC236}">
                <a16:creationId xmlns:a16="http://schemas.microsoft.com/office/drawing/2014/main" id="{3EE3632D-DB70-B8D6-C0D4-49B70B21ECBE}"/>
              </a:ext>
            </a:extLst>
          </p:cNvPr>
          <p:cNvSpPr txBox="1"/>
          <p:nvPr/>
        </p:nvSpPr>
        <p:spPr>
          <a:xfrm>
            <a:off x="1348707" y="6513019"/>
            <a:ext cx="212367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Видеопоток приходит с камеры</a:t>
            </a:r>
          </a:p>
        </p:txBody>
      </p:sp>
      <p:sp>
        <p:nvSpPr>
          <p:cNvPr id="62" name="TextBox 8">
            <a:extLst>
              <a:ext uri="{FF2B5EF4-FFF2-40B4-BE49-F238E27FC236}">
                <a16:creationId xmlns:a16="http://schemas.microsoft.com/office/drawing/2014/main" id="{1187DEAC-2889-3221-6C42-4476D74E9A05}"/>
              </a:ext>
            </a:extLst>
          </p:cNvPr>
          <p:cNvSpPr txBox="1"/>
          <p:nvPr/>
        </p:nvSpPr>
        <p:spPr>
          <a:xfrm>
            <a:off x="4531931" y="5057001"/>
            <a:ext cx="2123672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Получение кадров из видео</a:t>
            </a:r>
          </a:p>
        </p:txBody>
      </p:sp>
      <p:sp>
        <p:nvSpPr>
          <p:cNvPr id="63" name="TextBox 8">
            <a:extLst>
              <a:ext uri="{FF2B5EF4-FFF2-40B4-BE49-F238E27FC236}">
                <a16:creationId xmlns:a16="http://schemas.microsoft.com/office/drawing/2014/main" id="{634B4EB6-838D-F215-978E-BD9D4CE60F66}"/>
              </a:ext>
            </a:extLst>
          </p:cNvPr>
          <p:cNvSpPr txBox="1"/>
          <p:nvPr/>
        </p:nvSpPr>
        <p:spPr>
          <a:xfrm>
            <a:off x="7787762" y="6099087"/>
            <a:ext cx="2123672" cy="1562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Передача кадра на каскад Хаара</a:t>
            </a:r>
          </a:p>
        </p:txBody>
      </p:sp>
      <p:sp>
        <p:nvSpPr>
          <p:cNvPr id="64" name="TextBox 8">
            <a:extLst>
              <a:ext uri="{FF2B5EF4-FFF2-40B4-BE49-F238E27FC236}">
                <a16:creationId xmlns:a16="http://schemas.microsoft.com/office/drawing/2014/main" id="{4FAA60B2-CB30-FE2D-43C6-764BC2A8DE4A}"/>
              </a:ext>
            </a:extLst>
          </p:cNvPr>
          <p:cNvSpPr txBox="1"/>
          <p:nvPr/>
        </p:nvSpPr>
        <p:spPr>
          <a:xfrm>
            <a:off x="10997465" y="4627347"/>
            <a:ext cx="2501245" cy="2352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Передача кадра в обученную модель для распознавания номера</a:t>
            </a:r>
          </a:p>
        </p:txBody>
      </p:sp>
      <p:sp>
        <p:nvSpPr>
          <p:cNvPr id="34" name="Shape 2344">
            <a:extLst>
              <a:ext uri="{FF2B5EF4-FFF2-40B4-BE49-F238E27FC236}">
                <a16:creationId xmlns:a16="http://schemas.microsoft.com/office/drawing/2014/main" id="{C3300641-0992-178D-1E2E-BF33CD84115C}"/>
              </a:ext>
            </a:extLst>
          </p:cNvPr>
          <p:cNvSpPr/>
          <p:nvPr/>
        </p:nvSpPr>
        <p:spPr>
          <a:xfrm>
            <a:off x="14533638" y="4344433"/>
            <a:ext cx="2405655" cy="3826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5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485"/>
                </a:lnTo>
                <a:lnTo>
                  <a:pt x="0" y="1150"/>
                </a:lnTo>
                <a:close/>
              </a:path>
            </a:pathLst>
          </a:custGeom>
          <a:solidFill>
            <a:srgbClr val="568CA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4A2E58-EC27-1FCB-64BE-BC2D80236D63}"/>
              </a:ext>
            </a:extLst>
          </p:cNvPr>
          <p:cNvSpPr txBox="1"/>
          <p:nvPr/>
        </p:nvSpPr>
        <p:spPr>
          <a:xfrm>
            <a:off x="14568241" y="6452694"/>
            <a:ext cx="2405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Трансляция картинки пользователю</a:t>
            </a:r>
          </a:p>
        </p:txBody>
      </p:sp>
      <p:sp>
        <p:nvSpPr>
          <p:cNvPr id="37" name="Shape 2354">
            <a:extLst>
              <a:ext uri="{FF2B5EF4-FFF2-40B4-BE49-F238E27FC236}">
                <a16:creationId xmlns:a16="http://schemas.microsoft.com/office/drawing/2014/main" id="{2053B042-A3C9-ECC2-7178-7DACCA8301E2}"/>
              </a:ext>
            </a:extLst>
          </p:cNvPr>
          <p:cNvSpPr/>
          <p:nvPr/>
        </p:nvSpPr>
        <p:spPr>
          <a:xfrm>
            <a:off x="13209421" y="3532610"/>
            <a:ext cx="2380698" cy="797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50" extrusionOk="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rgbClr val="568CA8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69CAA0F-42FA-AA73-2F0B-8AF3F3882AF3}"/>
              </a:ext>
            </a:extLst>
          </p:cNvPr>
          <p:cNvGrpSpPr/>
          <p:nvPr/>
        </p:nvGrpSpPr>
        <p:grpSpPr>
          <a:xfrm>
            <a:off x="15724433" y="4693682"/>
            <a:ext cx="917246" cy="917246"/>
            <a:chOff x="15085928" y="4530997"/>
            <a:chExt cx="1503033" cy="1503033"/>
          </a:xfrm>
        </p:grpSpPr>
        <p:sp>
          <p:nvSpPr>
            <p:cNvPr id="60" name="Shape 557">
              <a:extLst>
                <a:ext uri="{FF2B5EF4-FFF2-40B4-BE49-F238E27FC236}">
                  <a16:creationId xmlns:a16="http://schemas.microsoft.com/office/drawing/2014/main" id="{C4A87316-2C2E-73B9-5C87-711F55291003}"/>
                </a:ext>
              </a:extLst>
            </p:cNvPr>
            <p:cNvSpPr/>
            <p:nvPr/>
          </p:nvSpPr>
          <p:spPr>
            <a:xfrm>
              <a:off x="15085928" y="4530997"/>
              <a:ext cx="1503033" cy="150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12B19E5-B9A1-711E-21AF-85EB8059E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50314" y="4903550"/>
              <a:ext cx="774259" cy="676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0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47" grpId="0" animBg="1"/>
      <p:bldP spid="53" grpId="0" animBg="1"/>
      <p:bldP spid="34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57AF61-7C0E-564A-C92B-0EEA5C6C9400}"/>
              </a:ext>
            </a:extLst>
          </p:cNvPr>
          <p:cNvSpPr/>
          <p:nvPr/>
        </p:nvSpPr>
        <p:spPr>
          <a:xfrm>
            <a:off x="6362700" y="723900"/>
            <a:ext cx="5562600" cy="14121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52FC16BE-E0A8-16B5-D3BB-C9593419259A}"/>
              </a:ext>
            </a:extLst>
          </p:cNvPr>
          <p:cNvSpPr txBox="1"/>
          <p:nvPr/>
        </p:nvSpPr>
        <p:spPr>
          <a:xfrm>
            <a:off x="7155052" y="1030802"/>
            <a:ext cx="397789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93"/>
              </a:lnSpc>
              <a:spcBef>
                <a:spcPct val="0"/>
              </a:spcBef>
            </a:pPr>
            <a:r>
              <a:rPr lang="ru-RU" sz="4000" dirty="0">
                <a:solidFill>
                  <a:srgbClr val="FFFFFF"/>
                </a:solidFill>
                <a:latin typeface="Mak" panose="020B0604020202020204" charset="0"/>
                <a:ea typeface="Source Sans Pro Light" panose="020B0403030403020204" pitchFamily="34" charset="0"/>
              </a:rPr>
              <a:t>Приложение</a:t>
            </a:r>
            <a:endParaRPr lang="en-US" sz="4000" dirty="0">
              <a:solidFill>
                <a:srgbClr val="FFFFFF"/>
              </a:solidFill>
              <a:latin typeface="Mak" panose="020B0604020202020204" charset="0"/>
              <a:ea typeface="Source Sans Pro Light" panose="020B0403030403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604C87-6EF6-27CF-DE4B-4DE7B6DA5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7"/>
          <a:stretch/>
        </p:blipFill>
        <p:spPr>
          <a:xfrm>
            <a:off x="3239921" y="3009900"/>
            <a:ext cx="11503357" cy="640627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CB7880-563F-D8C8-7419-FC0C0E4FD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94"/>
          <a:stretch/>
        </p:blipFill>
        <p:spPr bwMode="auto">
          <a:xfrm>
            <a:off x="3239920" y="3009900"/>
            <a:ext cx="11503357" cy="64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3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408C17A-9269-30E4-679B-E2F2A6EF9479}"/>
              </a:ext>
            </a:extLst>
          </p:cNvPr>
          <p:cNvSpPr/>
          <p:nvPr/>
        </p:nvSpPr>
        <p:spPr>
          <a:xfrm>
            <a:off x="-609600" y="2559952"/>
            <a:ext cx="19507200" cy="51670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288E661-BC51-06A7-9746-3D81ED0309EE}"/>
              </a:ext>
            </a:extLst>
          </p:cNvPr>
          <p:cNvGrpSpPr/>
          <p:nvPr/>
        </p:nvGrpSpPr>
        <p:grpSpPr>
          <a:xfrm>
            <a:off x="4572000" y="3906755"/>
            <a:ext cx="9144000" cy="2473489"/>
            <a:chOff x="4571999" y="3906755"/>
            <a:chExt cx="9144000" cy="2473489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FCCDCA1-40D7-F194-997E-2678A3C10870}"/>
                </a:ext>
              </a:extLst>
            </p:cNvPr>
            <p:cNvSpPr/>
            <p:nvPr/>
          </p:nvSpPr>
          <p:spPr>
            <a:xfrm>
              <a:off x="4571999" y="3906755"/>
              <a:ext cx="9144000" cy="2473489"/>
            </a:xfrm>
            <a:prstGeom prst="rect">
              <a:avLst/>
            </a:prstGeom>
            <a:solidFill>
              <a:srgbClr val="568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E41379-46D3-F155-E9DB-525E4A4BF33C}"/>
                </a:ext>
              </a:extLst>
            </p:cNvPr>
            <p:cNvSpPr txBox="1"/>
            <p:nvPr/>
          </p:nvSpPr>
          <p:spPr>
            <a:xfrm>
              <a:off x="5292024" y="4169257"/>
              <a:ext cx="7703950" cy="17472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142"/>
                </a:lnSpc>
                <a:spcBef>
                  <a:spcPct val="0"/>
                </a:spcBef>
              </a:pPr>
              <a:r>
                <a:rPr lang="ru-RU" sz="4000" dirty="0">
                  <a:solidFill>
                    <a:schemeClr val="bg1"/>
                  </a:solidFill>
                  <a:latin typeface="Mak"/>
                </a:rPr>
                <a:t>Демонстрация работы приложения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8ED6374-9800-5206-0D79-F10243498809}"/>
              </a:ext>
            </a:extLst>
          </p:cNvPr>
          <p:cNvGrpSpPr/>
          <p:nvPr/>
        </p:nvGrpSpPr>
        <p:grpSpPr>
          <a:xfrm>
            <a:off x="8228041" y="1647640"/>
            <a:ext cx="1831915" cy="1831915"/>
            <a:chOff x="8228041" y="1647640"/>
            <a:chExt cx="1831915" cy="1831915"/>
          </a:xfrm>
        </p:grpSpPr>
        <p:sp>
          <p:nvSpPr>
            <p:cNvPr id="10" name="Shape 2192">
              <a:extLst>
                <a:ext uri="{FF2B5EF4-FFF2-40B4-BE49-F238E27FC236}">
                  <a16:creationId xmlns:a16="http://schemas.microsoft.com/office/drawing/2014/main" id="{72D11496-D484-0205-868F-FED1D319B283}"/>
                </a:ext>
              </a:extLst>
            </p:cNvPr>
            <p:cNvSpPr/>
            <p:nvPr/>
          </p:nvSpPr>
          <p:spPr>
            <a:xfrm>
              <a:off x="8228041" y="1647640"/>
              <a:ext cx="1831915" cy="183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ysClr val="window" lastClr="FFFFFF">
                  <a:lumMod val="65000"/>
                </a:sysClr>
              </a:solidFill>
              <a:round/>
            </a:ln>
          </p:spPr>
          <p:txBody>
            <a:bodyPr lIns="19050" tIns="19050" rIns="19050" bIns="190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 2604">
              <a:extLst>
                <a:ext uri="{FF2B5EF4-FFF2-40B4-BE49-F238E27FC236}">
                  <a16:creationId xmlns:a16="http://schemas.microsoft.com/office/drawing/2014/main" id="{FFB4CDE2-BC15-01DD-B8E0-9756865923B6}"/>
                </a:ext>
              </a:extLst>
            </p:cNvPr>
            <p:cNvSpPr/>
            <p:nvPr/>
          </p:nvSpPr>
          <p:spPr>
            <a:xfrm rot="16200000">
              <a:off x="8768707" y="2000425"/>
              <a:ext cx="750586" cy="111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7" y="8928"/>
                  </a:moveTo>
                  <a:lnTo>
                    <a:pt x="20048" y="7836"/>
                  </a:lnTo>
                  <a:cubicBezTo>
                    <a:pt x="19687" y="7476"/>
                    <a:pt x="19267" y="7297"/>
                    <a:pt x="18787" y="7297"/>
                  </a:cubicBezTo>
                  <a:cubicBezTo>
                    <a:pt x="18296" y="7297"/>
                    <a:pt x="17880" y="7476"/>
                    <a:pt x="17539" y="7836"/>
                  </a:cubicBezTo>
                  <a:lnTo>
                    <a:pt x="13462" y="12118"/>
                  </a:lnTo>
                  <a:lnTo>
                    <a:pt x="13462" y="1865"/>
                  </a:lnTo>
                  <a:cubicBezTo>
                    <a:pt x="13462" y="1359"/>
                    <a:pt x="13286" y="923"/>
                    <a:pt x="12935" y="553"/>
                  </a:cubicBezTo>
                  <a:cubicBezTo>
                    <a:pt x="12584" y="184"/>
                    <a:pt x="12168" y="0"/>
                    <a:pt x="11687" y="0"/>
                  </a:cubicBezTo>
                  <a:lnTo>
                    <a:pt x="9913" y="0"/>
                  </a:lnTo>
                  <a:cubicBezTo>
                    <a:pt x="9432" y="0"/>
                    <a:pt x="9016" y="185"/>
                    <a:pt x="8665" y="553"/>
                  </a:cubicBezTo>
                  <a:cubicBezTo>
                    <a:pt x="8314" y="923"/>
                    <a:pt x="8139" y="1359"/>
                    <a:pt x="8139" y="1865"/>
                  </a:cubicBezTo>
                  <a:lnTo>
                    <a:pt x="8139" y="12118"/>
                  </a:lnTo>
                  <a:lnTo>
                    <a:pt x="4062" y="7836"/>
                  </a:lnTo>
                  <a:cubicBezTo>
                    <a:pt x="3720" y="7476"/>
                    <a:pt x="3304" y="7297"/>
                    <a:pt x="2814" y="7297"/>
                  </a:cubicBezTo>
                  <a:cubicBezTo>
                    <a:pt x="2334" y="7297"/>
                    <a:pt x="1914" y="7476"/>
                    <a:pt x="1553" y="7836"/>
                  </a:cubicBezTo>
                  <a:lnTo>
                    <a:pt x="527" y="8928"/>
                  </a:lnTo>
                  <a:cubicBezTo>
                    <a:pt x="175" y="9297"/>
                    <a:pt x="0" y="9739"/>
                    <a:pt x="0" y="10254"/>
                  </a:cubicBezTo>
                  <a:cubicBezTo>
                    <a:pt x="0" y="10778"/>
                    <a:pt x="176" y="11215"/>
                    <a:pt x="527" y="11564"/>
                  </a:cubicBezTo>
                  <a:lnTo>
                    <a:pt x="9552" y="21061"/>
                  </a:lnTo>
                  <a:cubicBezTo>
                    <a:pt x="9894" y="21420"/>
                    <a:pt x="10311" y="21600"/>
                    <a:pt x="10800" y="21600"/>
                  </a:cubicBezTo>
                  <a:cubicBezTo>
                    <a:pt x="11281" y="21600"/>
                    <a:pt x="11702" y="21420"/>
                    <a:pt x="12061" y="21061"/>
                  </a:cubicBezTo>
                  <a:lnTo>
                    <a:pt x="21087" y="11564"/>
                  </a:lnTo>
                  <a:cubicBezTo>
                    <a:pt x="21429" y="11205"/>
                    <a:pt x="21600" y="10768"/>
                    <a:pt x="21600" y="10254"/>
                  </a:cubicBezTo>
                  <a:cubicBezTo>
                    <a:pt x="21600" y="9749"/>
                    <a:pt x="21429" y="9307"/>
                    <a:pt x="21087" y="8928"/>
                  </a:cubicBezTo>
                  <a:cubicBezTo>
                    <a:pt x="21087" y="8928"/>
                    <a:pt x="21087" y="8928"/>
                    <a:pt x="21087" y="8928"/>
                  </a:cubicBezTo>
                  <a:close/>
                </a:path>
              </a:pathLst>
            </a:custGeom>
            <a:solidFill>
              <a:srgbClr val="568CA8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lvl="0"/>
              <a:endParaRPr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838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2-06-19 21-03-33">
            <a:hlinkClick r:id="" action="ppaction://media"/>
            <a:extLst>
              <a:ext uri="{FF2B5EF4-FFF2-40B4-BE49-F238E27FC236}">
                <a16:creationId xmlns:a16="http://schemas.microsoft.com/office/drawing/2014/main" id="{1E1FC1D1-DFE2-EB25-DB53-A44CAF4480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4037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1">
            <a:extLst>
              <a:ext uri="{FF2B5EF4-FFF2-40B4-BE49-F238E27FC236}">
                <a16:creationId xmlns:a16="http://schemas.microsoft.com/office/drawing/2014/main" id="{C86901F1-BD47-4826-B6AB-7914B4FCF312}"/>
              </a:ext>
            </a:extLst>
          </p:cNvPr>
          <p:cNvSpPr txBox="1"/>
          <p:nvPr/>
        </p:nvSpPr>
        <p:spPr>
          <a:xfrm rot="21586766">
            <a:off x="8612000" y="1037455"/>
            <a:ext cx="4550003" cy="73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6"/>
              </a:lnSpc>
            </a:pPr>
            <a:r>
              <a:rPr lang="ru-RU" sz="5133" spc="-51" dirty="0">
                <a:solidFill>
                  <a:srgbClr val="FFFFFF"/>
                </a:solidFill>
                <a:latin typeface="Mak"/>
              </a:rPr>
              <a:t>Ход работы</a:t>
            </a:r>
            <a:endParaRPr lang="en-US" sz="5133" spc="-51" dirty="0">
              <a:solidFill>
                <a:srgbClr val="FFFFFF"/>
              </a:solidFill>
              <a:latin typeface="Mak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45A6D9-A7E5-8A94-76F5-316796B8837B}"/>
              </a:ext>
            </a:extLst>
          </p:cNvPr>
          <p:cNvSpPr/>
          <p:nvPr/>
        </p:nvSpPr>
        <p:spPr>
          <a:xfrm>
            <a:off x="6362699" y="736484"/>
            <a:ext cx="5562600" cy="14121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9C2B0A7-0054-DCE2-1254-794801A89A29}"/>
              </a:ext>
            </a:extLst>
          </p:cNvPr>
          <p:cNvSpPr txBox="1"/>
          <p:nvPr/>
        </p:nvSpPr>
        <p:spPr>
          <a:xfrm>
            <a:off x="7155051" y="1043386"/>
            <a:ext cx="397789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93"/>
              </a:lnSpc>
              <a:spcBef>
                <a:spcPct val="0"/>
              </a:spcBef>
            </a:pPr>
            <a:r>
              <a:rPr lang="ru-RU" sz="4000" dirty="0">
                <a:solidFill>
                  <a:srgbClr val="FFFFFF"/>
                </a:solidFill>
                <a:latin typeface="Mak" panose="020B0604020202020204" charset="0"/>
                <a:ea typeface="Source Sans Pro Light" panose="020B0403030403020204" pitchFamily="34" charset="0"/>
              </a:rPr>
              <a:t>Ход работы</a:t>
            </a:r>
            <a:endParaRPr lang="en-US" sz="4000" dirty="0">
              <a:solidFill>
                <a:srgbClr val="FFFFFF"/>
              </a:solidFill>
              <a:latin typeface="Mak" panose="020B0604020202020204" charset="0"/>
              <a:ea typeface="Source Sans Pro Light" panose="020B0403030403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A20954-C472-3C5F-634C-C4A6CAED1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39"/>
          <a:stretch/>
        </p:blipFill>
        <p:spPr>
          <a:xfrm>
            <a:off x="3817483" y="3162300"/>
            <a:ext cx="1065303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267A659-E0C1-E846-B5C4-844C8F2F5765}"/>
              </a:ext>
            </a:extLst>
          </p:cNvPr>
          <p:cNvGrpSpPr/>
          <p:nvPr/>
        </p:nvGrpSpPr>
        <p:grpSpPr>
          <a:xfrm>
            <a:off x="5263748" y="2837376"/>
            <a:ext cx="7760504" cy="4612247"/>
            <a:chOff x="5263748" y="2837376"/>
            <a:chExt cx="7760504" cy="4612247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33E3F1A-EA14-B4E9-F8FD-DE72C7BAE86F}"/>
                </a:ext>
              </a:extLst>
            </p:cNvPr>
            <p:cNvSpPr/>
            <p:nvPr/>
          </p:nvSpPr>
          <p:spPr>
            <a:xfrm>
              <a:off x="5263748" y="2837376"/>
              <a:ext cx="7760504" cy="46122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960270" y="4312502"/>
              <a:ext cx="6367460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5400" spc="-73" dirty="0">
                  <a:solidFill>
                    <a:srgbClr val="FFFFFF"/>
                  </a:solidFill>
                  <a:latin typeface="Mak" panose="020B0604020202020204" charset="0"/>
                  <a:ea typeface="Microsoft YaHei Light" panose="020B0502040204020203" pitchFamily="34" charset="-122"/>
                </a:rPr>
                <a:t>Спасибо </a:t>
              </a:r>
            </a:p>
            <a:p>
              <a:pPr algn="ctr"/>
              <a:r>
                <a:rPr lang="ru-RU" sz="5400" spc="-73" dirty="0">
                  <a:solidFill>
                    <a:srgbClr val="FFFFFF"/>
                  </a:solidFill>
                  <a:latin typeface="Mak" panose="020B0604020202020204" charset="0"/>
                  <a:ea typeface="Microsoft YaHei Light" panose="020B0502040204020203" pitchFamily="34" charset="-122"/>
                </a:rPr>
                <a:t>за внимание</a:t>
              </a:r>
              <a:endParaRPr lang="en-US" sz="5400" spc="-62" dirty="0">
                <a:solidFill>
                  <a:srgbClr val="FFFFFF"/>
                </a:solidFill>
                <a:latin typeface="Ma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44E7857-CCDF-4AC0-A092-366EB890C591}"/>
              </a:ext>
            </a:extLst>
          </p:cNvPr>
          <p:cNvGrpSpPr/>
          <p:nvPr/>
        </p:nvGrpSpPr>
        <p:grpSpPr>
          <a:xfrm>
            <a:off x="939915" y="3576536"/>
            <a:ext cx="5399141" cy="1035958"/>
            <a:chOff x="1465465" y="2943251"/>
            <a:chExt cx="5399141" cy="1035958"/>
          </a:xfrm>
        </p:grpSpPr>
        <p:sp>
          <p:nvSpPr>
            <p:cNvPr id="3" name="TextBox 3"/>
            <p:cNvSpPr txBox="1"/>
            <p:nvPr/>
          </p:nvSpPr>
          <p:spPr>
            <a:xfrm>
              <a:off x="2262391" y="3122564"/>
              <a:ext cx="4602215" cy="856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ru-RU" sz="2400" dirty="0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Павел Безбородов</a:t>
              </a:r>
              <a:endParaRPr lang="en-US" sz="2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ru-RU" sz="2400" dirty="0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Программист</a:t>
              </a:r>
              <a:endParaRPr lang="en-US" sz="2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465465" y="2943251"/>
              <a:ext cx="430014" cy="550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Mak Bold"/>
                </a:rPr>
                <a:t>1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101892" y="2749616"/>
            <a:ext cx="5583641" cy="1006233"/>
            <a:chOff x="299451" y="166924"/>
            <a:chExt cx="7444854" cy="1341645"/>
          </a:xfrm>
        </p:grpSpPr>
        <p:sp>
          <p:nvSpPr>
            <p:cNvPr id="10" name="TextBox 10"/>
            <p:cNvSpPr txBox="1"/>
            <p:nvPr/>
          </p:nvSpPr>
          <p:spPr>
            <a:xfrm>
              <a:off x="1608019" y="366375"/>
              <a:ext cx="6136286" cy="114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ru-RU" sz="2400" dirty="0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Георгий Проханов</a:t>
              </a:r>
            </a:p>
            <a:p>
              <a:pPr>
                <a:lnSpc>
                  <a:spcPts val="3359"/>
                </a:lnSpc>
              </a:pPr>
              <a:r>
                <a:rPr lang="ru-RU" sz="2400" dirty="0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Программист</a:t>
              </a:r>
              <a:endParaRPr lang="en-US" sz="2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99451" y="166924"/>
              <a:ext cx="573352" cy="733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Mak Bold"/>
                </a:rPr>
                <a:t>2</a:t>
              </a:r>
              <a:endParaRPr lang="en-US" sz="3282" dirty="0">
                <a:solidFill>
                  <a:srgbClr val="FFFFFF"/>
                </a:solidFill>
                <a:latin typeface="Mak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15949" y="3517955"/>
            <a:ext cx="5514981" cy="1279261"/>
            <a:chOff x="299451" y="30460"/>
            <a:chExt cx="7353309" cy="1705682"/>
          </a:xfrm>
        </p:grpSpPr>
        <p:sp>
          <p:nvSpPr>
            <p:cNvPr id="14" name="TextBox 14"/>
            <p:cNvSpPr txBox="1"/>
            <p:nvPr/>
          </p:nvSpPr>
          <p:spPr>
            <a:xfrm>
              <a:off x="1516474" y="30460"/>
              <a:ext cx="6136286" cy="1705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Худорожкова </a:t>
              </a:r>
              <a:endParaRPr lang="ru-RU" sz="2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  <a:p>
              <a:pPr>
                <a:lnSpc>
                  <a:spcPts val="335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Екатерина</a:t>
              </a:r>
            </a:p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ru-RU" sz="2400" dirty="0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Тимлид</a:t>
              </a:r>
              <a:endParaRPr lang="en-US" sz="2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99451" y="166924"/>
              <a:ext cx="573352" cy="733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Mak Bold"/>
                </a:rPr>
                <a:t>3</a:t>
              </a:r>
              <a:endParaRPr lang="en-US" sz="3282" dirty="0">
                <a:solidFill>
                  <a:srgbClr val="FFFFFF"/>
                </a:solidFill>
                <a:latin typeface="Mak Bold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1335" y="2887616"/>
            <a:ext cx="5345060" cy="856645"/>
            <a:chOff x="299451" y="-4436"/>
            <a:chExt cx="7126747" cy="1142194"/>
          </a:xfrm>
        </p:grpSpPr>
        <p:sp>
          <p:nvSpPr>
            <p:cNvPr id="18" name="TextBox 18"/>
            <p:cNvSpPr txBox="1"/>
            <p:nvPr/>
          </p:nvSpPr>
          <p:spPr>
            <a:xfrm>
              <a:off x="1289912" y="-4436"/>
              <a:ext cx="6136286" cy="1142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ru-RU" sz="2400" dirty="0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Артур Иманкулов </a:t>
              </a:r>
            </a:p>
            <a:p>
              <a:pPr>
                <a:lnSpc>
                  <a:spcPts val="3359"/>
                </a:lnSpc>
              </a:pPr>
              <a:r>
                <a:rPr lang="ru-RU" sz="2400" dirty="0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Аналитик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99451" y="166924"/>
              <a:ext cx="573352" cy="733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5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Mak Bold"/>
                </a:rPr>
                <a:t>4</a:t>
              </a:r>
              <a:endParaRPr lang="en-US" sz="2000" dirty="0">
                <a:solidFill>
                  <a:srgbClr val="FFFFFF"/>
                </a:solidFill>
                <a:latin typeface="Mak 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626413" y="3755848"/>
            <a:ext cx="5295433" cy="856645"/>
            <a:chOff x="298662" y="86073"/>
            <a:chExt cx="7060577" cy="1142196"/>
          </a:xfrm>
        </p:grpSpPr>
        <p:sp>
          <p:nvSpPr>
            <p:cNvPr id="23" name="TextBox 23"/>
            <p:cNvSpPr txBox="1"/>
            <p:nvPr/>
          </p:nvSpPr>
          <p:spPr>
            <a:xfrm>
              <a:off x="1239118" y="86073"/>
              <a:ext cx="6120121" cy="1142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1"/>
                </a:lnSpc>
              </a:pPr>
              <a:r>
                <a:rPr lang="ru-RU" sz="2400" dirty="0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Арсений </a:t>
              </a:r>
              <a:r>
                <a:rPr lang="ru-RU" sz="2400" dirty="0" err="1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Хомуськов</a:t>
              </a:r>
              <a:endParaRPr lang="ru-RU" sz="2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  <a:p>
              <a:pPr>
                <a:lnSpc>
                  <a:spcPts val="3351"/>
                </a:lnSpc>
              </a:pPr>
              <a:r>
                <a:rPr lang="ru-RU" sz="2400" dirty="0">
                  <a:solidFill>
                    <a:srgbClr val="000000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Дизайнер</a:t>
              </a:r>
              <a:endParaRPr lang="en-US" sz="2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98662" y="166183"/>
              <a:ext cx="571843" cy="733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83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Mak Bold"/>
                </a:rPr>
                <a:t>5</a:t>
              </a:r>
            </a:p>
          </p:txBody>
        </p:sp>
      </p:grpSp>
      <p:pic>
        <p:nvPicPr>
          <p:cNvPr id="29" name="Рисунок 28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E0A74126-B2ED-4624-9239-D4D08367B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85" y="5142701"/>
            <a:ext cx="2468185" cy="328829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к, мужчина, галсту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AC05896-C01D-4347-9C19-1CDED0BF6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572" y="5142701"/>
            <a:ext cx="2475257" cy="329905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DE1BF0-8025-460F-9CF3-C98A7EA40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335" y="4323700"/>
            <a:ext cx="2468185" cy="329091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внешний, небо, человек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BBADC72A-D5F6-446B-8DC8-708F4EC25C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49" y="5076989"/>
            <a:ext cx="2514644" cy="3354005"/>
          </a:xfrm>
          <a:prstGeom prst="rect">
            <a:avLst/>
          </a:prstGeom>
        </p:spPr>
      </p:pic>
      <p:sp>
        <p:nvSpPr>
          <p:cNvPr id="27" name="Овал 26">
            <a:extLst>
              <a:ext uri="{FF2B5EF4-FFF2-40B4-BE49-F238E27FC236}">
                <a16:creationId xmlns:a16="http://schemas.microsoft.com/office/drawing/2014/main" id="{391943C5-28AF-8944-C104-1388EFE85D49}"/>
              </a:ext>
            </a:extLst>
          </p:cNvPr>
          <p:cNvSpPr/>
          <p:nvPr/>
        </p:nvSpPr>
        <p:spPr>
          <a:xfrm>
            <a:off x="804558" y="3731005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ak" panose="020B0604020202020204" charset="0"/>
              </a:rPr>
              <a:t>1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32A7AFD-C2AB-F356-CBDF-33B5971DFD97}"/>
              </a:ext>
            </a:extLst>
          </p:cNvPr>
          <p:cNvSpPr/>
          <p:nvPr/>
        </p:nvSpPr>
        <p:spPr>
          <a:xfrm>
            <a:off x="4022657" y="2939767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ak" panose="020B0604020202020204" charset="0"/>
              </a:rPr>
              <a:t>2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5B1B716-B689-E0CA-F513-D1120FD1E335}"/>
              </a:ext>
            </a:extLst>
          </p:cNvPr>
          <p:cNvSpPr/>
          <p:nvPr/>
        </p:nvSpPr>
        <p:spPr>
          <a:xfrm>
            <a:off x="7186014" y="3730227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ak" panose="020B0604020202020204" charset="0"/>
              </a:rPr>
              <a:t>3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371DA82-E668-DE3B-9348-ECA34EAB351D}"/>
              </a:ext>
            </a:extLst>
          </p:cNvPr>
          <p:cNvSpPr/>
          <p:nvPr/>
        </p:nvSpPr>
        <p:spPr>
          <a:xfrm>
            <a:off x="10064769" y="2899204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ak" panose="020B0604020202020204" charset="0"/>
              </a:rPr>
              <a:t>4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93A5A539-753B-A87A-6227-665327954F34}"/>
              </a:ext>
            </a:extLst>
          </p:cNvPr>
          <p:cNvSpPr/>
          <p:nvPr/>
        </p:nvSpPr>
        <p:spPr>
          <a:xfrm>
            <a:off x="13367375" y="3766687"/>
            <a:ext cx="720000" cy="7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Mak" panose="020B0604020202020204" charset="0"/>
              </a:rPr>
              <a:t>5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6A1BC00-C4E7-1F5F-AFB4-7570FB01D5ED}"/>
              </a:ext>
            </a:extLst>
          </p:cNvPr>
          <p:cNvSpPr/>
          <p:nvPr/>
        </p:nvSpPr>
        <p:spPr>
          <a:xfrm>
            <a:off x="5515414" y="644834"/>
            <a:ext cx="7000136" cy="15224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6577082" y="934602"/>
            <a:ext cx="5133835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693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FFFFFF"/>
                </a:solidFill>
                <a:latin typeface="Mak" panose="020B0604020202020204" charset="0"/>
                <a:ea typeface="Source Sans Pro Light" panose="020B0403030403020204" pitchFamily="34" charset="0"/>
              </a:rPr>
              <a:t>Состав</a:t>
            </a:r>
            <a:r>
              <a:rPr lang="en-US" sz="4400" dirty="0">
                <a:solidFill>
                  <a:srgbClr val="FFFFFF"/>
                </a:solidFill>
                <a:latin typeface="Mak" panose="020B0604020202020204" charset="0"/>
                <a:ea typeface="Source Sans Pro Light" panose="020B0403030403020204" pitchFamily="34" charset="0"/>
              </a:rPr>
              <a:t> </a:t>
            </a:r>
            <a:r>
              <a:rPr lang="en-US" sz="4400" dirty="0" err="1">
                <a:solidFill>
                  <a:srgbClr val="FFFFFF"/>
                </a:solidFill>
                <a:latin typeface="Mak" panose="020B0604020202020204" charset="0"/>
                <a:ea typeface="Source Sans Pro Light" panose="020B0403030403020204" pitchFamily="34" charset="0"/>
              </a:rPr>
              <a:t>команды</a:t>
            </a:r>
            <a:endParaRPr lang="en-US" sz="4400" dirty="0">
              <a:solidFill>
                <a:srgbClr val="FFFFFF"/>
              </a:solidFill>
              <a:latin typeface="Mak" panose="020B0604020202020204" charset="0"/>
              <a:ea typeface="Source Sans Pro Light" panose="020B0403030403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970105-69DB-E384-965E-5C32AF1FD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125" y="4323700"/>
            <a:ext cx="2446490" cy="328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408C17A-9269-30E4-679B-E2F2A6EF9479}"/>
              </a:ext>
            </a:extLst>
          </p:cNvPr>
          <p:cNvSpPr/>
          <p:nvPr/>
        </p:nvSpPr>
        <p:spPr>
          <a:xfrm>
            <a:off x="-609601" y="2559950"/>
            <a:ext cx="19507200" cy="51670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5A41B1E-7639-AF29-BCD4-A9A6EA02171C}"/>
              </a:ext>
            </a:extLst>
          </p:cNvPr>
          <p:cNvGrpSpPr/>
          <p:nvPr/>
        </p:nvGrpSpPr>
        <p:grpSpPr>
          <a:xfrm>
            <a:off x="4571998" y="3906753"/>
            <a:ext cx="9144000" cy="2473489"/>
            <a:chOff x="4572000" y="3906754"/>
            <a:chExt cx="9144000" cy="2473489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FCCDCA1-40D7-F194-997E-2678A3C10870}"/>
                </a:ext>
              </a:extLst>
            </p:cNvPr>
            <p:cNvSpPr/>
            <p:nvPr/>
          </p:nvSpPr>
          <p:spPr>
            <a:xfrm>
              <a:off x="4572000" y="3906754"/>
              <a:ext cx="9144000" cy="2473489"/>
            </a:xfrm>
            <a:prstGeom prst="rect">
              <a:avLst/>
            </a:prstGeom>
            <a:solidFill>
              <a:srgbClr val="568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86400" y="4546604"/>
              <a:ext cx="7315200" cy="11937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15"/>
                </a:lnSpc>
              </a:pPr>
              <a:r>
                <a:rPr lang="en-US" sz="4400" dirty="0" err="1">
                  <a:solidFill>
                    <a:schemeClr val="bg1"/>
                  </a:solidFill>
                  <a:latin typeface="Mak" panose="020B0604020202020204" charset="0"/>
                  <a:ea typeface="Source Sans Pro Light" panose="020B0403030403020204" pitchFamily="34" charset="0"/>
                </a:rPr>
                <a:t>Цель</a:t>
              </a:r>
              <a:endParaRPr lang="en-US" sz="4400" dirty="0">
                <a:solidFill>
                  <a:schemeClr val="bg1"/>
                </a:solidFill>
                <a:latin typeface="Mak" panose="020B0604020202020204" charset="0"/>
                <a:ea typeface="Source Sans Pro Light" panose="020B0403030403020204" pitchFamily="34" charset="0"/>
              </a:endParaRPr>
            </a:p>
            <a:p>
              <a:pPr algn="ctr">
                <a:lnSpc>
                  <a:spcPts val="2928"/>
                </a:lnSpc>
              </a:pPr>
              <a:endParaRPr lang="ru-RU" sz="3600" dirty="0">
                <a:latin typeface="Source Sans Pro Light" panose="020B0403030403020204" pitchFamily="34" charset="0"/>
                <a:ea typeface="Source Sans Pro Light" panose="020B0403030403020204" pitchFamily="34" charset="0"/>
              </a:endParaRPr>
            </a:p>
            <a:p>
              <a:pPr algn="ctr">
                <a:lnSpc>
                  <a:spcPts val="2928"/>
                </a:lnSpc>
              </a:pPr>
              <a:r>
                <a:rPr lang="ru-RU" sz="3200" dirty="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Автоматизировать доступ на парковку</a:t>
              </a:r>
              <a:r>
                <a:rPr lang="ru-RU" sz="2000" dirty="0">
                  <a:solidFill>
                    <a:schemeClr val="bg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</a:rPr>
                <a:t> </a:t>
              </a:r>
              <a:endParaRPr lang="en-US" sz="2000" dirty="0">
                <a:solidFill>
                  <a:schemeClr val="bg1"/>
                </a:solidFill>
                <a:latin typeface="Arimo"/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CE84FA-83AC-9B26-BAE5-3E4C36324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41" y="1647642"/>
            <a:ext cx="1831915" cy="182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535ED0-FF16-9EBB-DD65-B4AC3CCBA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9" y="3467100"/>
            <a:ext cx="5143500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7F9CC6-315F-FB93-6D42-95BB7B8D3C3C}"/>
              </a:ext>
            </a:extLst>
          </p:cNvPr>
          <p:cNvSpPr/>
          <p:nvPr/>
        </p:nvSpPr>
        <p:spPr>
          <a:xfrm>
            <a:off x="6362700" y="723900"/>
            <a:ext cx="5562600" cy="14121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80D6740F-FF11-5400-A0B4-FCFB990FBFC9}"/>
              </a:ext>
            </a:extLst>
          </p:cNvPr>
          <p:cNvSpPr txBox="1"/>
          <p:nvPr/>
        </p:nvSpPr>
        <p:spPr>
          <a:xfrm>
            <a:off x="7155052" y="1030802"/>
            <a:ext cx="397789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93"/>
              </a:lnSpc>
              <a:spcBef>
                <a:spcPct val="0"/>
              </a:spcBef>
            </a:pPr>
            <a:r>
              <a:rPr lang="ru-RU" sz="4000" dirty="0">
                <a:solidFill>
                  <a:srgbClr val="FFFFFF"/>
                </a:solidFill>
                <a:latin typeface="Mak" panose="020B0604020202020204" charset="0"/>
                <a:ea typeface="Source Sans Pro Light" panose="020B0403030403020204" pitchFamily="34" charset="0"/>
              </a:rPr>
              <a:t>Задачи</a:t>
            </a:r>
            <a:endParaRPr lang="en-US" sz="4000" dirty="0">
              <a:solidFill>
                <a:srgbClr val="FFFFFF"/>
              </a:solidFill>
              <a:latin typeface="Mak" panose="020B060402020202020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7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57E9B4E-1568-B6E4-BB4B-1686BA766531}"/>
              </a:ext>
            </a:extLst>
          </p:cNvPr>
          <p:cNvSpPr/>
          <p:nvPr/>
        </p:nvSpPr>
        <p:spPr>
          <a:xfrm>
            <a:off x="5496664" y="721530"/>
            <a:ext cx="7294672" cy="18340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714D214-C61A-2AB6-4A77-2B12B610EC73}"/>
              </a:ext>
            </a:extLst>
          </p:cNvPr>
          <p:cNvSpPr txBox="1"/>
          <p:nvPr/>
        </p:nvSpPr>
        <p:spPr>
          <a:xfrm>
            <a:off x="6794876" y="835339"/>
            <a:ext cx="4374392" cy="1657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93"/>
              </a:lnSpc>
              <a:spcBef>
                <a:spcPct val="0"/>
              </a:spcBef>
            </a:pPr>
            <a:r>
              <a:rPr lang="ru-RU" sz="4000" dirty="0">
                <a:solidFill>
                  <a:srgbClr val="FFFFFF"/>
                </a:solidFill>
                <a:latin typeface="Mak" panose="020B0604020202020204" charset="0"/>
                <a:ea typeface="Source Sans Pro Light" panose="020B0403030403020204" pitchFamily="34" charset="0"/>
              </a:rPr>
              <a:t>Целевая аудитория</a:t>
            </a:r>
            <a:endParaRPr lang="en-US" sz="4000" dirty="0">
              <a:solidFill>
                <a:srgbClr val="FFFFFF"/>
              </a:solidFill>
              <a:latin typeface="Mak" panose="020B0604020202020204" charset="0"/>
              <a:ea typeface="Source Sans Pro Light" panose="020B0403030403020204" pitchFamily="34" charset="0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4B5A53B-1C4C-0386-5E4B-52C3A56EC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3139761"/>
            <a:ext cx="9467850" cy="63119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61B8BF-0255-5EC9-6E20-DE6955E430A3}"/>
              </a:ext>
            </a:extLst>
          </p:cNvPr>
          <p:cNvSpPr/>
          <p:nvPr/>
        </p:nvSpPr>
        <p:spPr>
          <a:xfrm>
            <a:off x="5834432" y="664662"/>
            <a:ext cx="6619136" cy="15263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58F10EE6-D5B8-9DAC-C493-95A3D443CA0E}"/>
              </a:ext>
            </a:extLst>
          </p:cNvPr>
          <p:cNvSpPr txBox="1"/>
          <p:nvPr/>
        </p:nvSpPr>
        <p:spPr>
          <a:xfrm>
            <a:off x="6956804" y="1028699"/>
            <a:ext cx="4374392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93"/>
              </a:lnSpc>
              <a:spcBef>
                <a:spcPct val="0"/>
              </a:spcBef>
            </a:pPr>
            <a:r>
              <a:rPr lang="ru-RU" sz="4000" dirty="0">
                <a:solidFill>
                  <a:srgbClr val="FFFFFF"/>
                </a:solidFill>
                <a:latin typeface="Mak" panose="020B0604020202020204" charset="0"/>
                <a:ea typeface="Source Sans Pro Light" panose="020B0403030403020204" pitchFamily="34" charset="0"/>
              </a:rPr>
              <a:t>Пользователи</a:t>
            </a:r>
            <a:endParaRPr lang="en-US" sz="4000" dirty="0">
              <a:solidFill>
                <a:srgbClr val="FFFFFF"/>
              </a:solidFill>
              <a:latin typeface="Mak" panose="020B0604020202020204" charset="0"/>
              <a:ea typeface="Source Sans Pro Light" panose="020B0403030403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8E1E69-DD60-0A6B-2DDC-3CB523DF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18" y="4239321"/>
            <a:ext cx="4209405" cy="4209405"/>
          </a:xfrm>
          <a:prstGeom prst="rect">
            <a:avLst/>
          </a:prstGeom>
        </p:spPr>
      </p:pic>
      <p:pic>
        <p:nvPicPr>
          <p:cNvPr id="5" name="Рисунок 4" descr="Изображение выглядит как фургон, автомобиль&#10;&#10;Автоматически созданное описание">
            <a:extLst>
              <a:ext uri="{FF2B5EF4-FFF2-40B4-BE49-F238E27FC236}">
                <a16:creationId xmlns:a16="http://schemas.microsoft.com/office/drawing/2014/main" id="{C677FB25-B2AA-A993-B190-0FFBE4384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693" y="4359942"/>
            <a:ext cx="7936324" cy="39681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0B3DE9-617B-68EC-7799-0652BF3A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97" y="4239321"/>
            <a:ext cx="4209405" cy="4209405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A930B61A-2B07-5E14-92EA-C62F54B68D16}"/>
              </a:ext>
            </a:extLst>
          </p:cNvPr>
          <p:cNvSpPr txBox="1"/>
          <p:nvPr/>
        </p:nvSpPr>
        <p:spPr>
          <a:xfrm>
            <a:off x="2590800" y="3438638"/>
            <a:ext cx="2717907" cy="439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Студент</a:t>
            </a:r>
            <a:endParaRPr lang="ru-RU" sz="28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29417-D246-C956-253B-0CA0A320DB98}"/>
              </a:ext>
            </a:extLst>
          </p:cNvPr>
          <p:cNvSpPr txBox="1"/>
          <p:nvPr/>
        </p:nvSpPr>
        <p:spPr>
          <a:xfrm>
            <a:off x="7412170" y="3438639"/>
            <a:ext cx="3463657" cy="439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Преподаватель</a:t>
            </a:r>
            <a:endParaRPr lang="ru-RU" sz="28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2B43D-4906-52E5-1EDA-3D2F82DF92A8}"/>
              </a:ext>
            </a:extLst>
          </p:cNvPr>
          <p:cNvSpPr txBox="1"/>
          <p:nvPr/>
        </p:nvSpPr>
        <p:spPr>
          <a:xfrm>
            <a:off x="13277901" y="3438638"/>
            <a:ext cx="2717907" cy="439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Охранник</a:t>
            </a:r>
            <a:endParaRPr lang="ru-RU" sz="2800" dirty="0">
              <a:effectLst/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C9B9C1-4CE6-A886-03D9-94C409664E8F}"/>
              </a:ext>
            </a:extLst>
          </p:cNvPr>
          <p:cNvSpPr/>
          <p:nvPr/>
        </p:nvSpPr>
        <p:spPr>
          <a:xfrm>
            <a:off x="6362700" y="723900"/>
            <a:ext cx="5562600" cy="14121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91A20A35-6B0A-A9DE-21BF-EDAFC55ADB1A}"/>
              </a:ext>
            </a:extLst>
          </p:cNvPr>
          <p:cNvSpPr txBox="1"/>
          <p:nvPr/>
        </p:nvSpPr>
        <p:spPr>
          <a:xfrm>
            <a:off x="7155052" y="1030802"/>
            <a:ext cx="397789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93"/>
              </a:lnSpc>
              <a:spcBef>
                <a:spcPct val="0"/>
              </a:spcBef>
            </a:pPr>
            <a:r>
              <a:rPr lang="ru-RU" sz="4000" dirty="0">
                <a:solidFill>
                  <a:srgbClr val="FFFFFF"/>
                </a:solidFill>
                <a:latin typeface="Mak" panose="020B0604020202020204" charset="0"/>
                <a:ea typeface="Source Sans Pro Light" panose="020B0403030403020204" pitchFamily="34" charset="0"/>
              </a:rPr>
              <a:t>Конкуренты</a:t>
            </a:r>
            <a:endParaRPr lang="en-US" sz="4000" dirty="0">
              <a:solidFill>
                <a:srgbClr val="FFFFFF"/>
              </a:solidFill>
              <a:latin typeface="Mak" panose="020B0604020202020204" charset="0"/>
              <a:ea typeface="Source Sans Pro Light" panose="020B0403030403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496579C-C7A2-D090-CE76-432F46B3A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12" y="3086100"/>
            <a:ext cx="6148975" cy="614897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C85CFBAE-CB76-4E7C-959A-907A554B6766}"/>
              </a:ext>
            </a:extLst>
          </p:cNvPr>
          <p:cNvSpPr txBox="1"/>
          <p:nvPr/>
        </p:nvSpPr>
        <p:spPr>
          <a:xfrm>
            <a:off x="7842643" y="4686300"/>
            <a:ext cx="5562600" cy="1822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Приложение, предназначенное для работников парковки</a:t>
            </a:r>
            <a:r>
              <a:rPr lang="ru-RU" sz="2800" dirty="0"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. Охранники</a:t>
            </a:r>
            <a:r>
              <a:rPr lang="ru-RU" sz="28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будут лишь контролировать работу системы. 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6DB8EA2-2177-DD5F-4FD9-24A2DE121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467100"/>
            <a:ext cx="4108843" cy="483947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D92C904-81E8-6850-31A4-39C5FE46115E}"/>
              </a:ext>
            </a:extLst>
          </p:cNvPr>
          <p:cNvSpPr/>
          <p:nvPr/>
        </p:nvSpPr>
        <p:spPr>
          <a:xfrm>
            <a:off x="6362700" y="737344"/>
            <a:ext cx="5562600" cy="14121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DBB5DC0C-EE7E-9203-1CBF-9D95DABC80BF}"/>
              </a:ext>
            </a:extLst>
          </p:cNvPr>
          <p:cNvSpPr txBox="1"/>
          <p:nvPr/>
        </p:nvSpPr>
        <p:spPr>
          <a:xfrm>
            <a:off x="7155052" y="1044246"/>
            <a:ext cx="3977896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93"/>
              </a:lnSpc>
              <a:spcBef>
                <a:spcPct val="0"/>
              </a:spcBef>
            </a:pPr>
            <a:r>
              <a:rPr lang="ru-RU" sz="4000" dirty="0">
                <a:solidFill>
                  <a:srgbClr val="FFFFFF"/>
                </a:solidFill>
                <a:latin typeface="Mak" panose="020B0604020202020204" charset="0"/>
                <a:ea typeface="Source Sans Pro Light" panose="020B0403030403020204" pitchFamily="34" charset="0"/>
              </a:rPr>
              <a:t>Реализация</a:t>
            </a:r>
            <a:endParaRPr lang="en-US" sz="4000" dirty="0">
              <a:solidFill>
                <a:srgbClr val="FFFFFF"/>
              </a:solidFill>
              <a:latin typeface="Mak" panose="020B060402020202020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791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29C77F-78B8-A0D6-E015-58993CE9D99E}"/>
              </a:ext>
            </a:extLst>
          </p:cNvPr>
          <p:cNvSpPr/>
          <p:nvPr/>
        </p:nvSpPr>
        <p:spPr>
          <a:xfrm>
            <a:off x="5246481" y="679547"/>
            <a:ext cx="7795035" cy="19837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CA03A-EC16-60F1-108D-DE0987DEB912}"/>
              </a:ext>
            </a:extLst>
          </p:cNvPr>
          <p:cNvSpPr txBox="1"/>
          <p:nvPr/>
        </p:nvSpPr>
        <p:spPr>
          <a:xfrm>
            <a:off x="5292023" y="837505"/>
            <a:ext cx="7703950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42"/>
              </a:lnSpc>
              <a:spcBef>
                <a:spcPct val="0"/>
              </a:spcBef>
            </a:pPr>
            <a:r>
              <a:rPr lang="ru-RU" sz="3800" dirty="0">
                <a:solidFill>
                  <a:srgbClr val="FFFFFF"/>
                </a:solidFill>
                <a:latin typeface="Mak"/>
              </a:rPr>
              <a:t>Алгоритм распознавания автомобильных номеров</a:t>
            </a:r>
            <a:endParaRPr lang="en-US" sz="3800" dirty="0">
              <a:solidFill>
                <a:srgbClr val="FFFFFF"/>
              </a:solidFill>
              <a:latin typeface="Mak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F4DD21C-190A-5AE1-EC47-7BE12261E0FD}"/>
              </a:ext>
            </a:extLst>
          </p:cNvPr>
          <p:cNvGrpSpPr/>
          <p:nvPr/>
        </p:nvGrpSpPr>
        <p:grpSpPr>
          <a:xfrm>
            <a:off x="1821049" y="4914901"/>
            <a:ext cx="6941952" cy="969672"/>
            <a:chOff x="5590342" y="4829807"/>
            <a:chExt cx="7405633" cy="1066801"/>
          </a:xfrm>
        </p:grpSpPr>
        <p:sp>
          <p:nvSpPr>
            <p:cNvPr id="3" name="Shape 7750">
              <a:extLst>
                <a:ext uri="{FF2B5EF4-FFF2-40B4-BE49-F238E27FC236}">
                  <a16:creationId xmlns:a16="http://schemas.microsoft.com/office/drawing/2014/main" id="{3B596085-0F4F-476D-049E-18CDB741B59B}"/>
                </a:ext>
              </a:extLst>
            </p:cNvPr>
            <p:cNvSpPr/>
            <p:nvPr/>
          </p:nvSpPr>
          <p:spPr>
            <a:xfrm>
              <a:off x="5590342" y="4829807"/>
              <a:ext cx="1083352" cy="1066801"/>
            </a:xfrm>
            <a:prstGeom prst="ellipse">
              <a:avLst/>
            </a:prstGeom>
            <a:solidFill>
              <a:srgbClr val="3F697F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ak" panose="020B0604020202020204" charset="0"/>
                </a:rPr>
                <a:t>1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k" panose="020B060402020202020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E7587277-9280-0D7F-4F61-855268C93B47}"/>
                </a:ext>
              </a:extLst>
            </p:cNvPr>
            <p:cNvSpPr txBox="1"/>
            <p:nvPr/>
          </p:nvSpPr>
          <p:spPr>
            <a:xfrm>
              <a:off x="6132018" y="5143500"/>
              <a:ext cx="6863957" cy="4394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dirty="0">
                  <a:latin typeface="Source Sans Pro Light" panose="020B0403030403020204" pitchFamily="34" charset="0"/>
                  <a:ea typeface="Source Sans Pro Light" panose="020B0403030403020204" pitchFamily="34" charset="0"/>
                  <a:cs typeface="Times New Roman" panose="02020603050405020304" pitchFamily="18" charset="0"/>
                </a:rPr>
                <a:t>Выделение номера</a:t>
              </a:r>
              <a:r>
                <a:rPr lang="en-US" sz="2800" dirty="0">
                  <a:latin typeface="Source Sans Pro Light" panose="020B0403030403020204" pitchFamily="34" charset="0"/>
                  <a:ea typeface="Source Sans Pro Light" panose="020B0403030403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800" dirty="0">
                  <a:latin typeface="Source Sans Pro Light" panose="020B0403030403020204" pitchFamily="34" charset="0"/>
                  <a:ea typeface="Source Sans Pro Light" panose="020B0403030403020204" pitchFamily="34" charset="0"/>
                  <a:cs typeface="Times New Roman" panose="02020603050405020304" pitchFamily="18" charset="0"/>
                </a:rPr>
                <a:t>на видеозаписи</a:t>
              </a:r>
              <a:endParaRPr lang="ru-RU" sz="28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CD0B6FD-5823-23C4-503C-398FD8C8F2C0}"/>
              </a:ext>
            </a:extLst>
          </p:cNvPr>
          <p:cNvGrpSpPr/>
          <p:nvPr/>
        </p:nvGrpSpPr>
        <p:grpSpPr>
          <a:xfrm>
            <a:off x="1371600" y="6362700"/>
            <a:ext cx="6588254" cy="969672"/>
            <a:chOff x="5075457" y="6520228"/>
            <a:chExt cx="7028312" cy="1066801"/>
          </a:xfrm>
        </p:grpSpPr>
        <p:sp>
          <p:nvSpPr>
            <p:cNvPr id="6" name="Shape 7753">
              <a:extLst>
                <a:ext uri="{FF2B5EF4-FFF2-40B4-BE49-F238E27FC236}">
                  <a16:creationId xmlns:a16="http://schemas.microsoft.com/office/drawing/2014/main" id="{C1B1C1AF-37CD-4505-49F9-023CF1E7FD5E}"/>
                </a:ext>
              </a:extLst>
            </p:cNvPr>
            <p:cNvSpPr/>
            <p:nvPr/>
          </p:nvSpPr>
          <p:spPr>
            <a:xfrm>
              <a:off x="5590342" y="6520228"/>
              <a:ext cx="1083352" cy="1066801"/>
            </a:xfrm>
            <a:prstGeom prst="ellipse">
              <a:avLst/>
            </a:prstGeom>
            <a:solidFill>
              <a:srgbClr val="568CA8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ak" panose="020B0604020202020204" charset="0"/>
                </a:rPr>
                <a:t>2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k" panose="020B0604020202020204" charset="0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59575381-5034-3A1E-6ABC-FE1B6EA41D54}"/>
                </a:ext>
              </a:extLst>
            </p:cNvPr>
            <p:cNvSpPr txBox="1"/>
            <p:nvPr/>
          </p:nvSpPr>
          <p:spPr>
            <a:xfrm>
              <a:off x="5075457" y="6833194"/>
              <a:ext cx="7028312" cy="4408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dirty="0">
                  <a:latin typeface="Source Sans Pro Light" panose="020B0403030403020204" pitchFamily="34" charset="0"/>
                  <a:ea typeface="Source Sans Pro Light" panose="020B0403030403020204" pitchFamily="34" charset="0"/>
                  <a:cs typeface="Times New Roman" panose="02020603050405020304" pitchFamily="18" charset="0"/>
                </a:rPr>
                <a:t>Распознавание текста</a:t>
              </a:r>
              <a:endParaRPr lang="ru-RU" sz="2800" dirty="0"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184504-28D4-5DA1-101C-6F1445AEF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7443" r="40417" b="14443"/>
          <a:stretch/>
        </p:blipFill>
        <p:spPr>
          <a:xfrm>
            <a:off x="8931423" y="3249547"/>
            <a:ext cx="8220185" cy="62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5137</TotalTime>
  <Words>109</Words>
  <Application>Microsoft Office PowerPoint</Application>
  <PresentationFormat>Произвольный</PresentationFormat>
  <Paragraphs>53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Source Sans Pro Light</vt:lpstr>
      <vt:lpstr>Mak Bold</vt:lpstr>
      <vt:lpstr>Arimo</vt:lpstr>
      <vt:lpstr>Calibri</vt:lpstr>
      <vt:lpstr>Mak</vt:lpstr>
      <vt:lpstr>Open Sans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RTF</dc:title>
  <cp:lastModifiedBy>Худорожкова Екатерина Дмитриевна</cp:lastModifiedBy>
  <cp:revision>32</cp:revision>
  <dcterms:created xsi:type="dcterms:W3CDTF">2006-08-16T00:00:00Z</dcterms:created>
  <dcterms:modified xsi:type="dcterms:W3CDTF">2022-06-20T10:05:09Z</dcterms:modified>
  <dc:identifier>DAE_Q0C7HAg</dc:identifier>
</cp:coreProperties>
</file>