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8" r:id="rId4"/>
    <p:sldId id="279" r:id="rId5"/>
    <p:sldId id="281" r:id="rId6"/>
    <p:sldId id="280" r:id="rId7"/>
    <p:sldId id="282" r:id="rId8"/>
    <p:sldId id="287" r:id="rId9"/>
    <p:sldId id="288" r:id="rId10"/>
    <p:sldId id="289" r:id="rId11"/>
    <p:sldId id="294" r:id="rId12"/>
    <p:sldId id="297" r:id="rId13"/>
    <p:sldId id="295" r:id="rId14"/>
    <p:sldId id="291" r:id="rId15"/>
    <p:sldId id="292" r:id="rId16"/>
    <p:sldId id="293" r:id="rId17"/>
    <p:sldId id="296" r:id="rId1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0DqqE22MBwYV1plMTEtfsACYB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80FF"/>
    <a:srgbClr val="6600FF"/>
    <a:srgbClr val="5558DD"/>
    <a:srgbClr val="A80FC1"/>
    <a:srgbClr val="D91BFF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3" autoAdjust="0"/>
    <p:restoredTop sz="95278" autoAdjust="0"/>
  </p:normalViewPr>
  <p:slideViewPr>
    <p:cSldViewPr snapToGrid="0">
      <p:cViewPr>
        <p:scale>
          <a:sx n="66" d="100"/>
          <a:sy n="66" d="100"/>
        </p:scale>
        <p:origin x="612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645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6942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360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757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708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713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390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38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242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44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68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7574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9631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28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80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548907" y="2784563"/>
            <a:ext cx="539222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0"/>
              </a:lnSpc>
            </a:pPr>
            <a:r>
              <a:rPr lang="en-US" sz="10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RENOVA</a:t>
            </a:r>
          </a:p>
        </p:txBody>
      </p:sp>
      <p:sp>
        <p:nvSpPr>
          <p:cNvPr id="90" name="Google Shape;90;p1"/>
          <p:cNvSpPr txBox="1"/>
          <p:nvPr/>
        </p:nvSpPr>
        <p:spPr>
          <a:xfrm>
            <a:off x="1548907" y="5348001"/>
            <a:ext cx="10152764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Мобильная игра для изучения производных и интегралов,</a:t>
            </a:r>
            <a:r>
              <a:rPr lang="en-US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для выработки навыка быстрого решения</a:t>
            </a:r>
            <a:r>
              <a:rPr lang="en-US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DC2092F8-447D-2AFE-E285-D40392C79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254" y="239568"/>
            <a:ext cx="4114800" cy="199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530247" y="9611441"/>
            <a:ext cx="75775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D7D8F-25EA-075B-1EB9-65552845C7DF}"/>
              </a:ext>
            </a:extLst>
          </p:cNvPr>
          <p:cNvSpPr txBox="1"/>
          <p:nvPr/>
        </p:nvSpPr>
        <p:spPr>
          <a:xfrm>
            <a:off x="2286000" y="589660"/>
            <a:ext cx="137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Сценарий использования</a:t>
            </a:r>
          </a:p>
        </p:txBody>
      </p:sp>
      <p:pic>
        <p:nvPicPr>
          <p:cNvPr id="9" name="Рисунок 2">
            <a:extLst>
              <a:ext uri="{FF2B5EF4-FFF2-40B4-BE49-F238E27FC236}">
                <a16:creationId xmlns:a16="http://schemas.microsoft.com/office/drawing/2014/main" id="{E23EB556-3EC4-83BE-AA8C-B375A4B4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305" y="2232838"/>
            <a:ext cx="16123390" cy="7251961"/>
          </a:xfrm>
          <a:prstGeom prst="rect">
            <a:avLst/>
          </a:prstGeom>
        </p:spPr>
      </p:pic>
      <p:pic>
        <p:nvPicPr>
          <p:cNvPr id="10" name="Рисунок 13">
            <a:extLst>
              <a:ext uri="{FF2B5EF4-FFF2-40B4-BE49-F238E27FC236}">
                <a16:creationId xmlns:a16="http://schemas.microsoft.com/office/drawing/2014/main" id="{5DF912C4-1207-16D6-268F-E842A1A61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3460" y="3268043"/>
            <a:ext cx="2926280" cy="29262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E73E71-51D5-55DF-553B-D544CCBCDB7B}"/>
              </a:ext>
            </a:extLst>
          </p:cNvPr>
          <p:cNvSpPr txBox="1"/>
          <p:nvPr/>
        </p:nvSpPr>
        <p:spPr>
          <a:xfrm>
            <a:off x="1562412" y="2488831"/>
            <a:ext cx="3248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Полная версия</a:t>
            </a:r>
          </a:p>
        </p:txBody>
      </p:sp>
    </p:spTree>
    <p:extLst>
      <p:ext uri="{BB962C8B-B14F-4D97-AF65-F5344CB8AC3E}">
        <p14:creationId xmlns:p14="http://schemas.microsoft.com/office/powerpoint/2010/main" val="105629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72991" y="9611441"/>
            <a:ext cx="671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1D685-8895-DA4F-3B5A-490B5A04421F}"/>
              </a:ext>
            </a:extLst>
          </p:cNvPr>
          <p:cNvSpPr txBox="1"/>
          <p:nvPr/>
        </p:nvSpPr>
        <p:spPr>
          <a:xfrm>
            <a:off x="2286000" y="589660"/>
            <a:ext cx="137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Макеты дизайна</a:t>
            </a:r>
          </a:p>
        </p:txBody>
      </p:sp>
      <p:pic>
        <p:nvPicPr>
          <p:cNvPr id="4" name="Рисунок 9">
            <a:extLst>
              <a:ext uri="{FF2B5EF4-FFF2-40B4-BE49-F238E27FC236}">
                <a16:creationId xmlns:a16="http://schemas.microsoft.com/office/drawing/2014/main" id="{49C7F4F8-36CB-14C4-2DD1-C5100D1BC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519" y="2164041"/>
            <a:ext cx="3343207" cy="7235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3">
            <a:extLst>
              <a:ext uri="{FF2B5EF4-FFF2-40B4-BE49-F238E27FC236}">
                <a16:creationId xmlns:a16="http://schemas.microsoft.com/office/drawing/2014/main" id="{F774FD76-E24A-0177-D6C2-1B45CED2B8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2877" y="2164038"/>
            <a:ext cx="3343208" cy="723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15">
            <a:extLst>
              <a:ext uri="{FF2B5EF4-FFF2-40B4-BE49-F238E27FC236}">
                <a16:creationId xmlns:a16="http://schemas.microsoft.com/office/drawing/2014/main" id="{7A5AFAF2-7EA2-5C70-49E4-C89A0DDCC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48747" y="2164038"/>
            <a:ext cx="3401323" cy="7226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131B05-6DE8-4B52-8B0A-6B07E4C56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803" y="2164039"/>
            <a:ext cx="3343207" cy="7235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686D20-8DE3-45A8-9992-E050E572F7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8160" y="2164038"/>
            <a:ext cx="3339435" cy="72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72991" y="9611441"/>
            <a:ext cx="671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1D685-8895-DA4F-3B5A-490B5A04421F}"/>
              </a:ext>
            </a:extLst>
          </p:cNvPr>
          <p:cNvSpPr txBox="1"/>
          <p:nvPr/>
        </p:nvSpPr>
        <p:spPr>
          <a:xfrm>
            <a:off x="2286000" y="589660"/>
            <a:ext cx="137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Макеты дизайна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7B5910-3980-4A59-9969-4FD89716A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781" y="2164040"/>
            <a:ext cx="3343207" cy="72350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70557A-CCAE-4129-BF3D-F60C4A842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665" y="2164040"/>
            <a:ext cx="3343207" cy="72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72991" y="9611441"/>
            <a:ext cx="671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48EFD-5999-31BD-EEA3-659769A8789C}"/>
              </a:ext>
            </a:extLst>
          </p:cNvPr>
          <p:cNvSpPr txBox="1"/>
          <p:nvPr/>
        </p:nvSpPr>
        <p:spPr>
          <a:xfrm>
            <a:off x="2286000" y="477185"/>
            <a:ext cx="137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Заключение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2B9FB9-FBB9-40CB-9427-F360C0D04AD0}"/>
              </a:ext>
            </a:extLst>
          </p:cNvPr>
          <p:cNvSpPr/>
          <p:nvPr/>
        </p:nvSpPr>
        <p:spPr>
          <a:xfrm>
            <a:off x="9825274" y="232478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F6F878-4570-4966-861F-46F1C7FF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99" y="3585029"/>
            <a:ext cx="10788201" cy="437718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C338EC3-701C-4C5F-BA17-8D6B564C140E}"/>
              </a:ext>
            </a:extLst>
          </p:cNvPr>
          <p:cNvSpPr/>
          <p:nvPr/>
        </p:nvSpPr>
        <p:spPr>
          <a:xfrm>
            <a:off x="3749899" y="2894648"/>
            <a:ext cx="7571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cs typeface="Calibri" panose="020F0502020204030204" pitchFamily="34" charset="0"/>
              </a:rPr>
              <a:t>Последний диалог</a:t>
            </a:r>
            <a:r>
              <a:rPr lang="en-US" sz="3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cs typeface="Calibri" panose="020F0502020204030204" pitchFamily="34" charset="0"/>
              </a:rPr>
              <a:t>:</a:t>
            </a:r>
            <a:endParaRPr lang="ru-RU" sz="3200" u="sng" dirty="0"/>
          </a:p>
        </p:txBody>
      </p:sp>
    </p:spTree>
    <p:extLst>
      <p:ext uri="{BB962C8B-B14F-4D97-AF65-F5344CB8AC3E}">
        <p14:creationId xmlns:p14="http://schemas.microsoft.com/office/powerpoint/2010/main" val="32214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72991" y="9611441"/>
            <a:ext cx="671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13</a:t>
            </a:r>
          </a:p>
        </p:txBody>
      </p:sp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8787E74C-CEBF-BD27-5D58-40FBBB2E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399" y="420624"/>
            <a:ext cx="15113202" cy="944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6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92870" y="9611441"/>
            <a:ext cx="6515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14</a:t>
            </a: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A4F747B4-CE08-98B5-CD28-47C83277E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653" y="454623"/>
            <a:ext cx="15113203" cy="944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0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472991" y="9611441"/>
            <a:ext cx="6714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15</a:t>
            </a:r>
          </a:p>
        </p:txBody>
      </p:sp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0A25FF55-A181-8AD0-8AB7-EE448FDBD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673" y="387150"/>
            <a:ext cx="15226653" cy="951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47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3481134" y="208841"/>
            <a:ext cx="11495888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Спасибо за внимание!</a:t>
            </a:r>
            <a:endParaRPr sz="7000" dirty="0">
              <a:solidFill>
                <a:schemeClr val="bg1"/>
              </a:solidFill>
              <a:latin typeface="Pixel Digivolve Cyrillic" panose="02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010891" y="1829935"/>
            <a:ext cx="18907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  <a:highlight>
                  <a:srgbClr val="6600FF"/>
                </a:highlight>
                <a:latin typeface="Pixel Digivolve Cyrillic" panose="02000500000000000000" pitchFamily="2" charset="0"/>
              </a:rPr>
              <a:t>RENOVA</a:t>
            </a:r>
            <a:endParaRPr sz="3200" b="1" dirty="0">
              <a:solidFill>
                <a:schemeClr val="bg1"/>
              </a:solidFill>
              <a:highlight>
                <a:srgbClr val="6600FF"/>
              </a:highlight>
              <a:latin typeface="Pixel Digivolve Cyrillic" panose="02000500000000000000" pitchFamily="2" charset="0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64938" y="4017950"/>
            <a:ext cx="32283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Попов Роман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972299" y="3771728"/>
            <a:ext cx="34792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Бондарев Максим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708103" y="8780485"/>
            <a:ext cx="32283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Геймдизайнер, тимлид</a:t>
            </a:r>
            <a:endParaRPr sz="24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339314" y="8966666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Аналитик</a:t>
            </a:r>
            <a:endParaRPr sz="24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pic>
        <p:nvPicPr>
          <p:cNvPr id="112" name="Google Shape;112;p2"/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266342" y="5135680"/>
            <a:ext cx="3314702" cy="331470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4160170" y="3771728"/>
            <a:ext cx="35270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Половинкин Артур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4551082" y="8966666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Дизайнер</a:t>
            </a:r>
            <a:endParaRPr sz="2400" b="1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7579897" y="9611441"/>
            <a:ext cx="8481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cs typeface="Calibri"/>
                <a:sym typeface="Calibri"/>
              </a:rPr>
              <a:t>16</a:t>
            </a:r>
          </a:p>
        </p:txBody>
      </p:sp>
      <p:pic>
        <p:nvPicPr>
          <p:cNvPr id="2" name="Google Shape;100;p2" descr="Изображение выглядит как кот, млекопитающее, Мелкие и средние кошки, Кошачьи&#10;&#10;Автоматически созданное описание">
            <a:extLst>
              <a:ext uri="{FF2B5EF4-FFF2-40B4-BE49-F238E27FC236}">
                <a16:creationId xmlns:a16="http://schemas.microsoft.com/office/drawing/2014/main" id="{C2AE8865-B658-87CB-1F97-E4CFF49FF3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73" y="5199119"/>
            <a:ext cx="3314702" cy="34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1;p2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8C0D5E3-F404-B10B-A0F0-C9035E624D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4574" y="5250435"/>
            <a:ext cx="3314702" cy="33147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99CC2-7709-21AC-8FD9-C5DF5353B96E}"/>
              </a:ext>
            </a:extLst>
          </p:cNvPr>
          <p:cNvSpPr txBox="1"/>
          <p:nvPr/>
        </p:nvSpPr>
        <p:spPr>
          <a:xfrm>
            <a:off x="4562061" y="2739966"/>
            <a:ext cx="916387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  <a:cs typeface="Calibri"/>
                <a:sym typeface="Calibri"/>
              </a:rPr>
              <a:t>Тема работы: образовательные игры</a:t>
            </a:r>
            <a:endParaRPr lang="en-US" sz="3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6EAB22-AAEE-4748-AAC7-1692040CC4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0457" y="5250435"/>
            <a:ext cx="3314703" cy="3314703"/>
          </a:xfrm>
          <a:prstGeom prst="rect">
            <a:avLst/>
          </a:prstGeom>
        </p:spPr>
      </p:pic>
      <p:sp>
        <p:nvSpPr>
          <p:cNvPr id="20" name="Google Shape;105;p2">
            <a:extLst>
              <a:ext uri="{FF2B5EF4-FFF2-40B4-BE49-F238E27FC236}">
                <a16:creationId xmlns:a16="http://schemas.microsoft.com/office/drawing/2014/main" id="{B780D987-4641-4020-9FCF-EB9B13CC99B7}"/>
              </a:ext>
            </a:extLst>
          </p:cNvPr>
          <p:cNvSpPr txBox="1"/>
          <p:nvPr/>
        </p:nvSpPr>
        <p:spPr>
          <a:xfrm>
            <a:off x="9578181" y="3771728"/>
            <a:ext cx="34792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cs typeface="Calibri"/>
                <a:sym typeface="Calibri"/>
              </a:rPr>
              <a:t>Пользователь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cs typeface="Calibri"/>
                <a:sym typeface="Calibri"/>
              </a:rPr>
              <a:t>Не найден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22" name="Google Shape;110;p2">
            <a:extLst>
              <a:ext uri="{FF2B5EF4-FFF2-40B4-BE49-F238E27FC236}">
                <a16:creationId xmlns:a16="http://schemas.microsoft.com/office/drawing/2014/main" id="{816DB30D-EFE1-426E-AF97-C3E7BB22726C}"/>
              </a:ext>
            </a:extLst>
          </p:cNvPr>
          <p:cNvSpPr txBox="1"/>
          <p:nvPr/>
        </p:nvSpPr>
        <p:spPr>
          <a:xfrm>
            <a:off x="9945198" y="8965151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trike="sngStrike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Разработчик</a:t>
            </a:r>
            <a:endParaRPr sz="2400" strike="sngStrike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2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2770454" y="478758"/>
            <a:ext cx="12747092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Знакомство с командой</a:t>
            </a:r>
            <a:endParaRPr sz="7000" dirty="0">
              <a:solidFill>
                <a:schemeClr val="bg1"/>
              </a:solidFill>
              <a:latin typeface="Pixel Digivolve Cyrillic" panose="0200050000000000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049387" y="1787323"/>
            <a:ext cx="189072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</a:rPr>
              <a:t>RENOVA</a:t>
            </a:r>
            <a:endParaRPr sz="3200" b="1" dirty="0">
              <a:solidFill>
                <a:schemeClr val="accent5">
                  <a:lumMod val="60000"/>
                  <a:lumOff val="40000"/>
                </a:schemeClr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664938" y="3388256"/>
            <a:ext cx="322837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Попов Роман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901613" y="8336972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Разработчик</a:t>
            </a:r>
            <a:endParaRPr sz="24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4972299" y="3142034"/>
            <a:ext cx="34792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Бондарев Максим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9229078" y="3142034"/>
            <a:ext cx="4090292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Словеснов Александр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708103" y="8150791"/>
            <a:ext cx="322837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Геймдизайнер, тимлид</a:t>
            </a:r>
            <a:endParaRPr sz="24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339314" y="8336972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Аналитик</a:t>
            </a:r>
            <a:endParaRPr sz="24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pic>
        <p:nvPicPr>
          <p:cNvPr id="112" name="Google Shape;112;p2"/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266342" y="4505986"/>
            <a:ext cx="3314702" cy="3314702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3" name="Google Shape;113;p2"/>
          <p:cNvSpPr txBox="1"/>
          <p:nvPr/>
        </p:nvSpPr>
        <p:spPr>
          <a:xfrm>
            <a:off x="14160170" y="3142034"/>
            <a:ext cx="35270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Половинкин Артур</a:t>
            </a:r>
            <a:endParaRPr sz="32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14551082" y="8336972"/>
            <a:ext cx="274522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Дизайнер</a:t>
            </a:r>
            <a:endParaRPr sz="2400" b="1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2</a:t>
            </a:r>
            <a:endParaRPr sz="3200" b="1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pic>
        <p:nvPicPr>
          <p:cNvPr id="2" name="Google Shape;100;p2" descr="Изображение выглядит как кот, млекопитающее, Мелкие и средние кошки, Кошачьи&#10;&#10;Автоматически созданное описание">
            <a:extLst>
              <a:ext uri="{FF2B5EF4-FFF2-40B4-BE49-F238E27FC236}">
                <a16:creationId xmlns:a16="http://schemas.microsoft.com/office/drawing/2014/main" id="{C2AE8865-B658-87CB-1F97-E4CFF49FF3D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1773" y="4569425"/>
            <a:ext cx="3314702" cy="34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1;p2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18C0D5E3-F404-B10B-A0F0-C9035E624DD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54574" y="4620741"/>
            <a:ext cx="3314702" cy="331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>
            <a:extLst>
              <a:ext uri="{FF2B5EF4-FFF2-40B4-BE49-F238E27FC236}">
                <a16:creationId xmlns:a16="http://schemas.microsoft.com/office/drawing/2014/main" id="{CD05893B-2B7E-6106-F59E-6DE116B1F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16872" y="4620739"/>
            <a:ext cx="3314703" cy="331470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93B58E3-7865-46A9-ADFE-F2630A84E979}"/>
              </a:ext>
            </a:extLst>
          </p:cNvPr>
          <p:cNvSpPr/>
          <p:nvPr/>
        </p:nvSpPr>
        <p:spPr>
          <a:xfrm rot="18856495">
            <a:off x="11169248" y="4642514"/>
            <a:ext cx="220286" cy="33090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BED4D1-5F86-4F14-A6CB-0AB5A56D734E}"/>
              </a:ext>
            </a:extLst>
          </p:cNvPr>
          <p:cNvSpPr/>
          <p:nvPr/>
        </p:nvSpPr>
        <p:spPr>
          <a:xfrm rot="2641296">
            <a:off x="11164080" y="4623580"/>
            <a:ext cx="220286" cy="33090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2" name="Google Shape;123;p3">
            <a:extLst>
              <a:ext uri="{FF2B5EF4-FFF2-40B4-BE49-F238E27FC236}">
                <a16:creationId xmlns:a16="http://schemas.microsoft.com/office/drawing/2014/main" id="{B1F87EFA-CC1B-D90E-FA6A-12FE83C88501}"/>
              </a:ext>
            </a:extLst>
          </p:cNvPr>
          <p:cNvSpPr txBox="1">
            <a:spLocks/>
          </p:cNvSpPr>
          <p:nvPr/>
        </p:nvSpPr>
        <p:spPr>
          <a:xfrm>
            <a:off x="2439276" y="783317"/>
            <a:ext cx="1279839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Идея проекта и Целевая аудитория</a:t>
            </a:r>
          </a:p>
        </p:txBody>
      </p:sp>
      <p:sp>
        <p:nvSpPr>
          <p:cNvPr id="3" name="Google Shape;124;p3">
            <a:extLst>
              <a:ext uri="{FF2B5EF4-FFF2-40B4-BE49-F238E27FC236}">
                <a16:creationId xmlns:a16="http://schemas.microsoft.com/office/drawing/2014/main" id="{6E2C35B9-E86B-C93A-B510-BCFDD9815747}"/>
              </a:ext>
            </a:extLst>
          </p:cNvPr>
          <p:cNvSpPr txBox="1">
            <a:spLocks/>
          </p:cNvSpPr>
          <p:nvPr/>
        </p:nvSpPr>
        <p:spPr>
          <a:xfrm>
            <a:off x="456836" y="2534430"/>
            <a:ext cx="17374327" cy="4437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>
              <a:buClr>
                <a:schemeClr val="tx1"/>
              </a:buClr>
              <a:buSzPct val="120000"/>
            </a:pPr>
            <a:r>
              <a:rPr lang="ru-RU" sz="3200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Описание аудитории:</a:t>
            </a:r>
            <a:endParaRPr lang="ru-RU" sz="3200" u="sng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Сфера деятельности: </a:t>
            </a: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Студенты.</a:t>
            </a:r>
          </a:p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Направление обучения: </a:t>
            </a:r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IT-специальность.</a:t>
            </a:r>
          </a:p>
          <a:p>
            <a:endParaRPr lang="ru-RU" sz="32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Проблемы и трудности: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трудность в изучении производных и интегралов.</a:t>
            </a:r>
          </a:p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Предпочтительные методы обучения: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учебники, видео-уроки, онлайн курсы.</a:t>
            </a:r>
          </a:p>
          <a:p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Интерес к игровой форме обучения:</a:t>
            </a:r>
          </a:p>
          <a:p>
            <a:r>
              <a:rPr lang="ru-RU" sz="32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заинтересована в изучении серьезного материала в игровой форме.</a:t>
            </a:r>
          </a:p>
        </p:txBody>
      </p:sp>
      <p:sp>
        <p:nvSpPr>
          <p:cNvPr id="5" name="Google Shape;124;p3">
            <a:extLst>
              <a:ext uri="{FF2B5EF4-FFF2-40B4-BE49-F238E27FC236}">
                <a16:creationId xmlns:a16="http://schemas.microsoft.com/office/drawing/2014/main" id="{426037DF-A763-71E1-590C-78C2D7ABE2F5}"/>
              </a:ext>
            </a:extLst>
          </p:cNvPr>
          <p:cNvSpPr txBox="1">
            <a:spLocks/>
          </p:cNvSpPr>
          <p:nvPr/>
        </p:nvSpPr>
        <p:spPr>
          <a:xfrm>
            <a:off x="456835" y="7357250"/>
            <a:ext cx="17374327" cy="373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5400" indent="0" algn="l">
              <a:buClr>
                <a:schemeClr val="tx1"/>
              </a:buClr>
              <a:buSzPct val="120000"/>
            </a:pPr>
            <a:r>
              <a:rPr lang="ru-RU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Идея: </a:t>
            </a:r>
            <a:endParaRPr lang="ru-RU" sz="2400" b="1" u="sng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400" indent="0" algn="l">
              <a:buClr>
                <a:schemeClr val="tx1"/>
              </a:buClr>
              <a:buSzPct val="120000"/>
            </a:pPr>
            <a:r>
              <a:rPr lang="ru-RU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Разработать мобильную игру для студентов, которая станет более эффективной и увлекательной альтернативой традиционным методам обучения.</a:t>
            </a:r>
            <a:endParaRPr lang="ru-RU" b="1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3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xelated grass and dirt&#10;&#10;Description automatically generated">
            <a:extLst>
              <a:ext uri="{FF2B5EF4-FFF2-40B4-BE49-F238E27FC236}">
                <a16:creationId xmlns:a16="http://schemas.microsoft.com/office/drawing/2014/main" id="{085C5A01-5CFC-870D-3AFB-70E2AF241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40" y="6317568"/>
            <a:ext cx="5385687" cy="1391828"/>
          </a:xfrm>
          <a:prstGeom prst="rect">
            <a:avLst/>
          </a:prstGeom>
        </p:spPr>
      </p:pic>
      <p:pic>
        <p:nvPicPr>
          <p:cNvPr id="25" name="Picture 24" descr="A pixelated grass and dirt&#10;&#10;Description automatically generated">
            <a:extLst>
              <a:ext uri="{FF2B5EF4-FFF2-40B4-BE49-F238E27FC236}">
                <a16:creationId xmlns:a16="http://schemas.microsoft.com/office/drawing/2014/main" id="{7997A2CF-F63E-95C4-E386-DFAF8DF00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093" y="5129327"/>
            <a:ext cx="5385687" cy="1391828"/>
          </a:xfrm>
          <a:prstGeom prst="rect">
            <a:avLst/>
          </a:prstGeom>
        </p:spPr>
      </p:pic>
      <p:pic>
        <p:nvPicPr>
          <p:cNvPr id="17" name="Picture 16" descr="A pixelated grass and dirt&#10;&#10;Description automatically generated">
            <a:extLst>
              <a:ext uri="{FF2B5EF4-FFF2-40B4-BE49-F238E27FC236}">
                <a16:creationId xmlns:a16="http://schemas.microsoft.com/office/drawing/2014/main" id="{940D4434-8AF6-FCDB-E2E6-E379FE487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1529" y="3330977"/>
            <a:ext cx="5385687" cy="1391828"/>
          </a:xfrm>
          <a:prstGeom prst="rect">
            <a:avLst/>
          </a:prstGeom>
        </p:spPr>
      </p:pic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E66889D0-0793-6363-BC2B-25BC0FCEB31A}"/>
              </a:ext>
            </a:extLst>
          </p:cNvPr>
          <p:cNvSpPr/>
          <p:nvPr/>
        </p:nvSpPr>
        <p:spPr>
          <a:xfrm>
            <a:off x="5215669" y="1057048"/>
            <a:ext cx="7856662" cy="89257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7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Преимущества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77696FA-05DF-397B-FB41-F81D899E27A1}"/>
              </a:ext>
            </a:extLst>
          </p:cNvPr>
          <p:cNvSpPr/>
          <p:nvPr/>
        </p:nvSpPr>
        <p:spPr>
          <a:xfrm>
            <a:off x="12880770" y="3314149"/>
            <a:ext cx="2879714" cy="4391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Уникальность</a:t>
            </a: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960A722C-2DF9-3C4B-3F55-38EFB1DF7AF4}"/>
              </a:ext>
            </a:extLst>
          </p:cNvPr>
          <p:cNvSpPr/>
          <p:nvPr/>
        </p:nvSpPr>
        <p:spPr>
          <a:xfrm>
            <a:off x="12301529" y="4775091"/>
            <a:ext cx="5385687" cy="1434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Игра направленна на изучение конкретных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математических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те</a:t>
            </a:r>
            <a:r>
              <a:rPr lang="ru-RU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что делает её уникальной в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данной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сфере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11FF760A-BADF-24F7-D15B-3D4495FFEA84}"/>
              </a:ext>
            </a:extLst>
          </p:cNvPr>
          <p:cNvSpPr/>
          <p:nvPr/>
        </p:nvSpPr>
        <p:spPr>
          <a:xfrm>
            <a:off x="6814684" y="5070225"/>
            <a:ext cx="3363040" cy="575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Геймификация</a:t>
            </a: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7043A4C7-44BA-BC52-76D3-D17BBF78D910}"/>
              </a:ext>
            </a:extLst>
          </p:cNvPr>
          <p:cNvSpPr/>
          <p:nvPr/>
        </p:nvSpPr>
        <p:spPr>
          <a:xfrm>
            <a:off x="6694552" y="6580257"/>
            <a:ext cx="4901792" cy="21353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игровой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формат способствует упрощению усвоения материала и улучшению мотивации изучать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что-то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новое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8951D614-566E-D083-2135-5186D476EA77}"/>
              </a:ext>
            </a:extLst>
          </p:cNvPr>
          <p:cNvSpPr/>
          <p:nvPr/>
        </p:nvSpPr>
        <p:spPr>
          <a:xfrm>
            <a:off x="334839" y="7716296"/>
            <a:ext cx="5385687" cy="30575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24"/>
              </a:lnSpc>
              <a:buNone/>
            </a:pPr>
            <a:r>
              <a:rPr lang="ru-RU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Благодаря формату мобильной игры,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сессии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 которой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будут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проходить по 10-15 минут,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студентам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будет удобно играть в перерывах между парами или в любое другое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свободное</a:t>
            </a:r>
            <a:r>
              <a:rPr lang="en-US" sz="2000" dirty="0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E0D6DE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время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4">
            <a:extLst>
              <a:ext uri="{FF2B5EF4-FFF2-40B4-BE49-F238E27FC236}">
                <a16:creationId xmlns:a16="http://schemas.microsoft.com/office/drawing/2014/main" id="{4B8DE722-FF35-6ACA-26FB-D4B9174B8037}"/>
              </a:ext>
            </a:extLst>
          </p:cNvPr>
          <p:cNvSpPr/>
          <p:nvPr/>
        </p:nvSpPr>
        <p:spPr>
          <a:xfrm>
            <a:off x="1083646" y="6250145"/>
            <a:ext cx="3363040" cy="5758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ru-RU" sz="4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Мобильность</a:t>
            </a:r>
            <a:endParaRPr lang="en-US" sz="40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cartoon of a person&#10;&#10;Description automatically generated">
            <a:extLst>
              <a:ext uri="{FF2B5EF4-FFF2-40B4-BE49-F238E27FC236}">
                <a16:creationId xmlns:a16="http://schemas.microsoft.com/office/drawing/2014/main" id="{612206DB-8A7A-390A-C70D-B7181137B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17510" y="1848619"/>
            <a:ext cx="7772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9B89C-CFD0-046E-5C66-28FB34C7F719}"/>
              </a:ext>
            </a:extLst>
          </p:cNvPr>
          <p:cNvSpPr txBox="1"/>
          <p:nvPr/>
        </p:nvSpPr>
        <p:spPr>
          <a:xfrm>
            <a:off x="3751488" y="887864"/>
            <a:ext cx="10785023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7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Анализ конкурентов</a:t>
            </a:r>
            <a:endParaRPr lang="en-US" sz="70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D0CE9-ED44-085D-CCC2-358DA4A6A157}"/>
              </a:ext>
            </a:extLst>
          </p:cNvPr>
          <p:cNvSpPr txBox="1"/>
          <p:nvPr/>
        </p:nvSpPr>
        <p:spPr>
          <a:xfrm>
            <a:off x="6602864" y="1688724"/>
            <a:ext cx="50822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cs typeface="Calibri" panose="020F0502020204030204" pitchFamily="34" charset="0"/>
              </a:rPr>
              <a:t>duolingo</a:t>
            </a:r>
            <a:endParaRPr lang="en-US" sz="5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A63E9-2286-1FE2-169F-4ECF5ABB7743}"/>
              </a:ext>
            </a:extLst>
          </p:cNvPr>
          <p:cNvSpPr txBox="1"/>
          <p:nvPr/>
        </p:nvSpPr>
        <p:spPr>
          <a:xfrm>
            <a:off x="595992" y="3108335"/>
            <a:ext cx="999645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Образовательное приложение с углубленным изучением иностранных языков</a:t>
            </a:r>
            <a:r>
              <a:rPr lang="en-US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765DC-BC74-B0CA-B0CB-FDAF9CE1EBEE}"/>
              </a:ext>
            </a:extLst>
          </p:cNvPr>
          <p:cNvSpPr txBox="1"/>
          <p:nvPr/>
        </p:nvSpPr>
        <p:spPr>
          <a:xfrm>
            <a:off x="500289" y="4822691"/>
            <a:ext cx="2022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Плюсы:</a:t>
            </a:r>
            <a:endParaRPr lang="en-US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AA960-6B71-4379-9509-33C3FC133129}"/>
              </a:ext>
            </a:extLst>
          </p:cNvPr>
          <p:cNvSpPr txBox="1"/>
          <p:nvPr/>
        </p:nvSpPr>
        <p:spPr>
          <a:xfrm>
            <a:off x="5894901" y="4822692"/>
            <a:ext cx="2022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Минусы:</a:t>
            </a:r>
            <a:endParaRPr lang="en-US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07BCD-0CF6-1C38-2333-CE8D792D1561}"/>
              </a:ext>
            </a:extLst>
          </p:cNvPr>
          <p:cNvSpPr txBox="1"/>
          <p:nvPr/>
        </p:nvSpPr>
        <p:spPr>
          <a:xfrm>
            <a:off x="1014058" y="5600684"/>
            <a:ext cx="4139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Красивый дизайн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Большое количество тем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Понятный интерфейс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937128-824B-462B-3B33-A8E5553E6869}"/>
              </a:ext>
            </a:extLst>
          </p:cNvPr>
          <p:cNvSpPr txBox="1"/>
          <p:nvPr/>
        </p:nvSpPr>
        <p:spPr>
          <a:xfrm>
            <a:off x="6433884" y="5449034"/>
            <a:ext cx="39137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Отсутствует сюжет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Нет игровых механик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манипулирование</a:t>
            </a:r>
          </a:p>
        </p:txBody>
      </p:sp>
      <p:pic>
        <p:nvPicPr>
          <p:cNvPr id="3074" name="Picture 2" descr="Duolingo – мобильное приложение для начинающих учить английский">
            <a:extLst>
              <a:ext uri="{FF2B5EF4-FFF2-40B4-BE49-F238E27FC236}">
                <a16:creationId xmlns:a16="http://schemas.microsoft.com/office/drawing/2014/main" id="{3247505F-1EA3-3CFA-F057-B7494E289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8977" y="1560999"/>
            <a:ext cx="3810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 изучал иностранный язык 3 месяца с DuoLingo. Почему это не самый  эффективный инструмент для изучения языка / Хабр">
            <a:extLst>
              <a:ext uri="{FF2B5EF4-FFF2-40B4-BE49-F238E27FC236}">
                <a16:creationId xmlns:a16="http://schemas.microsoft.com/office/drawing/2014/main" id="{518D56B3-6A0C-CF31-40EB-62C67DD83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012" y="6542866"/>
            <a:ext cx="2671713" cy="326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uolingo: Цены, Отзывы, Функции, Обзор, Сравнения + Демо-доступ">
            <a:extLst>
              <a:ext uri="{FF2B5EF4-FFF2-40B4-BE49-F238E27FC236}">
                <a16:creationId xmlns:a16="http://schemas.microsoft.com/office/drawing/2014/main" id="{2E37D927-E15B-04AA-0EC0-162A047A0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763" y="6537041"/>
            <a:ext cx="5225820" cy="326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uolingo добавила GPT-4 в свой сервис">
            <a:extLst>
              <a:ext uri="{FF2B5EF4-FFF2-40B4-BE49-F238E27FC236}">
                <a16:creationId xmlns:a16="http://schemas.microsoft.com/office/drawing/2014/main" id="{19C44E45-E67C-3434-1937-DB37CDD71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31" y="7148117"/>
            <a:ext cx="4291010" cy="2655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Это читер? Duolingo | Пикабу">
            <a:extLst>
              <a:ext uri="{FF2B5EF4-FFF2-40B4-BE49-F238E27FC236}">
                <a16:creationId xmlns:a16="http://schemas.microsoft.com/office/drawing/2014/main" id="{73EC9592-BF18-58C4-8238-3D5262FE9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7165" y="2437861"/>
            <a:ext cx="2527310" cy="387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4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69B89C-CFD0-046E-5C66-28FB34C7F719}"/>
              </a:ext>
            </a:extLst>
          </p:cNvPr>
          <p:cNvSpPr txBox="1"/>
          <p:nvPr/>
        </p:nvSpPr>
        <p:spPr>
          <a:xfrm>
            <a:off x="3751488" y="887864"/>
            <a:ext cx="10785023" cy="800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5468"/>
              </a:lnSpc>
              <a:buNone/>
            </a:pPr>
            <a:r>
              <a:rPr lang="ru-RU" sz="7000" dirty="0">
                <a:solidFill>
                  <a:schemeClr val="bg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Анализ конкурентов</a:t>
            </a:r>
            <a:endParaRPr lang="en-US" sz="70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D0CE9-ED44-085D-CCC2-358DA4A6A157}"/>
              </a:ext>
            </a:extLst>
          </p:cNvPr>
          <p:cNvSpPr txBox="1"/>
          <p:nvPr/>
        </p:nvSpPr>
        <p:spPr>
          <a:xfrm>
            <a:off x="6602864" y="1688724"/>
            <a:ext cx="508227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Pixel Digivolve Cyrillic" panose="02000500000000000000" pitchFamily="2" charset="0"/>
                <a:cs typeface="Calibri" panose="020F0502020204030204" pitchFamily="34" charset="0"/>
              </a:rPr>
              <a:t>Prodigy math</a:t>
            </a:r>
            <a:endParaRPr lang="en-US" sz="5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A63E9-2286-1FE2-169F-4ECF5ABB7743}"/>
              </a:ext>
            </a:extLst>
          </p:cNvPr>
          <p:cNvSpPr txBox="1"/>
          <p:nvPr/>
        </p:nvSpPr>
        <p:spPr>
          <a:xfrm>
            <a:off x="595993" y="2746493"/>
            <a:ext cx="9996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Это увлекательная обучающая видеоигра </a:t>
            </a:r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на менее серьёзные математические темы</a:t>
            </a:r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, которая позволяет вам изучать математику.</a:t>
            </a:r>
            <a:endParaRPr lang="en-US" sz="3000" dirty="0">
              <a:solidFill>
                <a:schemeClr val="bg1"/>
              </a:solidFill>
              <a:latin typeface="Pixel Digivolve Cyrillic" panose="02000500000000000000" pitchFamily="2" charset="0"/>
            </a:endParaRPr>
          </a:p>
        </p:txBody>
      </p:sp>
      <p:pic>
        <p:nvPicPr>
          <p:cNvPr id="1026" name="Picture 2" descr="Приложения в Google Play – Prodigy Math: Kids Game">
            <a:extLst>
              <a:ext uri="{FF2B5EF4-FFF2-40B4-BE49-F238E27FC236}">
                <a16:creationId xmlns:a16="http://schemas.microsoft.com/office/drawing/2014/main" id="{96D76DFB-010B-AE26-0B4E-F21A69862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11" y="2746493"/>
            <a:ext cx="65024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odigy Math для Android - Скачайте APK с Uptodown">
            <a:extLst>
              <a:ext uri="{FF2B5EF4-FFF2-40B4-BE49-F238E27FC236}">
                <a16:creationId xmlns:a16="http://schemas.microsoft.com/office/drawing/2014/main" id="{0EDAD2F2-0E02-B765-5E46-C45399748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404" y="6165724"/>
            <a:ext cx="5693307" cy="3201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1765DC-BC74-B0CA-B0CB-FDAF9CE1EBEE}"/>
              </a:ext>
            </a:extLst>
          </p:cNvPr>
          <p:cNvSpPr txBox="1"/>
          <p:nvPr/>
        </p:nvSpPr>
        <p:spPr>
          <a:xfrm>
            <a:off x="500289" y="5143500"/>
            <a:ext cx="2022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Плюсы:</a:t>
            </a:r>
            <a:endParaRPr lang="en-US" sz="3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AA960-6B71-4379-9509-33C3FC133129}"/>
              </a:ext>
            </a:extLst>
          </p:cNvPr>
          <p:cNvSpPr txBox="1"/>
          <p:nvPr/>
        </p:nvSpPr>
        <p:spPr>
          <a:xfrm>
            <a:off x="5594222" y="5143500"/>
            <a:ext cx="20227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0" i="0" u="none" strike="noStrike" dirty="0">
                <a:solidFill>
                  <a:schemeClr val="bg1"/>
                </a:solidFill>
                <a:effectLst/>
                <a:latin typeface="Pixel Digivolve Cyrillic" panose="02000500000000000000" pitchFamily="2" charset="0"/>
              </a:rPr>
              <a:t>Минусы:</a:t>
            </a:r>
            <a:endParaRPr lang="en-US" sz="3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507BCD-0CF6-1C38-2333-CE8D792D1561}"/>
              </a:ext>
            </a:extLst>
          </p:cNvPr>
          <p:cNvSpPr txBox="1"/>
          <p:nvPr/>
        </p:nvSpPr>
        <p:spPr>
          <a:xfrm>
            <a:off x="1014058" y="5921493"/>
            <a:ext cx="36722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Шкала достижений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Красивый дизайн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937128-824B-462B-3B33-A8E5553E6869}"/>
              </a:ext>
            </a:extLst>
          </p:cNvPr>
          <p:cNvSpPr txBox="1"/>
          <p:nvPr/>
        </p:nvSpPr>
        <p:spPr>
          <a:xfrm>
            <a:off x="6193597" y="5921492"/>
            <a:ext cx="48608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Местами перегруженный интерфейс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Слишком много игровых механик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Слишком «раздутый» сюжет</a:t>
            </a:r>
          </a:p>
        </p:txBody>
      </p:sp>
      <p:pic>
        <p:nvPicPr>
          <p:cNvPr id="1030" name="Picture 6" descr="Prodigy Math для Android - Скачайте APK с Uptodown">
            <a:extLst>
              <a:ext uri="{FF2B5EF4-FFF2-40B4-BE49-F238E27FC236}">
                <a16:creationId xmlns:a16="http://schemas.microsoft.com/office/drawing/2014/main" id="{57E17A1D-CC38-170A-BD2C-F9680E00F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00" y="7161151"/>
            <a:ext cx="4367536" cy="2455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digy - Fun math learning platform for kids (забавная математическая  платформа для детей) 🔥 Играть Онлайн">
            <a:extLst>
              <a:ext uri="{FF2B5EF4-FFF2-40B4-BE49-F238E27FC236}">
                <a16:creationId xmlns:a16="http://schemas.microsoft.com/office/drawing/2014/main" id="{300EA0CD-D4F0-2B41-F8FE-D77E863E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14" y="7831257"/>
            <a:ext cx="2896911" cy="198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98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">
            <a:extLst>
              <a:ext uri="{FF2B5EF4-FFF2-40B4-BE49-F238E27FC236}">
                <a16:creationId xmlns:a16="http://schemas.microsoft.com/office/drawing/2014/main" id="{C8744FB0-80D9-402C-AB26-E991A92E9EDB}"/>
              </a:ext>
            </a:extLst>
          </p:cNvPr>
          <p:cNvSpPr/>
          <p:nvPr/>
        </p:nvSpPr>
        <p:spPr>
          <a:xfrm>
            <a:off x="8739050" y="1777262"/>
            <a:ext cx="9405365" cy="4492910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 dirty="0">
              <a:latin typeface="Pixel Digivolve Cyrillic" panose="02000500000000000000" pitchFamily="2" charset="0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7</a:t>
            </a:r>
          </a:p>
        </p:txBody>
      </p:sp>
      <p:sp>
        <p:nvSpPr>
          <p:cNvPr id="4" name="Google Shape;123;p3">
            <a:extLst>
              <a:ext uri="{FF2B5EF4-FFF2-40B4-BE49-F238E27FC236}">
                <a16:creationId xmlns:a16="http://schemas.microsoft.com/office/drawing/2014/main" id="{5DAE600A-AE22-8AE3-BB98-1D170EB9A4C7}"/>
              </a:ext>
            </a:extLst>
          </p:cNvPr>
          <p:cNvSpPr txBox="1">
            <a:spLocks/>
          </p:cNvSpPr>
          <p:nvPr/>
        </p:nvSpPr>
        <p:spPr>
          <a:xfrm>
            <a:off x="2744803" y="307237"/>
            <a:ext cx="1279839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Цель и задачи проекта</a:t>
            </a:r>
          </a:p>
        </p:txBody>
      </p:sp>
      <p:sp>
        <p:nvSpPr>
          <p:cNvPr id="5" name="Google Shape;124;p3">
            <a:extLst>
              <a:ext uri="{FF2B5EF4-FFF2-40B4-BE49-F238E27FC236}">
                <a16:creationId xmlns:a16="http://schemas.microsoft.com/office/drawing/2014/main" id="{6C08BF88-2FAD-5349-A6F6-483F0AD0BF71}"/>
              </a:ext>
            </a:extLst>
          </p:cNvPr>
          <p:cNvSpPr txBox="1">
            <a:spLocks/>
          </p:cNvSpPr>
          <p:nvPr/>
        </p:nvSpPr>
        <p:spPr>
          <a:xfrm>
            <a:off x="558072" y="3626856"/>
            <a:ext cx="8585927" cy="3033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00">
              <a:buClr>
                <a:schemeClr val="tx1"/>
              </a:buClr>
              <a:buSzPct val="120000"/>
            </a:pPr>
            <a:r>
              <a:rPr lang="ru-RU" sz="3200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Цель:</a:t>
            </a:r>
            <a:endParaRPr lang="ru-RU" sz="3200" u="sng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повышение качества и эффективности изучения производных и интегралов за счёт геймификации обучения.</a:t>
            </a:r>
            <a:endParaRPr lang="ru-RU" sz="3000" dirty="0">
              <a:solidFill>
                <a:schemeClr val="bg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124;p3">
            <a:extLst>
              <a:ext uri="{FF2B5EF4-FFF2-40B4-BE49-F238E27FC236}">
                <a16:creationId xmlns:a16="http://schemas.microsoft.com/office/drawing/2014/main" id="{1215FEBD-F412-F1EC-8857-A1D59B19EAE8}"/>
              </a:ext>
            </a:extLst>
          </p:cNvPr>
          <p:cNvSpPr txBox="1">
            <a:spLocks/>
          </p:cNvSpPr>
          <p:nvPr/>
        </p:nvSpPr>
        <p:spPr>
          <a:xfrm>
            <a:off x="143584" y="6121301"/>
            <a:ext cx="16851087" cy="3738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82600" lvl="1" indent="0" algn="l">
              <a:buClrTx/>
            </a:pPr>
            <a:r>
              <a:rPr lang="ru-RU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задачи:</a:t>
            </a:r>
          </a:p>
          <a:p>
            <a:pPr marL="1454150" lvl="2" indent="-514350" algn="l">
              <a:buClrTx/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Закрыть пробелы в теоретической базе у студентов;</a:t>
            </a:r>
          </a:p>
          <a:p>
            <a:pPr marL="1454150" lvl="2" indent="-514350" algn="l">
              <a:buClrTx/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Научить студентов решать примеры на производные и интегралы быстро и эффективно;</a:t>
            </a:r>
          </a:p>
          <a:p>
            <a:pPr marL="1454150" lvl="2" indent="-514350" algn="l">
              <a:buClrTx/>
              <a:buFont typeface="+mj-lt"/>
              <a:buAutoNum type="arabicPeriod"/>
            </a:pPr>
            <a:r>
              <a:rPr lang="ru-RU" sz="3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Облегчить процесс переключения мышления с производных на интегралы и наоборот.</a:t>
            </a:r>
            <a:r>
              <a:rPr lang="ru-RU" sz="3000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EC53991-875D-418E-8C1D-483457F99389}"/>
              </a:ext>
            </a:extLst>
          </p:cNvPr>
          <p:cNvSpPr/>
          <p:nvPr/>
        </p:nvSpPr>
        <p:spPr>
          <a:xfrm>
            <a:off x="7850672" y="1981489"/>
            <a:ext cx="102937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lvl="1" algn="ctr">
              <a:buClrTx/>
            </a:pPr>
            <a:r>
              <a:rPr lang="ru-RU" sz="2800" b="1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2800" b="1" u="sng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Проблемы:</a:t>
            </a:r>
          </a:p>
          <a:p>
            <a:pPr marL="482600" lvl="1" algn="ctr">
              <a:buClrTx/>
            </a:pPr>
            <a:endParaRPr lang="ru-RU" sz="2800" b="1" u="sng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54150" lvl="2" indent="-514350">
              <a:buClrTx/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Pixel Digivolve Cyrillic" panose="02000500000000000000" pitchFamily="2" charset="0"/>
              </a:rPr>
              <a:t>Традиционные методы обучения не предоставляют необходимой мотивации.</a:t>
            </a:r>
          </a:p>
          <a:p>
            <a:pPr marL="1454150" lvl="2" indent="-514350">
              <a:buClrTx/>
              <a:buFont typeface="Arial" panose="020B0604020202020204" pitchFamily="34" charset="0"/>
              <a:buChar char="•"/>
            </a:pPr>
            <a:r>
              <a:rPr lang="ru-RU" sz="3000" dirty="0">
                <a:solidFill>
                  <a:schemeClr val="tx1"/>
                </a:solidFill>
                <a:latin typeface="Pixel Digivolve Cyrillic" panose="02000500000000000000" pitchFamily="2" charset="0"/>
              </a:rPr>
              <a:t>Студенты медленно решают примеры и имеют трудности перехода от производных к интегралам.</a:t>
            </a:r>
          </a:p>
          <a:p>
            <a:pPr marL="939800" lvl="2">
              <a:buClrTx/>
            </a:pPr>
            <a:endParaRPr lang="ru-RU" sz="3000" b="1" u="sng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8</a:t>
            </a:r>
          </a:p>
        </p:txBody>
      </p:sp>
      <p:sp>
        <p:nvSpPr>
          <p:cNvPr id="29" name="Shape 2">
            <a:extLst>
              <a:ext uri="{FF2B5EF4-FFF2-40B4-BE49-F238E27FC236}">
                <a16:creationId xmlns:a16="http://schemas.microsoft.com/office/drawing/2014/main" id="{8C8218D2-A965-4C51-2C3D-16C8EA9CBF9F}"/>
              </a:ext>
            </a:extLst>
          </p:cNvPr>
          <p:cNvSpPr/>
          <p:nvPr/>
        </p:nvSpPr>
        <p:spPr>
          <a:xfrm>
            <a:off x="1531077" y="2791551"/>
            <a:ext cx="4173958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 dirty="0">
              <a:latin typeface="Pixel Digivolve Cyrillic" panose="02000500000000000000" pitchFamily="2" charset="0"/>
            </a:endParaRPr>
          </a:p>
        </p:txBody>
      </p:sp>
      <p:sp>
        <p:nvSpPr>
          <p:cNvPr id="30" name="Google Shape;123;p3">
            <a:extLst>
              <a:ext uri="{FF2B5EF4-FFF2-40B4-BE49-F238E27FC236}">
                <a16:creationId xmlns:a16="http://schemas.microsoft.com/office/drawing/2014/main" id="{90B64F12-1A01-DB66-9020-A6D47B3B873E}"/>
              </a:ext>
            </a:extLst>
          </p:cNvPr>
          <p:cNvSpPr txBox="1">
            <a:spLocks/>
          </p:cNvSpPr>
          <p:nvPr/>
        </p:nvSpPr>
        <p:spPr>
          <a:xfrm>
            <a:off x="2744803" y="307237"/>
            <a:ext cx="1279839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Требования к продукту</a:t>
            </a:r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3C145725-D2C4-6CFA-D772-D6667D4CC7BE}"/>
              </a:ext>
            </a:extLst>
          </p:cNvPr>
          <p:cNvSpPr/>
          <p:nvPr/>
        </p:nvSpPr>
        <p:spPr>
          <a:xfrm>
            <a:off x="12201243" y="2791551"/>
            <a:ext cx="4174569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pPr marL="0" indent="0">
              <a:lnSpc>
                <a:spcPts val="2118"/>
              </a:lnSpc>
              <a:buNone/>
            </a:pPr>
            <a:endParaRPr lang="en-US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33093EB-B260-9E32-578F-1EE98D9F69EA}"/>
              </a:ext>
            </a:extLst>
          </p:cNvPr>
          <p:cNvSpPr/>
          <p:nvPr/>
        </p:nvSpPr>
        <p:spPr>
          <a:xfrm>
            <a:off x="12266702" y="6143371"/>
            <a:ext cx="4174569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>
              <a:latin typeface="Pixel Digivolve Cyrillic" panose="02000500000000000000" pitchFamily="2" charset="0"/>
            </a:endParaRPr>
          </a:p>
        </p:txBody>
      </p:sp>
      <p:sp>
        <p:nvSpPr>
          <p:cNvPr id="33" name="Shape 2">
            <a:extLst>
              <a:ext uri="{FF2B5EF4-FFF2-40B4-BE49-F238E27FC236}">
                <a16:creationId xmlns:a16="http://schemas.microsoft.com/office/drawing/2014/main" id="{D152559B-3C14-7B90-5FB6-EBE0C7920BC5}"/>
              </a:ext>
            </a:extLst>
          </p:cNvPr>
          <p:cNvSpPr/>
          <p:nvPr/>
        </p:nvSpPr>
        <p:spPr>
          <a:xfrm>
            <a:off x="6907601" y="6143371"/>
            <a:ext cx="4174569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>
              <a:latin typeface="Pixel Digivolve Cyrillic" panose="02000500000000000000" pitchFamily="2" charset="0"/>
            </a:endParaRPr>
          </a:p>
        </p:txBody>
      </p:sp>
      <p:sp>
        <p:nvSpPr>
          <p:cNvPr id="34" name="Shape 2">
            <a:extLst>
              <a:ext uri="{FF2B5EF4-FFF2-40B4-BE49-F238E27FC236}">
                <a16:creationId xmlns:a16="http://schemas.microsoft.com/office/drawing/2014/main" id="{37634D5E-0E48-CC88-C3F2-59EADD250DB5}"/>
              </a:ext>
            </a:extLst>
          </p:cNvPr>
          <p:cNvSpPr/>
          <p:nvPr/>
        </p:nvSpPr>
        <p:spPr>
          <a:xfrm>
            <a:off x="1530466" y="6143371"/>
            <a:ext cx="4174569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ru-RU" dirty="0">
              <a:latin typeface="Pixel Digivolve Cyrillic" panose="02000500000000000000" pitchFamily="2" charset="0"/>
            </a:endParaRPr>
          </a:p>
        </p:txBody>
      </p:sp>
      <p:sp>
        <p:nvSpPr>
          <p:cNvPr id="35" name="Text 3">
            <a:extLst>
              <a:ext uri="{FF2B5EF4-FFF2-40B4-BE49-F238E27FC236}">
                <a16:creationId xmlns:a16="http://schemas.microsoft.com/office/drawing/2014/main" id="{2D6FDD3D-8E4C-A9EE-7579-7059B7398B03}"/>
              </a:ext>
            </a:extLst>
          </p:cNvPr>
          <p:cNvSpPr/>
          <p:nvPr/>
        </p:nvSpPr>
        <p:spPr>
          <a:xfrm>
            <a:off x="1546835" y="3046237"/>
            <a:ext cx="4174569" cy="5055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Формулы для решения</a:t>
            </a:r>
          </a:p>
          <a:p>
            <a:pPr marL="0" indent="0" algn="ctr">
              <a:lnSpc>
                <a:spcPts val="2118"/>
              </a:lnSpc>
              <a:buNone/>
            </a:pP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примеров</a:t>
            </a:r>
          </a:p>
        </p:txBody>
      </p:sp>
      <p:sp>
        <p:nvSpPr>
          <p:cNvPr id="36" name="Text 4">
            <a:extLst>
              <a:ext uri="{FF2B5EF4-FFF2-40B4-BE49-F238E27FC236}">
                <a16:creationId xmlns:a16="http://schemas.microsoft.com/office/drawing/2014/main" id="{31C27F36-06AA-BD59-D166-137A71860F20}"/>
              </a:ext>
            </a:extLst>
          </p:cNvPr>
          <p:cNvSpPr/>
          <p:nvPr/>
        </p:nvSpPr>
        <p:spPr>
          <a:xfrm>
            <a:off x="1546835" y="3886584"/>
            <a:ext cx="4174569" cy="12577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Продукт должен предоставлять формулы для решения примеров, чтобы помочь пользователям в обучении.</a:t>
            </a:r>
          </a:p>
        </p:txBody>
      </p:sp>
      <p:sp>
        <p:nvSpPr>
          <p:cNvPr id="37" name="Text 10">
            <a:extLst>
              <a:ext uri="{FF2B5EF4-FFF2-40B4-BE49-F238E27FC236}">
                <a16:creationId xmlns:a16="http://schemas.microsoft.com/office/drawing/2014/main" id="{FDD08B73-0468-A2F1-8192-F723B7B8A364}"/>
              </a:ext>
            </a:extLst>
          </p:cNvPr>
          <p:cNvSpPr/>
          <p:nvPr/>
        </p:nvSpPr>
        <p:spPr>
          <a:xfrm>
            <a:off x="12216961" y="3632648"/>
            <a:ext cx="4177555" cy="17655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Продукт должен предоставлять</a:t>
            </a:r>
            <a:r>
              <a:rPr lang="ru-RU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как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тренировочные уровни, так и с усложнениями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включая</a:t>
            </a:r>
            <a:r>
              <a:rPr lang="ru-RU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уровни с объединением тем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чтобы соответствовать потребностям разных пользователей.</a:t>
            </a:r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4FF21E3C-E725-49FB-FE8B-0ECA0C1BF665}"/>
              </a:ext>
            </a:extLst>
          </p:cNvPr>
          <p:cNvSpPr/>
          <p:nvPr/>
        </p:nvSpPr>
        <p:spPr>
          <a:xfrm>
            <a:off x="1546835" y="6354780"/>
            <a:ext cx="4158200" cy="6599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 повторного прохождения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 13">
            <a:extLst>
              <a:ext uri="{FF2B5EF4-FFF2-40B4-BE49-F238E27FC236}">
                <a16:creationId xmlns:a16="http://schemas.microsoft.com/office/drawing/2014/main" id="{5D5E466E-9A29-1BD6-5FBB-C14C27E2E651}"/>
              </a:ext>
            </a:extLst>
          </p:cNvPr>
          <p:cNvSpPr/>
          <p:nvPr/>
        </p:nvSpPr>
        <p:spPr>
          <a:xfrm>
            <a:off x="1862792" y="7014753"/>
            <a:ext cx="3542654" cy="15144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Продукт должен предоставлять возможность повторного прохождения, чтобы пользователи могли улучшать свои навыки.</a:t>
            </a:r>
          </a:p>
        </p:txBody>
      </p:sp>
      <p:sp>
        <p:nvSpPr>
          <p:cNvPr id="40" name="Text 15">
            <a:extLst>
              <a:ext uri="{FF2B5EF4-FFF2-40B4-BE49-F238E27FC236}">
                <a16:creationId xmlns:a16="http://schemas.microsoft.com/office/drawing/2014/main" id="{4D7A1402-0EC4-845E-4E7D-243B291AD548}"/>
              </a:ext>
            </a:extLst>
          </p:cNvPr>
          <p:cNvSpPr/>
          <p:nvPr/>
        </p:nvSpPr>
        <p:spPr>
          <a:xfrm>
            <a:off x="12284736" y="6354780"/>
            <a:ext cx="4156535" cy="58004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Статистика и отслеживание прогресса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16">
            <a:extLst>
              <a:ext uri="{FF2B5EF4-FFF2-40B4-BE49-F238E27FC236}">
                <a16:creationId xmlns:a16="http://schemas.microsoft.com/office/drawing/2014/main" id="{D34D6EF7-981C-A349-6906-11500BDD6F80}"/>
              </a:ext>
            </a:extLst>
          </p:cNvPr>
          <p:cNvSpPr/>
          <p:nvPr/>
        </p:nvSpPr>
        <p:spPr>
          <a:xfrm>
            <a:off x="12368544" y="7019634"/>
            <a:ext cx="3970884" cy="15095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Продукт должен предоставлять статистику прохождения уровней и отслеживание прогресса пользователей, чтобы они могли отслеживать свои достижения.</a:t>
            </a:r>
          </a:p>
        </p:txBody>
      </p:sp>
      <p:sp>
        <p:nvSpPr>
          <p:cNvPr id="42" name="Text 18">
            <a:extLst>
              <a:ext uri="{FF2B5EF4-FFF2-40B4-BE49-F238E27FC236}">
                <a16:creationId xmlns:a16="http://schemas.microsoft.com/office/drawing/2014/main" id="{1892AD54-0B54-E66A-1BD4-8C28730758D9}"/>
              </a:ext>
            </a:extLst>
          </p:cNvPr>
          <p:cNvSpPr/>
          <p:nvPr/>
        </p:nvSpPr>
        <p:spPr>
          <a:xfrm>
            <a:off x="7435763" y="6453087"/>
            <a:ext cx="3070746" cy="4117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4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Продолжительность</a:t>
            </a:r>
            <a:endParaRPr lang="ru-RU" sz="2400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118"/>
              </a:lnSpc>
              <a:buNone/>
            </a:pPr>
            <a:r>
              <a:rPr lang="en-US" sz="24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уровня</a:t>
            </a:r>
            <a:endParaRPr lang="en-US" sz="24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19">
            <a:extLst>
              <a:ext uri="{FF2B5EF4-FFF2-40B4-BE49-F238E27FC236}">
                <a16:creationId xmlns:a16="http://schemas.microsoft.com/office/drawing/2014/main" id="{EC535EBC-326E-46CC-A7EE-2A52EFE557D1}"/>
              </a:ext>
            </a:extLst>
          </p:cNvPr>
          <p:cNvSpPr/>
          <p:nvPr/>
        </p:nvSpPr>
        <p:spPr>
          <a:xfrm>
            <a:off x="7120379" y="7174583"/>
            <a:ext cx="3749011" cy="14369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Каждый уровень должен занимать 10-15 минут, чтобы обеспечить оптимальную продолжительность для пользователей.</a:t>
            </a:r>
          </a:p>
        </p:txBody>
      </p:sp>
      <p:sp>
        <p:nvSpPr>
          <p:cNvPr id="44" name="Shape 2">
            <a:extLst>
              <a:ext uri="{FF2B5EF4-FFF2-40B4-BE49-F238E27FC236}">
                <a16:creationId xmlns:a16="http://schemas.microsoft.com/office/drawing/2014/main" id="{0C7E40F1-B8FF-8B4C-60AC-01BB972E4658}"/>
              </a:ext>
            </a:extLst>
          </p:cNvPr>
          <p:cNvSpPr/>
          <p:nvPr/>
        </p:nvSpPr>
        <p:spPr>
          <a:xfrm>
            <a:off x="6884157" y="2791551"/>
            <a:ext cx="4173958" cy="2680178"/>
          </a:xfrm>
          <a:prstGeom prst="roundRect">
            <a:avLst>
              <a:gd name="adj" fmla="val 2559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 dirty="0">
              <a:latin typeface="Pixel Digivolve Cyrillic" panose="02000500000000000000" pitchFamily="2" charset="0"/>
            </a:endParaRPr>
          </a:p>
        </p:txBody>
      </p:sp>
      <p:sp>
        <p:nvSpPr>
          <p:cNvPr id="45" name="Text 3">
            <a:extLst>
              <a:ext uri="{FF2B5EF4-FFF2-40B4-BE49-F238E27FC236}">
                <a16:creationId xmlns:a16="http://schemas.microsoft.com/office/drawing/2014/main" id="{C41DF7D9-5BB3-9FE9-A8B0-54FB20AF18BB}"/>
              </a:ext>
            </a:extLst>
          </p:cNvPr>
          <p:cNvSpPr/>
          <p:nvPr/>
        </p:nvSpPr>
        <p:spPr>
          <a:xfrm>
            <a:off x="6920954" y="3000173"/>
            <a:ext cx="4174569" cy="5055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Музыкальное</a:t>
            </a: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звуковое</a:t>
            </a:r>
            <a:endParaRPr lang="ru-RU" sz="2000" dirty="0">
              <a:solidFill>
                <a:srgbClr val="B380FF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ts val="2118"/>
              </a:lnSpc>
              <a:buNone/>
            </a:pP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сопровождение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4">
            <a:extLst>
              <a:ext uri="{FF2B5EF4-FFF2-40B4-BE49-F238E27FC236}">
                <a16:creationId xmlns:a16="http://schemas.microsoft.com/office/drawing/2014/main" id="{E39EA48A-F4DD-2F88-AC19-92B4687CCE3E}"/>
              </a:ext>
            </a:extLst>
          </p:cNvPr>
          <p:cNvSpPr/>
          <p:nvPr/>
        </p:nvSpPr>
        <p:spPr>
          <a:xfrm>
            <a:off x="6898551" y="3714345"/>
            <a:ext cx="4174569" cy="12577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033"/>
              </a:lnSpc>
              <a:buNone/>
            </a:pP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Продукт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должен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иметь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музыкальное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и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звуковое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сопровождение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с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возможностью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отключения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чтобы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пользователи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могли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выбирать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предпочитаемый</a:t>
            </a:r>
            <a:r>
              <a:rPr lang="en-US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режим</a:t>
            </a:r>
            <a:r>
              <a:rPr lang="ru-RU" sz="1500" dirty="0">
                <a:solidFill>
                  <a:schemeClr val="tx1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500" dirty="0">
              <a:solidFill>
                <a:schemeClr val="tx1"/>
              </a:solidFill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 3">
            <a:extLst>
              <a:ext uri="{FF2B5EF4-FFF2-40B4-BE49-F238E27FC236}">
                <a16:creationId xmlns:a16="http://schemas.microsoft.com/office/drawing/2014/main" id="{939ACA10-EAEB-C765-EC52-5CAC0EEF45CC}"/>
              </a:ext>
            </a:extLst>
          </p:cNvPr>
          <p:cNvSpPr/>
          <p:nvPr/>
        </p:nvSpPr>
        <p:spPr>
          <a:xfrm>
            <a:off x="12237237" y="2943947"/>
            <a:ext cx="4174569" cy="5055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18"/>
              </a:lnSpc>
              <a:buNone/>
            </a:pP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Различные</a:t>
            </a: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уровни</a:t>
            </a:r>
            <a:r>
              <a:rPr lang="en-US" sz="2000" dirty="0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lnSpc>
                <a:spcPts val="2118"/>
              </a:lnSpc>
              <a:buNone/>
            </a:pPr>
            <a:r>
              <a:rPr lang="en-US" sz="2000" dirty="0" err="1">
                <a:solidFill>
                  <a:srgbClr val="B380FF"/>
                </a:solidFill>
                <a:latin typeface="Pixel Digivolve Cyrillic" panose="02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сложности</a:t>
            </a:r>
            <a:endParaRPr lang="en-US" sz="2000" dirty="0">
              <a:latin typeface="Pixel Digivolve Cyrillic" panose="02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1DD2C6-D191-C041-2371-8DC2E3224960}"/>
              </a:ext>
            </a:extLst>
          </p:cNvPr>
          <p:cNvSpPr txBox="1"/>
          <p:nvPr/>
        </p:nvSpPr>
        <p:spPr>
          <a:xfrm>
            <a:off x="4572000" y="4994581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9745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/>
          <p:nvPr/>
        </p:nvSpPr>
        <p:spPr>
          <a:xfrm>
            <a:off x="17687216" y="9611441"/>
            <a:ext cx="4572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bg1"/>
                </a:solidFill>
                <a:latin typeface="Pixel Digivolve Cyrillic" panose="02000500000000000000" pitchFamily="2" charset="0"/>
                <a:ea typeface="Calibri"/>
                <a:cs typeface="Calibri"/>
                <a:sym typeface="Calibri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B732A-5432-8D86-4521-AAD0DD715AD8}"/>
              </a:ext>
            </a:extLst>
          </p:cNvPr>
          <p:cNvSpPr txBox="1"/>
          <p:nvPr/>
        </p:nvSpPr>
        <p:spPr>
          <a:xfrm>
            <a:off x="2286000" y="623352"/>
            <a:ext cx="1371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dk1"/>
              </a:buClr>
              <a:buSzPts val="6600"/>
              <a:buFont typeface="Calibri"/>
              <a:buNone/>
            </a:pPr>
            <a:r>
              <a:rPr lang="ru-RU" sz="6000" dirty="0">
                <a:solidFill>
                  <a:schemeClr val="bg1"/>
                </a:solidFill>
                <a:latin typeface="Pixel Digivolve Cyrillic" panose="02000500000000000000" pitchFamily="2" charset="0"/>
              </a:rPr>
              <a:t>Технологический стек</a:t>
            </a:r>
          </a:p>
        </p:txBody>
      </p:sp>
      <p:pic>
        <p:nvPicPr>
          <p:cNvPr id="3" name="Picture 2" descr="История Unity - ProgKids">
            <a:extLst>
              <a:ext uri="{FF2B5EF4-FFF2-40B4-BE49-F238E27FC236}">
                <a16:creationId xmlns:a16="http://schemas.microsoft.com/office/drawing/2014/main" id="{F41F7C38-6ED3-801D-9126-6D4395F47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2" y="3606165"/>
            <a:ext cx="7979230" cy="418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Microsoft Visual Studio IDE for Windows and Mac | E-SPIN Group">
            <a:extLst>
              <a:ext uri="{FF2B5EF4-FFF2-40B4-BE49-F238E27FC236}">
                <a16:creationId xmlns:a16="http://schemas.microsoft.com/office/drawing/2014/main" id="{B0EE2E14-A330-FF53-6453-FC58FFE82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0" b="14272"/>
          <a:stretch/>
        </p:blipFill>
        <p:spPr bwMode="auto">
          <a:xfrm>
            <a:off x="9677400" y="3606165"/>
            <a:ext cx="7821928" cy="4189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508</Words>
  <Application>Microsoft Office PowerPoint</Application>
  <PresentationFormat>Произвольный</PresentationFormat>
  <Paragraphs>133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Pixel Digivolve Cyrillic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Бондарев</dc:creator>
  <cp:lastModifiedBy>Роман Попов</cp:lastModifiedBy>
  <cp:revision>45</cp:revision>
  <dcterms:created xsi:type="dcterms:W3CDTF">2006-08-16T00:00:00Z</dcterms:created>
  <dcterms:modified xsi:type="dcterms:W3CDTF">2024-06-19T21:26:50Z</dcterms:modified>
</cp:coreProperties>
</file>