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9" r:id="rId6"/>
    <p:sldId id="260" r:id="rId7"/>
    <p:sldId id="261" r:id="rId8"/>
    <p:sldId id="262" r:id="rId9"/>
    <p:sldId id="263" r:id="rId10"/>
    <p:sldId id="270" r:id="rId11"/>
    <p:sldId id="266" r:id="rId12"/>
    <p:sldId id="267" r:id="rId13"/>
  </p:sldIdLst>
  <p:sldSz cx="18288000" cy="10287000"/>
  <p:notesSz cx="6858000" cy="91440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Open Sans 1" panose="020B0604020202020204" charset="0"/>
      <p:regular r:id="rId18"/>
    </p:embeddedFont>
    <p:embeddedFont>
      <p:font typeface="Open Sans 1 Bold" panose="020B0604020202020204" charset="0"/>
      <p:regular r:id="rId19"/>
    </p:embeddedFont>
    <p:embeddedFont>
      <p:font typeface="Open Sans 2" panose="020B0604020202020204" charset="0"/>
      <p:regular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E6910"/>
    <a:srgbClr val="A75E12"/>
    <a:srgbClr val="C06A1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2" d="100"/>
          <a:sy n="72" d="100"/>
        </p:scale>
        <p:origin x="654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svg"/><Relationship Id="rId18" Type="http://schemas.openxmlformats.org/officeDocument/2006/relationships/image" Target="../media/image57.png"/><Relationship Id="rId26" Type="http://schemas.openxmlformats.org/officeDocument/2006/relationships/image" Target="../media/image65.png"/><Relationship Id="rId3" Type="http://schemas.openxmlformats.org/officeDocument/2006/relationships/image" Target="../media/image42.svg"/><Relationship Id="rId21" Type="http://schemas.openxmlformats.org/officeDocument/2006/relationships/image" Target="../media/image60.svg"/><Relationship Id="rId7" Type="http://schemas.openxmlformats.org/officeDocument/2006/relationships/image" Target="../media/image46.svg"/><Relationship Id="rId12" Type="http://schemas.openxmlformats.org/officeDocument/2006/relationships/image" Target="../media/image51.png"/><Relationship Id="rId17" Type="http://schemas.openxmlformats.org/officeDocument/2006/relationships/image" Target="../media/image56.svg"/><Relationship Id="rId25" Type="http://schemas.openxmlformats.org/officeDocument/2006/relationships/image" Target="../media/image64.svg"/><Relationship Id="rId2" Type="http://schemas.openxmlformats.org/officeDocument/2006/relationships/image" Target="../media/image41.png"/><Relationship Id="rId16" Type="http://schemas.openxmlformats.org/officeDocument/2006/relationships/image" Target="../media/image55.png"/><Relationship Id="rId20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50.svg"/><Relationship Id="rId24" Type="http://schemas.openxmlformats.org/officeDocument/2006/relationships/image" Target="../media/image63.png"/><Relationship Id="rId5" Type="http://schemas.openxmlformats.org/officeDocument/2006/relationships/image" Target="../media/image44.svg"/><Relationship Id="rId15" Type="http://schemas.openxmlformats.org/officeDocument/2006/relationships/image" Target="../media/image54.svg"/><Relationship Id="rId23" Type="http://schemas.openxmlformats.org/officeDocument/2006/relationships/image" Target="../media/image62.svg"/><Relationship Id="rId28" Type="http://schemas.openxmlformats.org/officeDocument/2006/relationships/image" Target="../media/image67.png"/><Relationship Id="rId10" Type="http://schemas.openxmlformats.org/officeDocument/2006/relationships/image" Target="../media/image49.png"/><Relationship Id="rId19" Type="http://schemas.openxmlformats.org/officeDocument/2006/relationships/image" Target="../media/image58.svg"/><Relationship Id="rId4" Type="http://schemas.openxmlformats.org/officeDocument/2006/relationships/image" Target="../media/image43.png"/><Relationship Id="rId9" Type="http://schemas.openxmlformats.org/officeDocument/2006/relationships/image" Target="../media/image48.svg"/><Relationship Id="rId14" Type="http://schemas.openxmlformats.org/officeDocument/2006/relationships/image" Target="../media/image53.png"/><Relationship Id="rId22" Type="http://schemas.openxmlformats.org/officeDocument/2006/relationships/image" Target="../media/image61.png"/><Relationship Id="rId27" Type="http://schemas.openxmlformats.org/officeDocument/2006/relationships/image" Target="../media/image66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8.png"/><Relationship Id="rId7" Type="http://schemas.openxmlformats.org/officeDocument/2006/relationships/image" Target="../media/image13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2.svg"/><Relationship Id="rId4" Type="http://schemas.openxmlformats.org/officeDocument/2006/relationships/image" Target="../media/image1.png"/><Relationship Id="rId9" Type="http://schemas.openxmlformats.org/officeDocument/2006/relationships/image" Target="../media/image20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8.png"/><Relationship Id="rId7" Type="http://schemas.openxmlformats.org/officeDocument/2006/relationships/image" Target="../media/image13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2.svg"/><Relationship Id="rId4" Type="http://schemas.openxmlformats.org/officeDocument/2006/relationships/image" Target="../media/image1.png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5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7" Type="http://schemas.openxmlformats.org/officeDocument/2006/relationships/image" Target="../media/image35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1D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8288000" cy="109728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028700" y="2802515"/>
            <a:ext cx="16322648" cy="4267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100"/>
              </a:lnSpc>
            </a:pPr>
            <a:r>
              <a:rPr lang="en-US" sz="10000">
                <a:solidFill>
                  <a:srgbClr val="C06A10"/>
                </a:solidFill>
                <a:latin typeface="Open Sans 1 Bold"/>
              </a:rPr>
              <a:t>ГАЙД ПО ПРОХОЖДЕНИЮ ИГРЫ FACTORIO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1481601" y="8482394"/>
            <a:ext cx="5473649" cy="7058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18"/>
              </a:lnSpc>
            </a:pPr>
            <a:r>
              <a:rPr lang="en-US" sz="4084">
                <a:solidFill>
                  <a:srgbClr val="C06A10"/>
                </a:solidFill>
                <a:latin typeface="Open Sans 1"/>
              </a:rPr>
              <a:t>Команда: Работяги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1D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-1155094" y="0"/>
            <a:ext cx="20598187" cy="12358912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0" y="0"/>
            <a:ext cx="3347530" cy="3396744"/>
            <a:chOff x="0" y="0"/>
            <a:chExt cx="913668" cy="9271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913668" cy="927100"/>
            </a:xfrm>
            <a:custGeom>
              <a:avLst/>
              <a:gdLst/>
              <a:ahLst/>
              <a:cxnLst/>
              <a:rect l="l" t="t" r="r" b="b"/>
              <a:pathLst>
                <a:path w="913668" h="927100">
                  <a:moveTo>
                    <a:pt x="749838" y="0"/>
                  </a:moveTo>
                  <a:lnTo>
                    <a:pt x="0" y="0"/>
                  </a:lnTo>
                  <a:lnTo>
                    <a:pt x="0" y="927100"/>
                  </a:lnTo>
                  <a:lnTo>
                    <a:pt x="76200" y="927100"/>
                  </a:lnTo>
                  <a:lnTo>
                    <a:pt x="76200" y="76200"/>
                  </a:lnTo>
                  <a:lnTo>
                    <a:pt x="913668" y="76200"/>
                  </a:lnTo>
                  <a:lnTo>
                    <a:pt x="913668" y="0"/>
                  </a:lnTo>
                  <a:close/>
                </a:path>
              </a:pathLst>
            </a:custGeom>
            <a:solidFill>
              <a:srgbClr val="C06A10">
                <a:alpha val="70980"/>
              </a:srgbClr>
            </a:solidFill>
          </p:spPr>
        </p:sp>
      </p:grpSp>
      <p:grpSp>
        <p:nvGrpSpPr>
          <p:cNvPr id="7" name="Group 7"/>
          <p:cNvGrpSpPr/>
          <p:nvPr/>
        </p:nvGrpSpPr>
        <p:grpSpPr>
          <a:xfrm rot="-5400000">
            <a:off x="24607" y="6914863"/>
            <a:ext cx="3347530" cy="3396744"/>
            <a:chOff x="0" y="0"/>
            <a:chExt cx="913668" cy="9271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913668" cy="927100"/>
            </a:xfrm>
            <a:custGeom>
              <a:avLst/>
              <a:gdLst/>
              <a:ahLst/>
              <a:cxnLst/>
              <a:rect l="l" t="t" r="r" b="b"/>
              <a:pathLst>
                <a:path w="913668" h="927100">
                  <a:moveTo>
                    <a:pt x="749838" y="0"/>
                  </a:moveTo>
                  <a:lnTo>
                    <a:pt x="0" y="0"/>
                  </a:lnTo>
                  <a:lnTo>
                    <a:pt x="0" y="927100"/>
                  </a:lnTo>
                  <a:lnTo>
                    <a:pt x="76200" y="927100"/>
                  </a:lnTo>
                  <a:lnTo>
                    <a:pt x="76200" y="76200"/>
                  </a:lnTo>
                  <a:lnTo>
                    <a:pt x="913668" y="76200"/>
                  </a:lnTo>
                  <a:lnTo>
                    <a:pt x="913668" y="0"/>
                  </a:lnTo>
                  <a:close/>
                </a:path>
              </a:pathLst>
            </a:custGeom>
            <a:solidFill>
              <a:srgbClr val="C06A10">
                <a:alpha val="70980"/>
              </a:srgbClr>
            </a:solidFill>
          </p:spPr>
        </p:sp>
      </p:grpSp>
      <p:grpSp>
        <p:nvGrpSpPr>
          <p:cNvPr id="9" name="Group 9"/>
          <p:cNvGrpSpPr/>
          <p:nvPr/>
        </p:nvGrpSpPr>
        <p:grpSpPr>
          <a:xfrm rot="5400000">
            <a:off x="14940470" y="0"/>
            <a:ext cx="3347530" cy="3396744"/>
            <a:chOff x="0" y="0"/>
            <a:chExt cx="913668" cy="9271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913668" cy="927100"/>
            </a:xfrm>
            <a:custGeom>
              <a:avLst/>
              <a:gdLst/>
              <a:ahLst/>
              <a:cxnLst/>
              <a:rect l="l" t="t" r="r" b="b"/>
              <a:pathLst>
                <a:path w="913668" h="927100">
                  <a:moveTo>
                    <a:pt x="749838" y="0"/>
                  </a:moveTo>
                  <a:lnTo>
                    <a:pt x="0" y="0"/>
                  </a:lnTo>
                  <a:lnTo>
                    <a:pt x="0" y="927100"/>
                  </a:lnTo>
                  <a:lnTo>
                    <a:pt x="76200" y="927100"/>
                  </a:lnTo>
                  <a:lnTo>
                    <a:pt x="76200" y="76200"/>
                  </a:lnTo>
                  <a:lnTo>
                    <a:pt x="913668" y="76200"/>
                  </a:lnTo>
                  <a:lnTo>
                    <a:pt x="913668" y="0"/>
                  </a:lnTo>
                  <a:close/>
                </a:path>
              </a:pathLst>
            </a:custGeom>
            <a:solidFill>
              <a:srgbClr val="C06A10">
                <a:alpha val="70980"/>
              </a:srgbClr>
            </a:solidFill>
          </p:spPr>
        </p:sp>
      </p:grp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A84D487-B7A0-4801-B8AC-081A3993E1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6019" y="24607"/>
            <a:ext cx="18447454" cy="1037669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2B43C6C-0A4C-4D7D-B9B3-B2BB7970D92D}"/>
              </a:ext>
            </a:extLst>
          </p:cNvPr>
          <p:cNvSpPr txBox="1"/>
          <p:nvPr/>
        </p:nvSpPr>
        <p:spPr>
          <a:xfrm>
            <a:off x="5486400" y="2857500"/>
            <a:ext cx="68388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solidFill>
                  <a:srgbClr val="C06A10"/>
                </a:solidFill>
                <a:latin typeface="Open Sans 1"/>
              </a:rPr>
              <a:t>Видео показ нашего сайта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7993705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1D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0" y="-91440"/>
            <a:ext cx="18440400" cy="11064240"/>
          </a:xfrm>
          <a:prstGeom prst="rect">
            <a:avLst/>
          </a:prstGeom>
        </p:spPr>
      </p:pic>
      <p:graphicFrame>
        <p:nvGraphicFramePr>
          <p:cNvPr id="3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1778132"/>
              </p:ext>
            </p:extLst>
          </p:nvPr>
        </p:nvGraphicFramePr>
        <p:xfrm>
          <a:off x="2248000" y="2535070"/>
          <a:ext cx="13197731" cy="7255802"/>
        </p:xfrm>
        <a:graphic>
          <a:graphicData uri="http://schemas.openxmlformats.org/drawingml/2006/table">
            <a:tbl>
              <a:tblPr/>
              <a:tblGrid>
                <a:gridCol w="68013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963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048185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600" dirty="0" err="1">
                          <a:solidFill>
                            <a:srgbClr val="C06A10"/>
                          </a:solidFill>
                          <a:latin typeface="Open Sans 1"/>
                        </a:rPr>
                        <a:t>Общее</a:t>
                      </a:r>
                      <a:r>
                        <a:rPr lang="en-US" sz="3600" dirty="0">
                          <a:solidFill>
                            <a:srgbClr val="C06A10"/>
                          </a:solidFill>
                          <a:latin typeface="Open Sans 1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C06A10"/>
                          </a:solidFill>
                          <a:latin typeface="Open Sans 1"/>
                        </a:rPr>
                        <a:t>количество</a:t>
                      </a:r>
                      <a:r>
                        <a:rPr lang="en-US" sz="3600" dirty="0">
                          <a:solidFill>
                            <a:srgbClr val="C06A10"/>
                          </a:solidFill>
                          <a:latin typeface="Open Sans 1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C06A10"/>
                          </a:solidFill>
                          <a:latin typeface="Open Sans 1"/>
                        </a:rPr>
                        <a:t>часов</a:t>
                      </a:r>
                      <a:r>
                        <a:rPr lang="en-US" sz="3600" dirty="0">
                          <a:solidFill>
                            <a:srgbClr val="C06A10"/>
                          </a:solidFill>
                          <a:latin typeface="Open Sans 1"/>
                        </a:rPr>
                        <a:t>, </a:t>
                      </a:r>
                      <a:r>
                        <a:rPr lang="en-US" sz="3600" dirty="0" err="1">
                          <a:solidFill>
                            <a:srgbClr val="C06A10"/>
                          </a:solidFill>
                          <a:latin typeface="Open Sans 1"/>
                        </a:rPr>
                        <a:t>проведенных</a:t>
                      </a:r>
                      <a:r>
                        <a:rPr lang="en-US" sz="3600" dirty="0">
                          <a:solidFill>
                            <a:srgbClr val="C06A10"/>
                          </a:solidFill>
                          <a:latin typeface="Open Sans 1"/>
                        </a:rPr>
                        <a:t> в </a:t>
                      </a:r>
                      <a:r>
                        <a:rPr lang="en-US" sz="3600" dirty="0" err="1">
                          <a:solidFill>
                            <a:srgbClr val="C06A10"/>
                          </a:solidFill>
                          <a:latin typeface="Open Sans 1"/>
                        </a:rPr>
                        <a:t>игре</a:t>
                      </a:r>
                      <a:endParaRPr lang="en-US" sz="3600" dirty="0"/>
                    </a:p>
                  </a:txBody>
                  <a:tcPr anchor="ctr">
                    <a:lnL w="57150" cap="flat" cmpd="sng" algn="ctr">
                      <a:solidFill>
                        <a:srgbClr val="C06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C06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C06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C06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600" dirty="0">
                          <a:solidFill>
                            <a:srgbClr val="C06A10"/>
                          </a:solidFill>
                          <a:latin typeface="Open Sans 1"/>
                        </a:rPr>
                        <a:t>450</a:t>
                      </a:r>
                      <a:endParaRPr lang="en-US" sz="3600" dirty="0"/>
                    </a:p>
                  </a:txBody>
                  <a:tcPr anchor="ctr">
                    <a:lnL w="57150" cap="flat" cmpd="sng" algn="ctr">
                      <a:solidFill>
                        <a:srgbClr val="C06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C06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C06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C06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64427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600" dirty="0" err="1">
                          <a:solidFill>
                            <a:srgbClr val="C06A10"/>
                          </a:solidFill>
                          <a:latin typeface="Open Sans 1"/>
                        </a:rPr>
                        <a:t>Количество</a:t>
                      </a:r>
                      <a:r>
                        <a:rPr lang="en-US" sz="3600" dirty="0">
                          <a:solidFill>
                            <a:srgbClr val="C06A10"/>
                          </a:solidFill>
                          <a:latin typeface="Open Sans 1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C06A10"/>
                          </a:solidFill>
                          <a:latin typeface="Open Sans 1"/>
                        </a:rPr>
                        <a:t>представленных</a:t>
                      </a:r>
                      <a:r>
                        <a:rPr lang="en-US" sz="3600" dirty="0">
                          <a:solidFill>
                            <a:srgbClr val="C06A10"/>
                          </a:solidFill>
                          <a:latin typeface="Open Sans 1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C06A10"/>
                          </a:solidFill>
                          <a:latin typeface="Open Sans 1"/>
                        </a:rPr>
                        <a:t>схем</a:t>
                      </a:r>
                      <a:endParaRPr lang="en-US" sz="3600" dirty="0"/>
                    </a:p>
                  </a:txBody>
                  <a:tcPr anchor="ctr">
                    <a:lnL w="57150" cap="flat" cmpd="sng" algn="ctr">
                      <a:solidFill>
                        <a:srgbClr val="C06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C06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C06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C06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600" dirty="0">
                          <a:solidFill>
                            <a:srgbClr val="C06A10"/>
                          </a:solidFill>
                          <a:latin typeface="Open Sans 1"/>
                        </a:rPr>
                        <a:t>30</a:t>
                      </a:r>
                      <a:endParaRPr lang="en-US" sz="3600" dirty="0"/>
                    </a:p>
                  </a:txBody>
                  <a:tcPr anchor="ctr">
                    <a:lnL w="57150" cap="flat" cmpd="sng" algn="ctr">
                      <a:solidFill>
                        <a:srgbClr val="C06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C06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C06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C06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71069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600" dirty="0" err="1">
                          <a:solidFill>
                            <a:srgbClr val="C06A10"/>
                          </a:solidFill>
                          <a:latin typeface="Open Sans 1"/>
                        </a:rPr>
                        <a:t>Количество</a:t>
                      </a:r>
                      <a:r>
                        <a:rPr lang="en-US" sz="3600" dirty="0">
                          <a:solidFill>
                            <a:srgbClr val="C06A10"/>
                          </a:solidFill>
                          <a:latin typeface="Open Sans 1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C06A10"/>
                          </a:solidFill>
                          <a:latin typeface="Open Sans 1"/>
                        </a:rPr>
                        <a:t>страниц</a:t>
                      </a:r>
                      <a:r>
                        <a:rPr lang="en-US" sz="3600" dirty="0">
                          <a:solidFill>
                            <a:srgbClr val="C06A10"/>
                          </a:solidFill>
                          <a:latin typeface="Open Sans 1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C06A10"/>
                          </a:solidFill>
                          <a:latin typeface="Open Sans 1"/>
                        </a:rPr>
                        <a:t>сайта</a:t>
                      </a:r>
                      <a:endParaRPr lang="en-US" sz="3600" dirty="0"/>
                    </a:p>
                  </a:txBody>
                  <a:tcPr anchor="ctr">
                    <a:lnL w="57150" cap="flat" cmpd="sng" algn="ctr">
                      <a:solidFill>
                        <a:srgbClr val="C06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C06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C06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C06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600">
                          <a:solidFill>
                            <a:srgbClr val="C06A10"/>
                          </a:solidFill>
                          <a:latin typeface="Open Sans 1"/>
                        </a:rPr>
                        <a:t>7</a:t>
                      </a:r>
                      <a:endParaRPr lang="en-US" sz="3600"/>
                    </a:p>
                  </a:txBody>
                  <a:tcPr anchor="ctr">
                    <a:lnL w="57150" cap="flat" cmpd="sng" algn="ctr">
                      <a:solidFill>
                        <a:srgbClr val="C06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C06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C06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C06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72121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600" dirty="0" err="1">
                          <a:solidFill>
                            <a:srgbClr val="C06A10"/>
                          </a:solidFill>
                          <a:latin typeface="Open Sans 1"/>
                        </a:rPr>
                        <a:t>Количество</a:t>
                      </a:r>
                      <a:r>
                        <a:rPr lang="en-US" sz="3600" dirty="0">
                          <a:solidFill>
                            <a:srgbClr val="C06A10"/>
                          </a:solidFill>
                          <a:latin typeface="Open Sans 1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C06A10"/>
                          </a:solidFill>
                          <a:latin typeface="Open Sans 1"/>
                        </a:rPr>
                        <a:t>лайфхаков</a:t>
                      </a:r>
                      <a:r>
                        <a:rPr lang="en-US" sz="3600" dirty="0">
                          <a:solidFill>
                            <a:srgbClr val="C06A10"/>
                          </a:solidFill>
                          <a:latin typeface="Open Sans 1"/>
                        </a:rPr>
                        <a:t> и </a:t>
                      </a:r>
                      <a:r>
                        <a:rPr lang="en-US" sz="3600" dirty="0" err="1">
                          <a:solidFill>
                            <a:srgbClr val="C06A10"/>
                          </a:solidFill>
                          <a:latin typeface="Open Sans 1"/>
                        </a:rPr>
                        <a:t>советов</a:t>
                      </a:r>
                      <a:endParaRPr lang="en-US" sz="3600" dirty="0"/>
                    </a:p>
                  </a:txBody>
                  <a:tcPr anchor="ctr">
                    <a:lnL w="57150" cap="flat" cmpd="sng" algn="ctr">
                      <a:solidFill>
                        <a:srgbClr val="C06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C06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C06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C06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600" dirty="0">
                          <a:solidFill>
                            <a:srgbClr val="C06A10"/>
                          </a:solidFill>
                          <a:latin typeface="Open Sans 1"/>
                        </a:rPr>
                        <a:t>15</a:t>
                      </a:r>
                      <a:endParaRPr lang="en-US" sz="3600" dirty="0"/>
                    </a:p>
                  </a:txBody>
                  <a:tcPr anchor="ctr">
                    <a:lnL w="57150" cap="flat" cmpd="sng" algn="ctr">
                      <a:solidFill>
                        <a:srgbClr val="C06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C06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C06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C06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264062" y="9258300"/>
            <a:ext cx="1028700" cy="1028700"/>
          </a:xfrm>
          <a:prstGeom prst="rect">
            <a:avLst/>
          </a:prstGeom>
        </p:spPr>
      </p:pic>
      <p:sp>
        <p:nvSpPr>
          <p:cNvPr id="6" name="Блок-схема: знак завершения 5">
            <a:extLst>
              <a:ext uri="{FF2B5EF4-FFF2-40B4-BE49-F238E27FC236}">
                <a16:creationId xmlns:a16="http://schemas.microsoft.com/office/drawing/2014/main" id="{CE41117E-C9FC-4251-ADBD-1162899826A3}"/>
              </a:ext>
            </a:extLst>
          </p:cNvPr>
          <p:cNvSpPr/>
          <p:nvPr/>
        </p:nvSpPr>
        <p:spPr>
          <a:xfrm>
            <a:off x="5410199" y="806261"/>
            <a:ext cx="7162801" cy="1143000"/>
          </a:xfrm>
          <a:prstGeom prst="flowChartTerminator">
            <a:avLst/>
          </a:prstGeom>
          <a:solidFill>
            <a:srgbClr val="BE6910"/>
          </a:solidFill>
          <a:ln>
            <a:solidFill>
              <a:srgbClr val="BE69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5"/>
          <p:cNvSpPr txBox="1"/>
          <p:nvPr/>
        </p:nvSpPr>
        <p:spPr>
          <a:xfrm>
            <a:off x="717761" y="949136"/>
            <a:ext cx="16258210" cy="857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720"/>
              </a:lnSpc>
            </a:pPr>
            <a:r>
              <a:rPr lang="en-US" sz="5600">
                <a:solidFill>
                  <a:srgbClr val="000000"/>
                </a:solidFill>
                <a:latin typeface="Open Sans 1"/>
              </a:rPr>
              <a:t>Главное в цифрах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1D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183887" y="1349058"/>
            <a:ext cx="15920227" cy="1406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99"/>
              </a:lnSpc>
            </a:pPr>
            <a:r>
              <a:rPr lang="en-US" sz="4999">
                <a:solidFill>
                  <a:srgbClr val="C06A10"/>
                </a:solidFill>
                <a:latin typeface="Open Sans 1"/>
              </a:rPr>
              <a:t>Благодарим за внимание!</a:t>
            </a:r>
          </a:p>
          <a:p>
            <a:pPr algn="ctr">
              <a:lnSpc>
                <a:spcPts val="5499"/>
              </a:lnSpc>
              <a:spcBef>
                <a:spcPct val="0"/>
              </a:spcBef>
            </a:pPr>
            <a:r>
              <a:rPr lang="en-US" sz="4999">
                <a:solidFill>
                  <a:srgbClr val="C06A10"/>
                </a:solidFill>
                <a:latin typeface="Open Sans 1"/>
              </a:rPr>
              <a:t>Готовы ответить на ваши вопросы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1886967" y="4764030"/>
            <a:ext cx="3100507" cy="86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C06A10"/>
                </a:solidFill>
                <a:latin typeface="Open Sans 2"/>
              </a:rPr>
              <a:t>В составе: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1012572" y="6037205"/>
            <a:ext cx="4849297" cy="1835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C06A10"/>
                </a:solidFill>
                <a:latin typeface="Open Sans 2"/>
              </a:rPr>
              <a:t>Купцовой Арины</a:t>
            </a:r>
          </a:p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C06A10"/>
                </a:solidFill>
                <a:latin typeface="Open Sans 2"/>
              </a:rPr>
              <a:t>Волосниковой Ксении</a:t>
            </a:r>
          </a:p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C06A10"/>
                </a:solidFill>
                <a:latin typeface="Open Sans 2"/>
              </a:rPr>
              <a:t>Чащухина Григория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alphaModFix amt="46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723646" y="6962968"/>
            <a:ext cx="940507" cy="94222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alphaModFix amt="46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149953" y="2989793"/>
            <a:ext cx="948956" cy="94895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alphaModFix amt="46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503278" y="8787190"/>
            <a:ext cx="1675058" cy="94222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>
            <a:alphaModFix amt="46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365584" y="779433"/>
            <a:ext cx="941498" cy="10440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 cstate="print">
            <a:alphaModFix amt="46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383638" y="4724736"/>
            <a:ext cx="1675058" cy="83752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 cstate="print">
            <a:alphaModFix amt="46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8962197" y="5156520"/>
            <a:ext cx="1675058" cy="94222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4" cstate="print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1012572" y="8349300"/>
            <a:ext cx="1675058" cy="94173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6" cstate="print">
            <a:alphaModFix amt="46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818537" y="6217136"/>
            <a:ext cx="923692" cy="92369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8" cstate="print">
            <a:alphaModFix amt="5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3437220" y="86480"/>
            <a:ext cx="1675058" cy="94222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0" cstate="print">
            <a:alphaModFix amt="46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16161893" y="8596952"/>
            <a:ext cx="942220" cy="94222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2" cstate="print">
            <a:alphaModFix amt="46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16624431" y="6096514"/>
            <a:ext cx="781566" cy="116493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4" cstate="print">
            <a:alphaModFix amt="46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>
            <a:off x="262817" y="3153225"/>
            <a:ext cx="1164936" cy="1164936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6" cstate="print">
            <a:alphaModFix amt="46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79744" y="8816552"/>
            <a:ext cx="948956" cy="948956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8"/>
          <a:srcRect/>
          <a:stretch>
            <a:fillRect/>
          </a:stretch>
        </p:blipFill>
        <p:spPr>
          <a:xfrm>
            <a:off x="3204227" y="5213594"/>
            <a:ext cx="3854469" cy="3854469"/>
          </a:xfrm>
          <a:prstGeom prst="rect">
            <a:avLst/>
          </a:prstGeom>
        </p:spPr>
      </p:pic>
      <p:sp>
        <p:nvSpPr>
          <p:cNvPr id="19" name="TextBox 19"/>
          <p:cNvSpPr txBox="1"/>
          <p:nvPr/>
        </p:nvSpPr>
        <p:spPr>
          <a:xfrm>
            <a:off x="9737267" y="3681355"/>
            <a:ext cx="7960113" cy="711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99"/>
              </a:lnSpc>
              <a:spcBef>
                <a:spcPct val="0"/>
              </a:spcBef>
            </a:pPr>
            <a:r>
              <a:rPr lang="en-US" sz="4999">
                <a:solidFill>
                  <a:srgbClr val="C06A10"/>
                </a:solidFill>
                <a:latin typeface="Open Sans 1"/>
              </a:rPr>
              <a:t>Команда: Работяги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167322" y="3993645"/>
            <a:ext cx="7960113" cy="711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99"/>
              </a:lnSpc>
              <a:spcBef>
                <a:spcPct val="0"/>
              </a:spcBef>
            </a:pPr>
            <a:r>
              <a:rPr lang="en-US" sz="4999" dirty="0" err="1">
                <a:solidFill>
                  <a:srgbClr val="C06A10"/>
                </a:solidFill>
                <a:latin typeface="Open Sans 1"/>
              </a:rPr>
              <a:t>Сайт</a:t>
            </a:r>
            <a:r>
              <a:rPr lang="en-US" sz="4999" dirty="0">
                <a:solidFill>
                  <a:srgbClr val="C06A10"/>
                </a:solidFill>
                <a:latin typeface="Open Sans 1"/>
              </a:rPr>
              <a:t>: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7604940" y="9485091"/>
            <a:ext cx="236483" cy="5608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558"/>
              </a:lnSpc>
            </a:pPr>
            <a:r>
              <a:rPr lang="en-US" sz="3256" dirty="0">
                <a:solidFill>
                  <a:srgbClr val="C06A10"/>
                </a:solidFill>
                <a:latin typeface="Open Sans 2"/>
              </a:rPr>
              <a:t>1</a:t>
            </a:r>
          </a:p>
        </p:txBody>
      </p:sp>
      <p:sp>
        <p:nvSpPr>
          <p:cNvPr id="24" name="TextBox 22">
            <a:extLst>
              <a:ext uri="{FF2B5EF4-FFF2-40B4-BE49-F238E27FC236}">
                <a16:creationId xmlns:a16="http://schemas.microsoft.com/office/drawing/2014/main" id="{FE36B331-52B3-497E-BFF6-B3AEB960B0DE}"/>
              </a:ext>
            </a:extLst>
          </p:cNvPr>
          <p:cNvSpPr txBox="1"/>
          <p:nvPr/>
        </p:nvSpPr>
        <p:spPr>
          <a:xfrm>
            <a:off x="17802696" y="9485090"/>
            <a:ext cx="236483" cy="5608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558"/>
              </a:lnSpc>
            </a:pPr>
            <a:r>
              <a:rPr lang="en-US" sz="3256" dirty="0">
                <a:solidFill>
                  <a:srgbClr val="C06A10"/>
                </a:solidFill>
                <a:latin typeface="Open Sans 2"/>
              </a:rPr>
              <a:t>1</a:t>
            </a:r>
          </a:p>
        </p:txBody>
      </p:sp>
      <p:sp>
        <p:nvSpPr>
          <p:cNvPr id="25" name="Блок-схема: узел 24">
            <a:extLst>
              <a:ext uri="{FF2B5EF4-FFF2-40B4-BE49-F238E27FC236}">
                <a16:creationId xmlns:a16="http://schemas.microsoft.com/office/drawing/2014/main" id="{4E31F765-4A97-4BC5-9164-7742AE3EE039}"/>
              </a:ext>
            </a:extLst>
          </p:cNvPr>
          <p:cNvSpPr/>
          <p:nvPr/>
        </p:nvSpPr>
        <p:spPr>
          <a:xfrm>
            <a:off x="17333982" y="9366400"/>
            <a:ext cx="942220" cy="920600"/>
          </a:xfrm>
          <a:prstGeom prst="flowChartConnector">
            <a:avLst/>
          </a:prstGeom>
          <a:noFill/>
          <a:ln>
            <a:solidFill>
              <a:srgbClr val="BE69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1D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53755" y="792754"/>
            <a:ext cx="4323992" cy="431505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037863" y="418583"/>
            <a:ext cx="4483568" cy="447430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793678" y="3968551"/>
            <a:ext cx="4653369" cy="464375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037863" y="374723"/>
            <a:ext cx="4561580" cy="456158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24245" y="688562"/>
            <a:ext cx="4460230" cy="446023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7259300" y="9258300"/>
            <a:ext cx="1028700" cy="1028700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039261" y="5189772"/>
            <a:ext cx="4074724" cy="10579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80"/>
              </a:lnSpc>
              <a:spcBef>
                <a:spcPct val="0"/>
              </a:spcBef>
            </a:pPr>
            <a:r>
              <a:rPr lang="en-US" sz="3800" dirty="0" err="1">
                <a:solidFill>
                  <a:srgbClr val="C06A10"/>
                </a:solidFill>
                <a:latin typeface="Open Sans 1"/>
              </a:rPr>
              <a:t>Дизайнер</a:t>
            </a:r>
            <a:r>
              <a:rPr lang="en-US" sz="3800" dirty="0">
                <a:solidFill>
                  <a:srgbClr val="C06A10"/>
                </a:solidFill>
                <a:latin typeface="Open Sans 1"/>
              </a:rPr>
              <a:t>- Купцова Арина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2693836" y="5181602"/>
            <a:ext cx="4956253" cy="10579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80"/>
              </a:lnSpc>
              <a:spcBef>
                <a:spcPct val="0"/>
              </a:spcBef>
            </a:pPr>
            <a:r>
              <a:rPr lang="en-US" sz="3800">
                <a:solidFill>
                  <a:srgbClr val="C06A10"/>
                </a:solidFill>
                <a:latin typeface="Open Sans 1"/>
              </a:rPr>
              <a:t>Аналитик - Волосникова Ксения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971615" y="9020298"/>
            <a:ext cx="4619345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80"/>
              </a:lnSpc>
              <a:spcBef>
                <a:spcPct val="0"/>
              </a:spcBef>
            </a:pPr>
            <a:r>
              <a:rPr lang="ru-RU" sz="3800" dirty="0">
                <a:solidFill>
                  <a:srgbClr val="C06A10"/>
                </a:solidFill>
                <a:latin typeface="Open Sans 1"/>
              </a:rPr>
              <a:t>Аналитик-</a:t>
            </a:r>
          </a:p>
          <a:p>
            <a:pPr algn="ctr">
              <a:lnSpc>
                <a:spcPts val="4180"/>
              </a:lnSpc>
              <a:spcBef>
                <a:spcPct val="0"/>
              </a:spcBef>
            </a:pPr>
            <a:r>
              <a:rPr lang="ru-RU" sz="3800" dirty="0" err="1">
                <a:solidFill>
                  <a:srgbClr val="C06A10"/>
                </a:solidFill>
                <a:latin typeface="Open Sans 1"/>
              </a:rPr>
              <a:t>Чащухин</a:t>
            </a:r>
            <a:r>
              <a:rPr lang="ru-RU" sz="3800" dirty="0">
                <a:solidFill>
                  <a:srgbClr val="C06A10"/>
                </a:solidFill>
                <a:latin typeface="Open Sans 1"/>
              </a:rPr>
              <a:t> Григорий </a:t>
            </a:r>
            <a:endParaRPr lang="en-US" sz="3800" dirty="0">
              <a:solidFill>
                <a:srgbClr val="000000"/>
              </a:solidFill>
              <a:latin typeface="Open Sans 1"/>
            </a:endParaRPr>
          </a:p>
        </p:txBody>
      </p:sp>
      <p:pic>
        <p:nvPicPr>
          <p:cNvPr id="15" name="Picture 10">
            <a:extLst>
              <a:ext uri="{FF2B5EF4-FFF2-40B4-BE49-F238E27FC236}">
                <a16:creationId xmlns:a16="http://schemas.microsoft.com/office/drawing/2014/main" id="{FBEB763A-9BAF-4B50-A7E3-F6BD8787826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539213" y="3764554"/>
            <a:ext cx="5051747" cy="5051747"/>
          </a:xfrm>
          <a:prstGeom prst="rect">
            <a:avLst/>
          </a:prstGeom>
        </p:spPr>
      </p:pic>
      <p:pic>
        <p:nvPicPr>
          <p:cNvPr id="16" name="Picture 10">
            <a:extLst>
              <a:ext uri="{FF2B5EF4-FFF2-40B4-BE49-F238E27FC236}">
                <a16:creationId xmlns:a16="http://schemas.microsoft.com/office/drawing/2014/main" id="{ADF9031D-E343-4C6A-A553-1AFEAE5529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3069087" y="374723"/>
            <a:ext cx="4561580" cy="456158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1D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Блок-схема: знак завершения 10">
            <a:extLst>
              <a:ext uri="{FF2B5EF4-FFF2-40B4-BE49-F238E27FC236}">
                <a16:creationId xmlns:a16="http://schemas.microsoft.com/office/drawing/2014/main" id="{F9883810-B090-424D-9FE4-FDB7B23CFBA4}"/>
              </a:ext>
            </a:extLst>
          </p:cNvPr>
          <p:cNvSpPr/>
          <p:nvPr/>
        </p:nvSpPr>
        <p:spPr>
          <a:xfrm>
            <a:off x="380999" y="1181100"/>
            <a:ext cx="8001001" cy="1143000"/>
          </a:xfrm>
          <a:prstGeom prst="flowChartTerminator">
            <a:avLst/>
          </a:prstGeom>
          <a:solidFill>
            <a:srgbClr val="BE6910"/>
          </a:solidFill>
          <a:ln>
            <a:solidFill>
              <a:srgbClr val="BE69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807464" y="5055123"/>
            <a:ext cx="7205515" cy="720551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4074119" y="-1181338"/>
            <a:ext cx="8670445" cy="8670445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8903005" y="1756324"/>
            <a:ext cx="6754250" cy="7042310"/>
            <a:chOff x="0" y="0"/>
            <a:chExt cx="9005666" cy="9389747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 l="11273" r="24766"/>
            <a:stretch>
              <a:fillRect/>
            </a:stretch>
          </p:blipFill>
          <p:spPr>
            <a:xfrm>
              <a:off x="0" y="0"/>
              <a:ext cx="9005666" cy="9389747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15943928" y="1756324"/>
            <a:ext cx="2630745" cy="7042310"/>
            <a:chOff x="0" y="0"/>
            <a:chExt cx="3507660" cy="9389747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/>
            <a:srcRect l="75088"/>
            <a:stretch>
              <a:fillRect/>
            </a:stretch>
          </p:blipFill>
          <p:spPr>
            <a:xfrm>
              <a:off x="0" y="0"/>
              <a:ext cx="3507660" cy="9389747"/>
            </a:xfrm>
            <a:prstGeom prst="rect">
              <a:avLst/>
            </a:prstGeom>
          </p:spPr>
        </p:pic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7259300" y="9258300"/>
            <a:ext cx="1028700" cy="1028700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713333" y="1322936"/>
            <a:ext cx="7550364" cy="857250"/>
          </a:xfrm>
          <a:prstGeom prst="rect">
            <a:avLst/>
          </a:pr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981765707">
                  <a:custGeom>
                    <a:avLst/>
                    <a:gdLst>
                      <a:gd name="connsiteX0" fmla="*/ 0 w 7550364"/>
                      <a:gd name="connsiteY0" fmla="*/ 0 h 857250"/>
                      <a:gd name="connsiteX1" fmla="*/ 7550364 w 7550364"/>
                      <a:gd name="connsiteY1" fmla="*/ 0 h 857250"/>
                      <a:gd name="connsiteX2" fmla="*/ 7550364 w 7550364"/>
                      <a:gd name="connsiteY2" fmla="*/ 857250 h 857250"/>
                      <a:gd name="connsiteX3" fmla="*/ 0 w 7550364"/>
                      <a:gd name="connsiteY3" fmla="*/ 857250 h 857250"/>
                      <a:gd name="connsiteX4" fmla="*/ 0 w 7550364"/>
                      <a:gd name="connsiteY4" fmla="*/ 0 h 857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50364" h="857250" fill="none" extrusionOk="0">
                        <a:moveTo>
                          <a:pt x="0" y="0"/>
                        </a:moveTo>
                        <a:cubicBezTo>
                          <a:pt x="2975687" y="-33775"/>
                          <a:pt x="5927165" y="138873"/>
                          <a:pt x="7550364" y="0"/>
                        </a:cubicBezTo>
                        <a:cubicBezTo>
                          <a:pt x="7606756" y="373078"/>
                          <a:pt x="7483949" y="492273"/>
                          <a:pt x="7550364" y="857250"/>
                        </a:cubicBezTo>
                        <a:cubicBezTo>
                          <a:pt x="3812608" y="719920"/>
                          <a:pt x="2661344" y="719394"/>
                          <a:pt x="0" y="857250"/>
                        </a:cubicBezTo>
                        <a:cubicBezTo>
                          <a:pt x="69666" y="652753"/>
                          <a:pt x="48921" y="357205"/>
                          <a:pt x="0" y="0"/>
                        </a:cubicBezTo>
                        <a:close/>
                      </a:path>
                      <a:path w="7550364" h="857250" stroke="0" extrusionOk="0">
                        <a:moveTo>
                          <a:pt x="0" y="0"/>
                        </a:moveTo>
                        <a:cubicBezTo>
                          <a:pt x="1940305" y="-101487"/>
                          <a:pt x="3791216" y="-162162"/>
                          <a:pt x="7550364" y="0"/>
                        </a:cubicBezTo>
                        <a:cubicBezTo>
                          <a:pt x="7550840" y="142457"/>
                          <a:pt x="7606840" y="454073"/>
                          <a:pt x="7550364" y="857250"/>
                        </a:cubicBezTo>
                        <a:cubicBezTo>
                          <a:pt x="5253776" y="907315"/>
                          <a:pt x="2245453" y="698801"/>
                          <a:pt x="0" y="857250"/>
                        </a:cubicBezTo>
                        <a:cubicBezTo>
                          <a:pt x="-39085" y="507553"/>
                          <a:pt x="54615" y="40639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6720"/>
              </a:lnSpc>
              <a:spcBef>
                <a:spcPct val="0"/>
              </a:spcBef>
            </a:pPr>
            <a:r>
              <a:rPr lang="en-US" sz="5600" dirty="0" err="1">
                <a:solidFill>
                  <a:srgbClr val="000000"/>
                </a:solidFill>
                <a:latin typeface="Open Sans 2"/>
              </a:rPr>
              <a:t>Задач</a:t>
            </a:r>
            <a:r>
              <a:rPr lang="ru-RU" sz="5600" dirty="0">
                <a:solidFill>
                  <a:srgbClr val="000000"/>
                </a:solidFill>
                <a:latin typeface="Open Sans 2"/>
              </a:rPr>
              <a:t>и</a:t>
            </a:r>
            <a:r>
              <a:rPr lang="en-US" sz="5600" dirty="0">
                <a:solidFill>
                  <a:srgbClr val="000000"/>
                </a:solidFill>
                <a:latin typeface="Open Sans 2"/>
              </a:rPr>
              <a:t> </a:t>
            </a:r>
            <a:r>
              <a:rPr lang="en-US" sz="5600" dirty="0" err="1">
                <a:solidFill>
                  <a:srgbClr val="000000"/>
                </a:solidFill>
                <a:latin typeface="Open Sans 2"/>
              </a:rPr>
              <a:t>нашего</a:t>
            </a:r>
            <a:r>
              <a:rPr lang="en-US" sz="5600" dirty="0">
                <a:solidFill>
                  <a:srgbClr val="000000"/>
                </a:solidFill>
                <a:latin typeface="Open Sans 2"/>
              </a:rPr>
              <a:t> </a:t>
            </a:r>
            <a:r>
              <a:rPr lang="en-US" sz="5600" dirty="0" err="1">
                <a:solidFill>
                  <a:srgbClr val="000000"/>
                </a:solidFill>
                <a:latin typeface="Open Sans 2"/>
              </a:rPr>
              <a:t>гайда</a:t>
            </a:r>
            <a:endParaRPr lang="en-US" sz="5600" dirty="0">
              <a:solidFill>
                <a:srgbClr val="000000"/>
              </a:solidFill>
              <a:latin typeface="Open Sans 2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61018FA-656B-4940-884C-4A0125A638D1}"/>
              </a:ext>
            </a:extLst>
          </p:cNvPr>
          <p:cNvSpPr txBox="1"/>
          <p:nvPr/>
        </p:nvSpPr>
        <p:spPr>
          <a:xfrm>
            <a:off x="380999" y="2747546"/>
            <a:ext cx="8534400" cy="5533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4000" dirty="0">
                <a:solidFill>
                  <a:schemeClr val="bg1"/>
                </a:solidFill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Помочь игрокам разобраться в сложных моментах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4000" dirty="0">
                <a:solidFill>
                  <a:schemeClr val="bg1"/>
                </a:solidFill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Показать идеи улучшения и облегчения игры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4000" dirty="0">
                <a:solidFill>
                  <a:schemeClr val="bg1"/>
                </a:solidFill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Донести основные принципы игры кратко и доступно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1D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62655" y="5408018"/>
            <a:ext cx="6980831" cy="385028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 l="6215" t="18099" r="35108" b="23375"/>
          <a:stretch>
            <a:fillRect/>
          </a:stretch>
        </p:blipFill>
        <p:spPr>
          <a:xfrm>
            <a:off x="9501298" y="4777516"/>
            <a:ext cx="6862562" cy="3850282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424263" y="792401"/>
            <a:ext cx="18288000" cy="109728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726731" y="-4681836"/>
            <a:ext cx="9825336" cy="982533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7259300" y="9258300"/>
            <a:ext cx="1028700" cy="102870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82352" y="2080557"/>
            <a:ext cx="17439474" cy="1728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10"/>
              </a:lnSpc>
              <a:spcBef>
                <a:spcPct val="0"/>
              </a:spcBef>
            </a:pPr>
            <a:r>
              <a:rPr lang="en-US" sz="4100" dirty="0" err="1">
                <a:solidFill>
                  <a:srgbClr val="FFFFFF"/>
                </a:solidFill>
                <a:latin typeface="Open Sans 1"/>
              </a:rPr>
              <a:t>Существуют</a:t>
            </a:r>
            <a:r>
              <a:rPr lang="en-US" sz="4100" dirty="0">
                <a:solidFill>
                  <a:srgbClr val="FFFFFF"/>
                </a:solidFill>
                <a:latin typeface="Open Sans 1"/>
              </a:rPr>
              <a:t> </a:t>
            </a:r>
            <a:r>
              <a:rPr lang="en-US" sz="4100" dirty="0" err="1">
                <a:solidFill>
                  <a:srgbClr val="FFFFFF"/>
                </a:solidFill>
                <a:latin typeface="Open Sans 1"/>
              </a:rPr>
              <a:t>множество</a:t>
            </a:r>
            <a:r>
              <a:rPr lang="en-US" sz="4100" dirty="0">
                <a:solidFill>
                  <a:srgbClr val="FFFFFF"/>
                </a:solidFill>
                <a:latin typeface="Open Sans 1"/>
              </a:rPr>
              <a:t> </a:t>
            </a:r>
            <a:r>
              <a:rPr lang="en-US" sz="4100" dirty="0" err="1">
                <a:solidFill>
                  <a:srgbClr val="FFFFFF"/>
                </a:solidFill>
                <a:latin typeface="Open Sans 1"/>
              </a:rPr>
              <a:t>различных</a:t>
            </a:r>
            <a:r>
              <a:rPr lang="en-US" sz="4100" dirty="0">
                <a:solidFill>
                  <a:srgbClr val="FFFFFF"/>
                </a:solidFill>
                <a:latin typeface="Open Sans 1"/>
              </a:rPr>
              <a:t> </a:t>
            </a:r>
            <a:r>
              <a:rPr lang="en-US" sz="4100" dirty="0" err="1">
                <a:solidFill>
                  <a:srgbClr val="FFFFFF"/>
                </a:solidFill>
                <a:latin typeface="Open Sans 1"/>
              </a:rPr>
              <a:t>гайдов</a:t>
            </a:r>
            <a:r>
              <a:rPr lang="en-US" sz="4100" dirty="0">
                <a:solidFill>
                  <a:srgbClr val="FFFFFF"/>
                </a:solidFill>
                <a:latin typeface="Open Sans 1"/>
              </a:rPr>
              <a:t> </a:t>
            </a:r>
            <a:r>
              <a:rPr lang="en-US" sz="4100" dirty="0" err="1">
                <a:solidFill>
                  <a:srgbClr val="FFFFFF"/>
                </a:solidFill>
                <a:latin typeface="Open Sans 1"/>
              </a:rPr>
              <a:t>по</a:t>
            </a:r>
            <a:r>
              <a:rPr lang="en-US" sz="4100" dirty="0">
                <a:solidFill>
                  <a:srgbClr val="FFFFFF"/>
                </a:solidFill>
                <a:latin typeface="Open Sans 1"/>
              </a:rPr>
              <a:t> </a:t>
            </a:r>
            <a:r>
              <a:rPr lang="en-US" sz="4100" dirty="0" err="1">
                <a:solidFill>
                  <a:srgbClr val="FFFFFF"/>
                </a:solidFill>
                <a:latin typeface="Open Sans 1"/>
              </a:rPr>
              <a:t>игре</a:t>
            </a:r>
            <a:r>
              <a:rPr lang="en-US" sz="4100" dirty="0">
                <a:solidFill>
                  <a:srgbClr val="FFFFFF"/>
                </a:solidFill>
                <a:latin typeface="Open Sans 1"/>
              </a:rPr>
              <a:t> </a:t>
            </a:r>
            <a:r>
              <a:rPr lang="en-US" sz="4100" dirty="0" err="1">
                <a:solidFill>
                  <a:srgbClr val="FFFFFF"/>
                </a:solidFill>
                <a:latin typeface="Open Sans 1"/>
              </a:rPr>
              <a:t>Factorio</a:t>
            </a:r>
            <a:r>
              <a:rPr lang="en-US" sz="4100" dirty="0">
                <a:solidFill>
                  <a:srgbClr val="FFFFFF"/>
                </a:solidFill>
                <a:latin typeface="Open Sans 1"/>
              </a:rPr>
              <a:t>. В </a:t>
            </a:r>
            <a:r>
              <a:rPr lang="en-US" sz="4100" dirty="0" err="1">
                <a:solidFill>
                  <a:srgbClr val="FFFFFF"/>
                </a:solidFill>
                <a:latin typeface="Open Sans 1"/>
              </a:rPr>
              <a:t>основном</a:t>
            </a:r>
            <a:r>
              <a:rPr lang="en-US" sz="4100" dirty="0">
                <a:solidFill>
                  <a:srgbClr val="FFFFFF"/>
                </a:solidFill>
                <a:latin typeface="Open Sans 1"/>
              </a:rPr>
              <a:t>: </a:t>
            </a:r>
            <a:r>
              <a:rPr lang="en-US" sz="4100" dirty="0" err="1">
                <a:solidFill>
                  <a:srgbClr val="FFFFFF"/>
                </a:solidFill>
                <a:latin typeface="Open Sans 1"/>
              </a:rPr>
              <a:t>прохождения</a:t>
            </a:r>
            <a:r>
              <a:rPr lang="en-US" sz="4100" dirty="0">
                <a:solidFill>
                  <a:srgbClr val="FFFFFF"/>
                </a:solidFill>
                <a:latin typeface="Open Sans 1"/>
              </a:rPr>
              <a:t> </a:t>
            </a:r>
            <a:r>
              <a:rPr lang="en-US" sz="4100" dirty="0" err="1">
                <a:solidFill>
                  <a:srgbClr val="FFFFFF"/>
                </a:solidFill>
                <a:latin typeface="Open Sans 1"/>
              </a:rPr>
              <a:t>на</a:t>
            </a:r>
            <a:r>
              <a:rPr lang="en-US" sz="4100" dirty="0">
                <a:solidFill>
                  <a:srgbClr val="FFFFFF"/>
                </a:solidFill>
                <a:latin typeface="Open Sans 1"/>
              </a:rPr>
              <a:t> </a:t>
            </a:r>
            <a:r>
              <a:rPr lang="en-US" sz="4100" dirty="0" err="1">
                <a:solidFill>
                  <a:srgbClr val="FFFFFF"/>
                </a:solidFill>
                <a:latin typeface="Open Sans 1"/>
              </a:rPr>
              <a:t>Youtube</a:t>
            </a:r>
            <a:r>
              <a:rPr lang="en-US" sz="4100" dirty="0">
                <a:solidFill>
                  <a:srgbClr val="FFFFFF"/>
                </a:solidFill>
                <a:latin typeface="Open Sans 1"/>
              </a:rPr>
              <a:t> и </a:t>
            </a:r>
            <a:r>
              <a:rPr lang="en-US" sz="4100" dirty="0" err="1">
                <a:solidFill>
                  <a:srgbClr val="FFFFFF"/>
                </a:solidFill>
                <a:latin typeface="Open Sans 1"/>
              </a:rPr>
              <a:t>сайты</a:t>
            </a:r>
            <a:r>
              <a:rPr lang="en-US" sz="4100" dirty="0">
                <a:solidFill>
                  <a:srgbClr val="FFFFFF"/>
                </a:solidFill>
                <a:latin typeface="Open Sans 1"/>
              </a:rPr>
              <a:t>, </a:t>
            </a:r>
            <a:r>
              <a:rPr lang="en-US" sz="4100" dirty="0" err="1">
                <a:solidFill>
                  <a:srgbClr val="FFFFFF"/>
                </a:solidFill>
                <a:latin typeface="Open Sans 1"/>
              </a:rPr>
              <a:t>посвященные</a:t>
            </a:r>
            <a:r>
              <a:rPr lang="en-US" sz="4100" dirty="0">
                <a:solidFill>
                  <a:srgbClr val="FFFFFF"/>
                </a:solidFill>
                <a:latin typeface="Open Sans 1"/>
              </a:rPr>
              <a:t> </a:t>
            </a:r>
            <a:r>
              <a:rPr lang="en-US" sz="4100" dirty="0" err="1">
                <a:solidFill>
                  <a:srgbClr val="FFFFFF"/>
                </a:solidFill>
                <a:latin typeface="Open Sans 1"/>
              </a:rPr>
              <a:t>этой</a:t>
            </a:r>
            <a:r>
              <a:rPr lang="en-US" sz="4100" dirty="0">
                <a:solidFill>
                  <a:srgbClr val="FFFFFF"/>
                </a:solidFill>
                <a:latin typeface="Open Sans 1"/>
              </a:rPr>
              <a:t> </a:t>
            </a:r>
            <a:r>
              <a:rPr lang="en-US" sz="4100" dirty="0" err="1">
                <a:solidFill>
                  <a:srgbClr val="FFFFFF"/>
                </a:solidFill>
                <a:latin typeface="Open Sans 1"/>
              </a:rPr>
              <a:t>теме</a:t>
            </a:r>
            <a:r>
              <a:rPr lang="en-US" sz="4100" dirty="0">
                <a:solidFill>
                  <a:srgbClr val="FFFFFF"/>
                </a:solidFill>
                <a:latin typeface="Open Sans 1"/>
              </a:rPr>
              <a:t>. </a:t>
            </a:r>
          </a:p>
        </p:txBody>
      </p:sp>
      <p:sp>
        <p:nvSpPr>
          <p:cNvPr id="9" name="Блок-схема: знак завершения 8">
            <a:extLst>
              <a:ext uri="{FF2B5EF4-FFF2-40B4-BE49-F238E27FC236}">
                <a16:creationId xmlns:a16="http://schemas.microsoft.com/office/drawing/2014/main" id="{02356B65-53DD-47B8-B5B2-8BB9323B5F8E}"/>
              </a:ext>
            </a:extLst>
          </p:cNvPr>
          <p:cNvSpPr/>
          <p:nvPr/>
        </p:nvSpPr>
        <p:spPr>
          <a:xfrm>
            <a:off x="5077447" y="670798"/>
            <a:ext cx="8001001" cy="1143000"/>
          </a:xfrm>
          <a:prstGeom prst="flowChartTerminator">
            <a:avLst/>
          </a:prstGeom>
          <a:solidFill>
            <a:srgbClr val="BE6910"/>
          </a:solidFill>
          <a:ln>
            <a:solidFill>
              <a:srgbClr val="BE69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8"/>
          <p:cNvSpPr txBox="1"/>
          <p:nvPr/>
        </p:nvSpPr>
        <p:spPr>
          <a:xfrm>
            <a:off x="5355422" y="840026"/>
            <a:ext cx="7577157" cy="804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60"/>
              </a:lnSpc>
              <a:spcBef>
                <a:spcPct val="0"/>
              </a:spcBef>
            </a:pPr>
            <a:r>
              <a:rPr lang="en-US" sz="5600" dirty="0" err="1">
                <a:solidFill>
                  <a:srgbClr val="000000"/>
                </a:solidFill>
                <a:latin typeface="Open Sans 1"/>
              </a:rPr>
              <a:t>Анализ</a:t>
            </a:r>
            <a:r>
              <a:rPr lang="en-US" sz="5600" dirty="0">
                <a:solidFill>
                  <a:srgbClr val="000000"/>
                </a:solidFill>
                <a:latin typeface="Open Sans 1"/>
              </a:rPr>
              <a:t> </a:t>
            </a:r>
            <a:r>
              <a:rPr lang="en-US" sz="5600" dirty="0" err="1">
                <a:solidFill>
                  <a:srgbClr val="000000"/>
                </a:solidFill>
                <a:latin typeface="Open Sans 1"/>
              </a:rPr>
              <a:t>конкурентов</a:t>
            </a:r>
            <a:endParaRPr lang="en-US" sz="5600" dirty="0">
              <a:solidFill>
                <a:srgbClr val="000000"/>
              </a:solidFill>
              <a:latin typeface="Open Sans 1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8ACAD2CB-ECAE-4A15-BCA0-56BC2C70D69B}"/>
              </a:ext>
            </a:extLst>
          </p:cNvPr>
          <p:cNvSpPr/>
          <p:nvPr/>
        </p:nvSpPr>
        <p:spPr>
          <a:xfrm>
            <a:off x="635283" y="4229099"/>
            <a:ext cx="16649701" cy="490612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0" name="Table 3">
            <a:extLst>
              <a:ext uri="{FF2B5EF4-FFF2-40B4-BE49-F238E27FC236}">
                <a16:creationId xmlns:a16="http://schemas.microsoft.com/office/drawing/2014/main" id="{BD373B13-4AFA-4CDF-90BE-1C16F64EF5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1682447"/>
              </p:ext>
            </p:extLst>
          </p:nvPr>
        </p:nvGraphicFramePr>
        <p:xfrm>
          <a:off x="657696" y="4245461"/>
          <a:ext cx="16649700" cy="4860439"/>
        </p:xfrm>
        <a:graphic>
          <a:graphicData uri="http://schemas.openxmlformats.org/drawingml/2006/table">
            <a:tbl>
              <a:tblPr/>
              <a:tblGrid>
                <a:gridCol w="52383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113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11901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US" sz="3600" dirty="0"/>
                    </a:p>
                  </a:txBody>
                  <a:tcPr anchor="ctr">
                    <a:lnL w="57150" cap="flat" cmpd="sng" algn="ctr">
                      <a:solidFill>
                        <a:srgbClr val="C06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C06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C06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C06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  <a:defRPr/>
                      </a:pPr>
                      <a:r>
                        <a:rPr lang="ru-RU" sz="3200" dirty="0">
                          <a:solidFill>
                            <a:srgbClr val="C06A10"/>
                          </a:solidFill>
                          <a:latin typeface="Open Sans 1"/>
                        </a:rPr>
                        <a:t>Минусы</a:t>
                      </a:r>
                      <a:endParaRPr lang="en-US" sz="3200" dirty="0"/>
                    </a:p>
                  </a:txBody>
                  <a:tcPr anchor="ctr">
                    <a:lnL w="57150" cap="flat" cmpd="sng" algn="ctr">
                      <a:solidFill>
                        <a:srgbClr val="C06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C06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C06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C06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04302537"/>
                  </a:ext>
                </a:extLst>
              </a:tr>
              <a:tr h="1124877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3200" dirty="0">
                          <a:solidFill>
                            <a:srgbClr val="C06A10"/>
                          </a:solidFill>
                          <a:latin typeface="Open Sans 1"/>
                        </a:rPr>
                        <a:t>Первый видеоурок</a:t>
                      </a:r>
                      <a:endParaRPr lang="en-US" sz="3200" dirty="0"/>
                    </a:p>
                  </a:txBody>
                  <a:tcPr anchor="ctr">
                    <a:lnL w="57150" cap="flat" cmpd="sng" algn="ctr">
                      <a:solidFill>
                        <a:srgbClr val="C06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C06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C06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C06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  <a:defRPr/>
                      </a:pPr>
                      <a:r>
                        <a:rPr lang="ru-RU" sz="3200" dirty="0">
                          <a:solidFill>
                            <a:srgbClr val="C06A10"/>
                          </a:solidFill>
                          <a:latin typeface="Open Sans 1"/>
                        </a:rPr>
                        <a:t>Показан только пример прохождения игры, без подробных объяснений</a:t>
                      </a:r>
                      <a:endParaRPr lang="en-US" sz="3200" dirty="0"/>
                    </a:p>
                  </a:txBody>
                  <a:tcPr anchor="ctr">
                    <a:lnL w="57150" cap="flat" cmpd="sng" algn="ctr">
                      <a:solidFill>
                        <a:srgbClr val="C06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C06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C06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C06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10825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3200" dirty="0">
                          <a:solidFill>
                            <a:srgbClr val="C06A10"/>
                          </a:solidFill>
                          <a:latin typeface="Open Sans 1"/>
                        </a:rPr>
                        <a:t>Второй видеоурок</a:t>
                      </a:r>
                      <a:endParaRPr lang="en-US" sz="3200" dirty="0"/>
                    </a:p>
                  </a:txBody>
                  <a:tcPr anchor="ctr">
                    <a:lnL w="57150" cap="flat" cmpd="sng" algn="ctr">
                      <a:solidFill>
                        <a:srgbClr val="C06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C06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C06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C06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  <a:defRPr/>
                      </a:pPr>
                      <a:r>
                        <a:rPr lang="ru-RU" sz="3200" dirty="0">
                          <a:solidFill>
                            <a:srgbClr val="C06A10"/>
                          </a:solidFill>
                          <a:latin typeface="Open Sans 1"/>
                        </a:rPr>
                        <a:t>Проходят игру вместо игроков </a:t>
                      </a:r>
                      <a:endParaRPr lang="en-US" sz="3200" dirty="0"/>
                    </a:p>
                  </a:txBody>
                  <a:tcPr anchor="ctr">
                    <a:lnL w="57150" cap="flat" cmpd="sng" algn="ctr">
                      <a:solidFill>
                        <a:srgbClr val="C06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C06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C06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C06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12836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3200" dirty="0" err="1">
                          <a:solidFill>
                            <a:srgbClr val="C06A10"/>
                          </a:solidFill>
                          <a:latin typeface="Open Sans 1"/>
                        </a:rPr>
                        <a:t>Гайд</a:t>
                      </a:r>
                      <a:r>
                        <a:rPr lang="ru-RU" sz="3200" dirty="0">
                          <a:solidFill>
                            <a:srgbClr val="C06A10"/>
                          </a:solidFill>
                          <a:latin typeface="Open Sans 1"/>
                        </a:rPr>
                        <a:t> в </a:t>
                      </a:r>
                      <a:r>
                        <a:rPr lang="en-US" sz="3200" dirty="0">
                          <a:solidFill>
                            <a:srgbClr val="C06A10"/>
                          </a:solidFill>
                          <a:latin typeface="Open Sans 1"/>
                        </a:rPr>
                        <a:t>Steam</a:t>
                      </a:r>
                      <a:r>
                        <a:rPr lang="ru-RU" sz="3200" dirty="0">
                          <a:solidFill>
                            <a:srgbClr val="C06A10"/>
                          </a:solidFill>
                          <a:latin typeface="Open Sans 1"/>
                        </a:rPr>
                        <a:t> и подобные сайты</a:t>
                      </a:r>
                      <a:endParaRPr lang="en-US" sz="3200" dirty="0"/>
                    </a:p>
                  </a:txBody>
                  <a:tcPr anchor="ctr">
                    <a:lnL w="57150" cap="flat" cmpd="sng" algn="ctr">
                      <a:solidFill>
                        <a:srgbClr val="C06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C06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C06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C06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71500" marR="0" lvl="0" indent="-57150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3200" dirty="0">
                          <a:solidFill>
                            <a:srgbClr val="C06A10"/>
                          </a:solidFill>
                          <a:latin typeface="Open Sans 1"/>
                        </a:rPr>
                        <a:t>Отсутствует помощь в развитии и совершенствовании навыков игроков</a:t>
                      </a:r>
                    </a:p>
                    <a:p>
                      <a:pPr marL="571500" marR="0" lvl="0" indent="-57150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3200" dirty="0">
                          <a:solidFill>
                            <a:srgbClr val="C06A10"/>
                          </a:solidFill>
                          <a:latin typeface="Open Sans 1"/>
                        </a:rPr>
                        <a:t>Проходят игру вместо игроков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C06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C06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C06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C06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1D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62655" y="5408018"/>
            <a:ext cx="6980831" cy="385028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 l="6215" t="18099" r="35108" b="23375"/>
          <a:stretch>
            <a:fillRect/>
          </a:stretch>
        </p:blipFill>
        <p:spPr>
          <a:xfrm>
            <a:off x="9501298" y="4777516"/>
            <a:ext cx="6862562" cy="3850282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424263" y="792401"/>
            <a:ext cx="18288000" cy="109728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726731" y="-4681836"/>
            <a:ext cx="9825336" cy="982533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002BB32-FD3C-4DD4-B0EB-677CE9870487}"/>
              </a:ext>
            </a:extLst>
          </p:cNvPr>
          <p:cNvPicPr/>
          <p:nvPr/>
        </p:nvPicPr>
        <p:blipFill>
          <a:blip r:embed="rId8"/>
          <a:stretch>
            <a:fillRect/>
          </a:stretch>
        </p:blipFill>
        <p:spPr>
          <a:xfrm>
            <a:off x="356424" y="1943100"/>
            <a:ext cx="8212619" cy="449045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DF713BA-FA4E-46DA-9931-6DFB545FE9C1}"/>
              </a:ext>
            </a:extLst>
          </p:cNvPr>
          <p:cNvPicPr/>
          <p:nvPr/>
        </p:nvPicPr>
        <p:blipFill rotWithShape="1">
          <a:blip r:embed="rId9"/>
          <a:srcRect l="2095" t="10070" r="1966" b="3887"/>
          <a:stretch/>
        </p:blipFill>
        <p:spPr bwMode="auto">
          <a:xfrm>
            <a:off x="8829964" y="4452806"/>
            <a:ext cx="8909050" cy="449970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2C53822-73D0-419A-B738-B27F3E4730F3}"/>
              </a:ext>
            </a:extLst>
          </p:cNvPr>
          <p:cNvSpPr txBox="1"/>
          <p:nvPr/>
        </p:nvSpPr>
        <p:spPr>
          <a:xfrm>
            <a:off x="609600" y="6896100"/>
            <a:ext cx="7696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Скриншот из первого видеоурока</a:t>
            </a:r>
            <a:endParaRPr lang="en-US" sz="2000" dirty="0">
              <a:solidFill>
                <a:schemeClr val="bg1"/>
              </a:solidFill>
              <a:latin typeface="Open Sans 1" panose="020B0604020202020204" charset="0"/>
              <a:ea typeface="Open Sans 1" panose="020B0604020202020204" charset="0"/>
              <a:cs typeface="Open Sans 1" panose="020B060402020202020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22C5678-72B8-4D62-BEC9-5FEE093E1558}"/>
              </a:ext>
            </a:extLst>
          </p:cNvPr>
          <p:cNvSpPr txBox="1"/>
          <p:nvPr/>
        </p:nvSpPr>
        <p:spPr>
          <a:xfrm>
            <a:off x="9970093" y="9094489"/>
            <a:ext cx="7696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Скриншот с сайта в </a:t>
            </a:r>
            <a:r>
              <a:rPr lang="en-US" sz="2000" dirty="0">
                <a:solidFill>
                  <a:schemeClr val="bg1"/>
                </a:solidFill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Steam</a:t>
            </a:r>
          </a:p>
        </p:txBody>
      </p:sp>
    </p:spTree>
    <p:extLst>
      <p:ext uri="{BB962C8B-B14F-4D97-AF65-F5344CB8AC3E}">
        <p14:creationId xmlns:p14="http://schemas.microsoft.com/office/powerpoint/2010/main" val="34451706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786" b="77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1745285" y="4677305"/>
            <a:ext cx="16168022" cy="1616802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7259300" y="9258300"/>
            <a:ext cx="1028700" cy="102870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752600" y="5181600"/>
            <a:ext cx="14782800" cy="23083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510"/>
              </a:lnSpc>
            </a:pPr>
            <a:r>
              <a:rPr lang="en-US" sz="4100" dirty="0" err="1">
                <a:solidFill>
                  <a:srgbClr val="FFFFFF"/>
                </a:solidFill>
                <a:latin typeface="Open Sans 1"/>
              </a:rPr>
              <a:t>Гайд</a:t>
            </a:r>
            <a:r>
              <a:rPr lang="en-US" sz="4100" dirty="0">
                <a:solidFill>
                  <a:srgbClr val="FFFFFF"/>
                </a:solidFill>
                <a:latin typeface="Open Sans 1"/>
              </a:rPr>
              <a:t> (</a:t>
            </a:r>
            <a:r>
              <a:rPr lang="en-US" sz="4100" dirty="0" err="1">
                <a:solidFill>
                  <a:srgbClr val="FFFFFF"/>
                </a:solidFill>
                <a:latin typeface="Open Sans 1"/>
              </a:rPr>
              <a:t>реализованный</a:t>
            </a:r>
            <a:r>
              <a:rPr lang="en-US" sz="4100" dirty="0">
                <a:solidFill>
                  <a:srgbClr val="FFFFFF"/>
                </a:solidFill>
                <a:latin typeface="Open Sans 1"/>
              </a:rPr>
              <a:t> </a:t>
            </a:r>
            <a:r>
              <a:rPr lang="en-US" sz="4100" dirty="0" err="1">
                <a:solidFill>
                  <a:srgbClr val="FFFFFF"/>
                </a:solidFill>
                <a:latin typeface="Open Sans 1"/>
              </a:rPr>
              <a:t>на</a:t>
            </a:r>
            <a:r>
              <a:rPr lang="en-US" sz="4100" dirty="0">
                <a:solidFill>
                  <a:srgbClr val="FFFFFF"/>
                </a:solidFill>
                <a:latin typeface="Open Sans 1"/>
              </a:rPr>
              <a:t> Tilda), </a:t>
            </a:r>
            <a:r>
              <a:rPr lang="en-US" sz="4100" dirty="0" err="1">
                <a:solidFill>
                  <a:srgbClr val="FFFFFF"/>
                </a:solidFill>
                <a:latin typeface="Open Sans 1"/>
              </a:rPr>
              <a:t>который</a:t>
            </a:r>
            <a:r>
              <a:rPr lang="en-US" sz="4100" dirty="0">
                <a:solidFill>
                  <a:srgbClr val="FFFFFF"/>
                </a:solidFill>
                <a:latin typeface="Open Sans 1"/>
              </a:rPr>
              <a:t> </a:t>
            </a:r>
            <a:r>
              <a:rPr lang="en-US" sz="4100" dirty="0" err="1">
                <a:solidFill>
                  <a:srgbClr val="FFFFFF"/>
                </a:solidFill>
                <a:latin typeface="Open Sans 1"/>
              </a:rPr>
              <a:t>содержит</a:t>
            </a:r>
            <a:r>
              <a:rPr lang="en-US" sz="4100" dirty="0">
                <a:solidFill>
                  <a:srgbClr val="FFFFFF"/>
                </a:solidFill>
                <a:latin typeface="Open Sans 1"/>
              </a:rPr>
              <a:t> </a:t>
            </a:r>
            <a:r>
              <a:rPr lang="en-US" sz="4100" dirty="0" err="1">
                <a:solidFill>
                  <a:srgbClr val="FFFFFF"/>
                </a:solidFill>
                <a:latin typeface="Open Sans 1"/>
              </a:rPr>
              <a:t>подробный</a:t>
            </a:r>
            <a:r>
              <a:rPr lang="en-US" sz="4100" dirty="0">
                <a:solidFill>
                  <a:srgbClr val="FFFFFF"/>
                </a:solidFill>
                <a:latin typeface="Open Sans 1"/>
              </a:rPr>
              <a:t> </a:t>
            </a:r>
            <a:r>
              <a:rPr lang="en-US" sz="4100" dirty="0" err="1">
                <a:solidFill>
                  <a:srgbClr val="FFFFFF"/>
                </a:solidFill>
                <a:latin typeface="Open Sans 1"/>
              </a:rPr>
              <a:t>разбор</a:t>
            </a:r>
            <a:r>
              <a:rPr lang="en-US" sz="4100" dirty="0">
                <a:solidFill>
                  <a:srgbClr val="FFFFFF"/>
                </a:solidFill>
                <a:latin typeface="Open Sans 1"/>
              </a:rPr>
              <a:t> </a:t>
            </a:r>
            <a:r>
              <a:rPr lang="en-US" sz="4100" dirty="0" err="1">
                <a:solidFill>
                  <a:srgbClr val="FFFFFF"/>
                </a:solidFill>
                <a:latin typeface="Open Sans 1"/>
              </a:rPr>
              <a:t>игры</a:t>
            </a:r>
            <a:r>
              <a:rPr lang="ru-RU" sz="4100" dirty="0">
                <a:solidFill>
                  <a:srgbClr val="FFFFFF"/>
                </a:solidFill>
                <a:latin typeface="Open Sans 1"/>
              </a:rPr>
              <a:t> и практические советы по прохождению</a:t>
            </a:r>
            <a:r>
              <a:rPr lang="en-US" sz="4100" dirty="0">
                <a:solidFill>
                  <a:srgbClr val="FFFFFF"/>
                </a:solidFill>
                <a:latin typeface="Open Sans 1"/>
              </a:rPr>
              <a:t>. </a:t>
            </a:r>
            <a:r>
              <a:rPr lang="en-US" sz="4100" dirty="0" err="1">
                <a:solidFill>
                  <a:srgbClr val="FFFFFF"/>
                </a:solidFill>
                <a:latin typeface="Open Sans 1"/>
              </a:rPr>
              <a:t>Он</a:t>
            </a:r>
            <a:r>
              <a:rPr lang="en-US" sz="4100" dirty="0">
                <a:solidFill>
                  <a:srgbClr val="FFFFFF"/>
                </a:solidFill>
                <a:latin typeface="Open Sans 1"/>
              </a:rPr>
              <a:t> </a:t>
            </a:r>
            <a:r>
              <a:rPr lang="en-US" sz="4100" dirty="0" err="1">
                <a:solidFill>
                  <a:srgbClr val="FFFFFF"/>
                </a:solidFill>
                <a:latin typeface="Open Sans 1"/>
              </a:rPr>
              <a:t>включает</a:t>
            </a:r>
            <a:r>
              <a:rPr lang="en-US" sz="4100" dirty="0">
                <a:solidFill>
                  <a:srgbClr val="FFFFFF"/>
                </a:solidFill>
                <a:latin typeface="Open Sans 1"/>
              </a:rPr>
              <a:t> в </a:t>
            </a:r>
            <a:r>
              <a:rPr lang="en-US" sz="4100" dirty="0" err="1">
                <a:solidFill>
                  <a:srgbClr val="FFFFFF"/>
                </a:solidFill>
                <a:latin typeface="Open Sans 1"/>
              </a:rPr>
              <a:t>себя</a:t>
            </a:r>
            <a:r>
              <a:rPr lang="en-US" sz="4100" dirty="0">
                <a:solidFill>
                  <a:srgbClr val="FFFFFF"/>
                </a:solidFill>
                <a:latin typeface="Open Sans 1"/>
              </a:rPr>
              <a:t> </a:t>
            </a:r>
            <a:r>
              <a:rPr lang="en-US" sz="4100" dirty="0" err="1">
                <a:solidFill>
                  <a:srgbClr val="FFFFFF"/>
                </a:solidFill>
                <a:latin typeface="Open Sans 1"/>
              </a:rPr>
              <a:t>самые</a:t>
            </a:r>
            <a:r>
              <a:rPr lang="en-US" sz="4100" dirty="0">
                <a:solidFill>
                  <a:srgbClr val="FFFFFF"/>
                </a:solidFill>
                <a:latin typeface="Open Sans 1"/>
              </a:rPr>
              <a:t> </a:t>
            </a:r>
            <a:r>
              <a:rPr lang="en-US" sz="4100" dirty="0" err="1">
                <a:solidFill>
                  <a:srgbClr val="FFFFFF"/>
                </a:solidFill>
                <a:latin typeface="Open Sans 1"/>
              </a:rPr>
              <a:t>полезные</a:t>
            </a:r>
            <a:r>
              <a:rPr lang="en-US" sz="4100" dirty="0">
                <a:solidFill>
                  <a:srgbClr val="FFFFFF"/>
                </a:solidFill>
                <a:latin typeface="Open Sans 1"/>
              </a:rPr>
              <a:t> </a:t>
            </a:r>
            <a:r>
              <a:rPr lang="en-US" sz="4100" dirty="0" err="1">
                <a:solidFill>
                  <a:srgbClr val="FFFFFF"/>
                </a:solidFill>
                <a:latin typeface="Open Sans 1"/>
              </a:rPr>
              <a:t>лайфхаки</a:t>
            </a:r>
            <a:r>
              <a:rPr lang="en-US" sz="4100" dirty="0">
                <a:solidFill>
                  <a:srgbClr val="FFFFFF"/>
                </a:solidFill>
                <a:latin typeface="Open Sans 1"/>
              </a:rPr>
              <a:t>.</a:t>
            </a:r>
          </a:p>
        </p:txBody>
      </p:sp>
      <p:sp>
        <p:nvSpPr>
          <p:cNvPr id="7" name="Блок-схема: знак завершения 6">
            <a:extLst>
              <a:ext uri="{FF2B5EF4-FFF2-40B4-BE49-F238E27FC236}">
                <a16:creationId xmlns:a16="http://schemas.microsoft.com/office/drawing/2014/main" id="{FD9CE313-9B43-4374-8AA2-44E519286200}"/>
              </a:ext>
            </a:extLst>
          </p:cNvPr>
          <p:cNvSpPr/>
          <p:nvPr/>
        </p:nvSpPr>
        <p:spPr>
          <a:xfrm>
            <a:off x="3518719" y="1728986"/>
            <a:ext cx="11250561" cy="2272030"/>
          </a:xfrm>
          <a:prstGeom prst="flowChartTerminator">
            <a:avLst/>
          </a:prstGeom>
          <a:solidFill>
            <a:srgbClr val="BE6910"/>
          </a:solidFill>
          <a:ln>
            <a:solidFill>
              <a:srgbClr val="BE69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6"/>
          <p:cNvSpPr txBox="1"/>
          <p:nvPr/>
        </p:nvSpPr>
        <p:spPr>
          <a:xfrm>
            <a:off x="3132317" y="1728986"/>
            <a:ext cx="12023366" cy="19532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39"/>
              </a:lnSpc>
            </a:pPr>
            <a:r>
              <a:rPr lang="en-US" sz="5599" dirty="0" err="1">
                <a:solidFill>
                  <a:srgbClr val="000000"/>
                </a:solidFill>
                <a:latin typeface="Open Sans 2"/>
              </a:rPr>
              <a:t>Решение</a:t>
            </a:r>
            <a:endParaRPr lang="en-US" sz="5599" dirty="0">
              <a:solidFill>
                <a:srgbClr val="000000"/>
              </a:solidFill>
              <a:latin typeface="Open Sans 2"/>
            </a:endParaRPr>
          </a:p>
          <a:p>
            <a:pPr algn="ctr">
              <a:lnSpc>
                <a:spcPts val="7839"/>
              </a:lnSpc>
            </a:pPr>
            <a:r>
              <a:rPr lang="en-US" sz="5599" dirty="0" err="1">
                <a:solidFill>
                  <a:srgbClr val="000000"/>
                </a:solidFill>
                <a:latin typeface="Open Sans 2"/>
              </a:rPr>
              <a:t>Преимущества</a:t>
            </a:r>
            <a:r>
              <a:rPr lang="en-US" sz="5599" dirty="0">
                <a:solidFill>
                  <a:srgbClr val="000000"/>
                </a:solidFill>
                <a:latin typeface="Open Sans 2"/>
              </a:rPr>
              <a:t> </a:t>
            </a:r>
            <a:r>
              <a:rPr lang="en-US" sz="5599" dirty="0" err="1">
                <a:solidFill>
                  <a:srgbClr val="000000"/>
                </a:solidFill>
                <a:latin typeface="Open Sans 2"/>
              </a:rPr>
              <a:t>нашего</a:t>
            </a:r>
            <a:r>
              <a:rPr lang="en-US" sz="5599" dirty="0">
                <a:solidFill>
                  <a:srgbClr val="000000"/>
                </a:solidFill>
                <a:latin typeface="Open Sans 2"/>
              </a:rPr>
              <a:t> </a:t>
            </a:r>
            <a:r>
              <a:rPr lang="en-US" sz="5599" dirty="0" err="1">
                <a:solidFill>
                  <a:srgbClr val="000000"/>
                </a:solidFill>
                <a:latin typeface="Open Sans 2"/>
              </a:rPr>
              <a:t>гайда</a:t>
            </a:r>
            <a:r>
              <a:rPr lang="en-US" sz="5599" dirty="0">
                <a:solidFill>
                  <a:srgbClr val="000000"/>
                </a:solidFill>
                <a:latin typeface="Open Sans 2"/>
              </a:rPr>
              <a:t>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1D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0729878">
            <a:off x="105238" y="-462338"/>
            <a:ext cx="18288000" cy="109728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259300" y="9258300"/>
            <a:ext cx="1028700" cy="10287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028700" y="2869565"/>
            <a:ext cx="14104830" cy="5124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7200" indent="-457200">
              <a:lnSpc>
                <a:spcPts val="4510"/>
              </a:lnSpc>
              <a:spcBef>
                <a:spcPct val="0"/>
              </a:spcBef>
              <a:buFont typeface="+mj-lt"/>
              <a:buAutoNum type="arabicPeriod"/>
            </a:pPr>
            <a:endParaRPr lang="en-US" sz="2400" dirty="0"/>
          </a:p>
          <a:p>
            <a:pPr marL="914400" indent="-914400">
              <a:lnSpc>
                <a:spcPts val="4510"/>
              </a:lnSpc>
              <a:spcBef>
                <a:spcPct val="0"/>
              </a:spcBef>
              <a:buFont typeface="+mj-lt"/>
              <a:buAutoNum type="arabicPeriod"/>
            </a:pPr>
            <a:r>
              <a:rPr lang="en-US" sz="5400" dirty="0" err="1">
                <a:solidFill>
                  <a:srgbClr val="C06A10"/>
                </a:solidFill>
                <a:latin typeface="Open Sans 1"/>
              </a:rPr>
              <a:t>Новички</a:t>
            </a:r>
            <a:endParaRPr lang="en-US" sz="5400" dirty="0">
              <a:solidFill>
                <a:srgbClr val="C06A10"/>
              </a:solidFill>
              <a:latin typeface="Open Sans 1"/>
            </a:endParaRPr>
          </a:p>
          <a:p>
            <a:pPr marL="914400" indent="-914400">
              <a:lnSpc>
                <a:spcPts val="4510"/>
              </a:lnSpc>
              <a:spcBef>
                <a:spcPct val="0"/>
              </a:spcBef>
              <a:buFont typeface="+mj-lt"/>
              <a:buAutoNum type="arabicPeriod"/>
            </a:pPr>
            <a:endParaRPr lang="en-US" sz="5400" dirty="0">
              <a:solidFill>
                <a:srgbClr val="C06A10"/>
              </a:solidFill>
              <a:latin typeface="Open Sans 1"/>
            </a:endParaRPr>
          </a:p>
          <a:p>
            <a:pPr marL="914400" indent="-914400">
              <a:lnSpc>
                <a:spcPts val="4510"/>
              </a:lnSpc>
              <a:spcBef>
                <a:spcPct val="0"/>
              </a:spcBef>
              <a:buFont typeface="+mj-lt"/>
              <a:buAutoNum type="arabicPeriod"/>
            </a:pPr>
            <a:r>
              <a:rPr lang="en-US" sz="5400" dirty="0" err="1">
                <a:solidFill>
                  <a:srgbClr val="C06A10"/>
                </a:solidFill>
                <a:latin typeface="Open Sans 1"/>
              </a:rPr>
              <a:t>Люди</a:t>
            </a:r>
            <a:r>
              <a:rPr lang="en-US" sz="5400" dirty="0">
                <a:solidFill>
                  <a:srgbClr val="C06A10"/>
                </a:solidFill>
                <a:latin typeface="Open Sans 1"/>
              </a:rPr>
              <a:t>, </a:t>
            </a:r>
            <a:r>
              <a:rPr lang="en-US" sz="5400" dirty="0" err="1">
                <a:solidFill>
                  <a:srgbClr val="C06A10"/>
                </a:solidFill>
                <a:latin typeface="Open Sans 1"/>
              </a:rPr>
              <a:t>застрявшие</a:t>
            </a:r>
            <a:r>
              <a:rPr lang="en-US" sz="5400" dirty="0">
                <a:solidFill>
                  <a:srgbClr val="C06A10"/>
                </a:solidFill>
                <a:latin typeface="Open Sans 1"/>
              </a:rPr>
              <a:t> в </a:t>
            </a:r>
            <a:r>
              <a:rPr lang="en-US" sz="5400" dirty="0" err="1">
                <a:solidFill>
                  <a:srgbClr val="C06A10"/>
                </a:solidFill>
                <a:latin typeface="Open Sans 1"/>
              </a:rPr>
              <a:t>прохождении</a:t>
            </a:r>
            <a:r>
              <a:rPr lang="en-US" sz="5400" dirty="0">
                <a:solidFill>
                  <a:srgbClr val="C06A10"/>
                </a:solidFill>
                <a:latin typeface="Open Sans 1"/>
              </a:rPr>
              <a:t> </a:t>
            </a:r>
          </a:p>
          <a:p>
            <a:pPr marL="914400" indent="-914400">
              <a:lnSpc>
                <a:spcPts val="4510"/>
              </a:lnSpc>
              <a:spcBef>
                <a:spcPct val="0"/>
              </a:spcBef>
              <a:buFont typeface="+mj-lt"/>
              <a:buAutoNum type="arabicPeriod"/>
            </a:pPr>
            <a:endParaRPr lang="en-US" sz="5400" dirty="0">
              <a:solidFill>
                <a:srgbClr val="C06A10"/>
              </a:solidFill>
              <a:latin typeface="Open Sans 1"/>
            </a:endParaRPr>
          </a:p>
          <a:p>
            <a:pPr marL="914400" indent="-914400">
              <a:spcBef>
                <a:spcPct val="0"/>
              </a:spcBef>
              <a:buFont typeface="+mj-lt"/>
              <a:buAutoNum type="arabicPeriod"/>
            </a:pPr>
            <a:r>
              <a:rPr lang="en-US" sz="5400" dirty="0" err="1">
                <a:solidFill>
                  <a:srgbClr val="C06A10"/>
                </a:solidFill>
                <a:latin typeface="Open Sans 1"/>
              </a:rPr>
              <a:t>Программисты</a:t>
            </a:r>
            <a:r>
              <a:rPr lang="en-US" sz="5400" dirty="0">
                <a:solidFill>
                  <a:srgbClr val="C06A10"/>
                </a:solidFill>
                <a:latin typeface="Open Sans 1"/>
              </a:rPr>
              <a:t>, </a:t>
            </a:r>
            <a:r>
              <a:rPr lang="en-US" sz="5400" dirty="0" err="1">
                <a:solidFill>
                  <a:srgbClr val="C06A10"/>
                </a:solidFill>
                <a:latin typeface="Open Sans 1"/>
              </a:rPr>
              <a:t>проходящие</a:t>
            </a:r>
            <a:r>
              <a:rPr lang="en-US" sz="5400" dirty="0">
                <a:solidFill>
                  <a:srgbClr val="C06A10"/>
                </a:solidFill>
                <a:latin typeface="Open Sans 1"/>
              </a:rPr>
              <a:t> </a:t>
            </a:r>
            <a:r>
              <a:rPr lang="en-US" sz="5400" dirty="0" err="1">
                <a:solidFill>
                  <a:srgbClr val="C06A10"/>
                </a:solidFill>
                <a:latin typeface="Open Sans 1"/>
              </a:rPr>
              <a:t>собеседование</a:t>
            </a:r>
            <a:r>
              <a:rPr lang="en-US" sz="5400" dirty="0">
                <a:solidFill>
                  <a:srgbClr val="C06A10"/>
                </a:solidFill>
                <a:latin typeface="Open Sans 1"/>
              </a:rPr>
              <a:t>. (</a:t>
            </a:r>
            <a:r>
              <a:rPr lang="en-US" sz="5400" dirty="0" err="1">
                <a:solidFill>
                  <a:srgbClr val="C06A10"/>
                </a:solidFill>
                <a:latin typeface="Open Sans 1"/>
              </a:rPr>
              <a:t>отладка</a:t>
            </a:r>
            <a:r>
              <a:rPr lang="en-US" sz="5400" dirty="0">
                <a:solidFill>
                  <a:srgbClr val="C06A10"/>
                </a:solidFill>
                <a:latin typeface="Open Sans 1"/>
              </a:rPr>
              <a:t> и </a:t>
            </a:r>
            <a:r>
              <a:rPr lang="en-US" sz="5400" dirty="0" err="1">
                <a:solidFill>
                  <a:srgbClr val="C06A10"/>
                </a:solidFill>
                <a:latin typeface="Open Sans 1"/>
              </a:rPr>
              <a:t>код-ревью</a:t>
            </a:r>
            <a:r>
              <a:rPr lang="en-US" sz="5400" dirty="0">
                <a:solidFill>
                  <a:srgbClr val="C06A10"/>
                </a:solidFill>
                <a:latin typeface="Open Sans 1"/>
              </a:rPr>
              <a:t>)</a:t>
            </a:r>
          </a:p>
          <a:p>
            <a:pPr>
              <a:lnSpc>
                <a:spcPts val="4510"/>
              </a:lnSpc>
              <a:spcBef>
                <a:spcPct val="0"/>
              </a:spcBef>
            </a:pPr>
            <a:endParaRPr lang="en-US" sz="4100" dirty="0">
              <a:solidFill>
                <a:srgbClr val="C06A10"/>
              </a:solidFill>
              <a:latin typeface="Open Sans 1"/>
            </a:endParaRPr>
          </a:p>
        </p:txBody>
      </p:sp>
      <p:sp>
        <p:nvSpPr>
          <p:cNvPr id="6" name="Блок-схема: знак завершения 5">
            <a:extLst>
              <a:ext uri="{FF2B5EF4-FFF2-40B4-BE49-F238E27FC236}">
                <a16:creationId xmlns:a16="http://schemas.microsoft.com/office/drawing/2014/main" id="{533E40AA-EEE0-43EC-9620-3D3AC7C925AB}"/>
              </a:ext>
            </a:extLst>
          </p:cNvPr>
          <p:cNvSpPr/>
          <p:nvPr/>
        </p:nvSpPr>
        <p:spPr>
          <a:xfrm>
            <a:off x="4800600" y="824230"/>
            <a:ext cx="8001001" cy="1143000"/>
          </a:xfrm>
          <a:prstGeom prst="flowChartTerminator">
            <a:avLst/>
          </a:prstGeom>
          <a:solidFill>
            <a:srgbClr val="BE6910"/>
          </a:solidFill>
          <a:ln>
            <a:solidFill>
              <a:srgbClr val="BE69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5"/>
          <p:cNvSpPr txBox="1"/>
          <p:nvPr/>
        </p:nvSpPr>
        <p:spPr>
          <a:xfrm>
            <a:off x="5280912" y="914400"/>
            <a:ext cx="7377934" cy="962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840"/>
              </a:lnSpc>
            </a:pPr>
            <a:r>
              <a:rPr lang="en-US" sz="5600" dirty="0" err="1">
                <a:solidFill>
                  <a:srgbClr val="000000"/>
                </a:solidFill>
                <a:latin typeface="Open Sans 2"/>
              </a:rPr>
              <a:t>Целевая</a:t>
            </a:r>
            <a:r>
              <a:rPr lang="en-US" sz="5600" dirty="0">
                <a:solidFill>
                  <a:srgbClr val="000000"/>
                </a:solidFill>
                <a:latin typeface="Open Sans 2"/>
              </a:rPr>
              <a:t> </a:t>
            </a:r>
            <a:r>
              <a:rPr lang="en-US" sz="5600" dirty="0" err="1">
                <a:solidFill>
                  <a:srgbClr val="000000"/>
                </a:solidFill>
                <a:latin typeface="Open Sans 2"/>
              </a:rPr>
              <a:t>аудитория</a:t>
            </a:r>
            <a:r>
              <a:rPr lang="en-US" sz="5600" dirty="0">
                <a:solidFill>
                  <a:srgbClr val="000000"/>
                </a:solidFill>
                <a:latin typeface="Open Sans 2"/>
              </a:rPr>
              <a:t>: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1D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6847201" y="-7646083"/>
            <a:ext cx="15292165" cy="1529216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656542" y="5655542"/>
            <a:ext cx="7205515" cy="7205515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798882" y="2869565"/>
            <a:ext cx="17044452" cy="5157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10"/>
              </a:lnSpc>
              <a:spcBef>
                <a:spcPct val="0"/>
              </a:spcBef>
            </a:pPr>
            <a:r>
              <a:rPr lang="en-US" sz="4100" dirty="0" err="1">
                <a:solidFill>
                  <a:srgbClr val="C06A10"/>
                </a:solidFill>
                <a:latin typeface="Open Sans 1"/>
              </a:rPr>
              <a:t>Сайт</a:t>
            </a:r>
            <a:r>
              <a:rPr lang="en-US" sz="4100" dirty="0">
                <a:solidFill>
                  <a:srgbClr val="C06A10"/>
                </a:solidFill>
                <a:latin typeface="Open Sans 1"/>
              </a:rPr>
              <a:t>, </a:t>
            </a:r>
            <a:r>
              <a:rPr lang="en-US" sz="4100" dirty="0" err="1">
                <a:solidFill>
                  <a:srgbClr val="C06A10"/>
                </a:solidFill>
                <a:latin typeface="Open Sans 1"/>
              </a:rPr>
              <a:t>на</a:t>
            </a:r>
            <a:r>
              <a:rPr lang="en-US" sz="4100" dirty="0">
                <a:solidFill>
                  <a:srgbClr val="C06A10"/>
                </a:solidFill>
                <a:latin typeface="Open Sans 1"/>
              </a:rPr>
              <a:t> </a:t>
            </a:r>
            <a:r>
              <a:rPr lang="en-US" sz="4100" dirty="0" err="1">
                <a:solidFill>
                  <a:srgbClr val="C06A10"/>
                </a:solidFill>
                <a:latin typeface="Open Sans 1"/>
              </a:rPr>
              <a:t>котором</a:t>
            </a:r>
            <a:r>
              <a:rPr lang="en-US" sz="4100" dirty="0">
                <a:solidFill>
                  <a:srgbClr val="C06A10"/>
                </a:solidFill>
                <a:latin typeface="Open Sans 1"/>
              </a:rPr>
              <a:t> </a:t>
            </a:r>
            <a:r>
              <a:rPr lang="en-US" sz="4100" dirty="0" err="1">
                <a:solidFill>
                  <a:srgbClr val="C06A10"/>
                </a:solidFill>
                <a:latin typeface="Open Sans 1"/>
              </a:rPr>
              <a:t>для</a:t>
            </a:r>
            <a:r>
              <a:rPr lang="en-US" sz="4100" dirty="0">
                <a:solidFill>
                  <a:srgbClr val="C06A10"/>
                </a:solidFill>
                <a:latin typeface="Open Sans 1"/>
              </a:rPr>
              <a:t> </a:t>
            </a:r>
            <a:r>
              <a:rPr lang="en-US" sz="4100" dirty="0" err="1">
                <a:solidFill>
                  <a:srgbClr val="C06A10"/>
                </a:solidFill>
                <a:latin typeface="Open Sans 1"/>
              </a:rPr>
              <a:t>каждого</a:t>
            </a:r>
            <a:r>
              <a:rPr lang="en-US" sz="4100" dirty="0">
                <a:solidFill>
                  <a:srgbClr val="C06A10"/>
                </a:solidFill>
                <a:latin typeface="Open Sans 1"/>
              </a:rPr>
              <a:t> </a:t>
            </a:r>
            <a:r>
              <a:rPr lang="en-US" sz="4100" dirty="0" err="1">
                <a:solidFill>
                  <a:srgbClr val="C06A10"/>
                </a:solidFill>
                <a:latin typeface="Open Sans 1"/>
              </a:rPr>
              <a:t>аспекта</a:t>
            </a:r>
            <a:r>
              <a:rPr lang="en-US" sz="4100" dirty="0">
                <a:solidFill>
                  <a:srgbClr val="C06A10"/>
                </a:solidFill>
                <a:latin typeface="Open Sans 1"/>
              </a:rPr>
              <a:t> </a:t>
            </a:r>
            <a:r>
              <a:rPr lang="en-US" sz="4100" dirty="0" err="1">
                <a:solidFill>
                  <a:srgbClr val="C06A10"/>
                </a:solidFill>
                <a:latin typeface="Open Sans 1"/>
              </a:rPr>
              <a:t>игры</a:t>
            </a:r>
            <a:r>
              <a:rPr lang="en-US" sz="4100" dirty="0">
                <a:solidFill>
                  <a:srgbClr val="C06A10"/>
                </a:solidFill>
                <a:latin typeface="Open Sans 1"/>
              </a:rPr>
              <a:t> </a:t>
            </a:r>
            <a:r>
              <a:rPr lang="en-US" sz="4100" dirty="0" err="1">
                <a:solidFill>
                  <a:srgbClr val="C06A10"/>
                </a:solidFill>
                <a:latin typeface="Open Sans 1"/>
              </a:rPr>
              <a:t>есть</a:t>
            </a:r>
            <a:r>
              <a:rPr lang="en-US" sz="4100" dirty="0">
                <a:solidFill>
                  <a:srgbClr val="C06A10"/>
                </a:solidFill>
                <a:latin typeface="Open Sans 1"/>
              </a:rPr>
              <a:t> </a:t>
            </a:r>
            <a:r>
              <a:rPr lang="en-US" sz="4100" dirty="0" err="1">
                <a:solidFill>
                  <a:srgbClr val="C06A10"/>
                </a:solidFill>
                <a:latin typeface="Open Sans 1"/>
              </a:rPr>
              <a:t>мини-руководство</a:t>
            </a:r>
            <a:r>
              <a:rPr lang="en-US" sz="4100" dirty="0">
                <a:solidFill>
                  <a:srgbClr val="C06A10"/>
                </a:solidFill>
                <a:latin typeface="Open Sans 1"/>
              </a:rPr>
              <a:t>. </a:t>
            </a:r>
            <a:r>
              <a:rPr lang="en-US" sz="4100" dirty="0" err="1">
                <a:solidFill>
                  <a:srgbClr val="C06A10"/>
                </a:solidFill>
                <a:latin typeface="Open Sans 1"/>
              </a:rPr>
              <a:t>Каждая</a:t>
            </a:r>
            <a:r>
              <a:rPr lang="en-US" sz="4100" dirty="0">
                <a:solidFill>
                  <a:srgbClr val="C06A10"/>
                </a:solidFill>
                <a:latin typeface="Open Sans 1"/>
              </a:rPr>
              <a:t> </a:t>
            </a:r>
            <a:r>
              <a:rPr lang="en-US" sz="4100" dirty="0" err="1">
                <a:solidFill>
                  <a:srgbClr val="C06A10"/>
                </a:solidFill>
                <a:latin typeface="Open Sans 1"/>
              </a:rPr>
              <a:t>страница</a:t>
            </a:r>
            <a:r>
              <a:rPr lang="en-US" sz="4100" dirty="0">
                <a:solidFill>
                  <a:srgbClr val="C06A10"/>
                </a:solidFill>
                <a:latin typeface="Open Sans 1"/>
              </a:rPr>
              <a:t> </a:t>
            </a:r>
            <a:r>
              <a:rPr lang="en-US" sz="4100" dirty="0" err="1">
                <a:solidFill>
                  <a:srgbClr val="C06A10"/>
                </a:solidFill>
                <a:latin typeface="Open Sans 1"/>
              </a:rPr>
              <a:t>посвящена</a:t>
            </a:r>
            <a:r>
              <a:rPr lang="en-US" sz="4100" dirty="0">
                <a:solidFill>
                  <a:srgbClr val="C06A10"/>
                </a:solidFill>
                <a:latin typeface="Open Sans 1"/>
              </a:rPr>
              <a:t> </a:t>
            </a:r>
            <a:r>
              <a:rPr lang="en-US" sz="4100" dirty="0" err="1">
                <a:solidFill>
                  <a:srgbClr val="C06A10"/>
                </a:solidFill>
                <a:latin typeface="Open Sans 1"/>
              </a:rPr>
              <a:t>отдельному</a:t>
            </a:r>
            <a:r>
              <a:rPr lang="en-US" sz="4100" dirty="0">
                <a:solidFill>
                  <a:srgbClr val="C06A10"/>
                </a:solidFill>
                <a:latin typeface="Open Sans 1"/>
              </a:rPr>
              <a:t> </a:t>
            </a:r>
            <a:r>
              <a:rPr lang="en-US" sz="4100" dirty="0" err="1">
                <a:solidFill>
                  <a:srgbClr val="C06A10"/>
                </a:solidFill>
                <a:latin typeface="Open Sans 1"/>
              </a:rPr>
              <a:t>этапу</a:t>
            </a:r>
            <a:r>
              <a:rPr lang="en-US" sz="4100" dirty="0">
                <a:solidFill>
                  <a:srgbClr val="C06A10"/>
                </a:solidFill>
                <a:latin typeface="Open Sans 1"/>
              </a:rPr>
              <a:t> </a:t>
            </a:r>
            <a:r>
              <a:rPr lang="en-US" sz="4100" dirty="0" err="1">
                <a:solidFill>
                  <a:srgbClr val="C06A10"/>
                </a:solidFill>
                <a:latin typeface="Open Sans 1"/>
              </a:rPr>
              <a:t>прохождения</a:t>
            </a:r>
            <a:r>
              <a:rPr lang="en-US" sz="4100" dirty="0">
                <a:solidFill>
                  <a:srgbClr val="C06A10"/>
                </a:solidFill>
                <a:latin typeface="Open Sans 1"/>
              </a:rPr>
              <a:t>.</a:t>
            </a:r>
          </a:p>
          <a:p>
            <a:pPr>
              <a:lnSpc>
                <a:spcPts val="4510"/>
              </a:lnSpc>
              <a:spcBef>
                <a:spcPct val="0"/>
              </a:spcBef>
            </a:pPr>
            <a:endParaRPr lang="en-US" sz="4100" dirty="0">
              <a:solidFill>
                <a:srgbClr val="C06A10"/>
              </a:solidFill>
              <a:latin typeface="Open Sans 1"/>
            </a:endParaRPr>
          </a:p>
          <a:p>
            <a:pPr>
              <a:lnSpc>
                <a:spcPts val="4510"/>
              </a:lnSpc>
              <a:spcBef>
                <a:spcPct val="0"/>
              </a:spcBef>
            </a:pPr>
            <a:r>
              <a:rPr lang="ru-RU" sz="4100" dirty="0">
                <a:solidFill>
                  <a:srgbClr val="C06A10"/>
                </a:solidFill>
                <a:latin typeface="Open Sans 1"/>
              </a:rPr>
              <a:t>Функции</a:t>
            </a:r>
            <a:r>
              <a:rPr lang="en-US" sz="4100" dirty="0">
                <a:solidFill>
                  <a:srgbClr val="C06A10"/>
                </a:solidFill>
                <a:latin typeface="Open Sans 1"/>
              </a:rPr>
              <a:t>:</a:t>
            </a:r>
          </a:p>
          <a:p>
            <a:pPr marL="885191" lvl="1" indent="-442595">
              <a:lnSpc>
                <a:spcPts val="4510"/>
              </a:lnSpc>
              <a:spcBef>
                <a:spcPct val="0"/>
              </a:spcBef>
              <a:buFont typeface="Arial"/>
              <a:buChar char="•"/>
            </a:pPr>
            <a:r>
              <a:rPr lang="en-US" sz="4100" dirty="0" err="1">
                <a:solidFill>
                  <a:srgbClr val="C06A10"/>
                </a:solidFill>
                <a:latin typeface="Open Sans 1"/>
              </a:rPr>
              <a:t>Помощь</a:t>
            </a:r>
            <a:r>
              <a:rPr lang="en-US" sz="4100" dirty="0">
                <a:solidFill>
                  <a:srgbClr val="C06A10"/>
                </a:solidFill>
                <a:latin typeface="Open Sans 1"/>
              </a:rPr>
              <a:t> в </a:t>
            </a:r>
            <a:r>
              <a:rPr lang="en-US" sz="4100" dirty="0" err="1">
                <a:solidFill>
                  <a:srgbClr val="C06A10"/>
                </a:solidFill>
                <a:latin typeface="Open Sans 1"/>
              </a:rPr>
              <a:t>прохождении</a:t>
            </a:r>
            <a:endParaRPr lang="en-US" sz="4100" dirty="0">
              <a:solidFill>
                <a:srgbClr val="C06A10"/>
              </a:solidFill>
              <a:latin typeface="Open Sans 1"/>
            </a:endParaRPr>
          </a:p>
          <a:p>
            <a:pPr marL="885191" lvl="1" indent="-442595">
              <a:lnSpc>
                <a:spcPts val="4510"/>
              </a:lnSpc>
              <a:spcBef>
                <a:spcPct val="0"/>
              </a:spcBef>
              <a:buFont typeface="Arial"/>
              <a:buChar char="•"/>
            </a:pPr>
            <a:r>
              <a:rPr lang="en-US" sz="4100" dirty="0" err="1">
                <a:solidFill>
                  <a:srgbClr val="C06A10"/>
                </a:solidFill>
                <a:latin typeface="Open Sans 1"/>
              </a:rPr>
              <a:t>Способы</a:t>
            </a:r>
            <a:r>
              <a:rPr lang="en-US" sz="4100" dirty="0">
                <a:solidFill>
                  <a:srgbClr val="C06A10"/>
                </a:solidFill>
                <a:latin typeface="Open Sans 1"/>
              </a:rPr>
              <a:t> </a:t>
            </a:r>
            <a:r>
              <a:rPr lang="en-US" sz="4100" dirty="0" err="1">
                <a:solidFill>
                  <a:srgbClr val="C06A10"/>
                </a:solidFill>
                <a:latin typeface="Open Sans 1"/>
              </a:rPr>
              <a:t>оптимизации</a:t>
            </a:r>
            <a:r>
              <a:rPr lang="en-US" sz="4100" dirty="0">
                <a:solidFill>
                  <a:srgbClr val="C06A10"/>
                </a:solidFill>
                <a:latin typeface="Open Sans 1"/>
              </a:rPr>
              <a:t> </a:t>
            </a:r>
            <a:r>
              <a:rPr lang="en-US" sz="4100" dirty="0" err="1">
                <a:solidFill>
                  <a:srgbClr val="C06A10"/>
                </a:solidFill>
                <a:latin typeface="Open Sans 1"/>
              </a:rPr>
              <a:t>производства</a:t>
            </a:r>
            <a:endParaRPr lang="en-US" sz="4100" dirty="0">
              <a:solidFill>
                <a:srgbClr val="C06A10"/>
              </a:solidFill>
              <a:latin typeface="Open Sans 1"/>
            </a:endParaRPr>
          </a:p>
          <a:p>
            <a:pPr marL="885191" lvl="1" indent="-442595">
              <a:lnSpc>
                <a:spcPts val="4510"/>
              </a:lnSpc>
              <a:spcBef>
                <a:spcPct val="0"/>
              </a:spcBef>
              <a:buFont typeface="Arial"/>
              <a:buChar char="•"/>
            </a:pPr>
            <a:r>
              <a:rPr lang="en-US" sz="4100" dirty="0" err="1">
                <a:solidFill>
                  <a:srgbClr val="C06A10"/>
                </a:solidFill>
                <a:latin typeface="Open Sans 1"/>
              </a:rPr>
              <a:t>Преодоление</a:t>
            </a:r>
            <a:r>
              <a:rPr lang="en-US" sz="4100" dirty="0">
                <a:solidFill>
                  <a:srgbClr val="C06A10"/>
                </a:solidFill>
                <a:latin typeface="Open Sans 1"/>
              </a:rPr>
              <a:t> </a:t>
            </a:r>
            <a:r>
              <a:rPr lang="en-US" sz="4100" dirty="0" err="1">
                <a:solidFill>
                  <a:srgbClr val="C06A10"/>
                </a:solidFill>
                <a:latin typeface="Open Sans 1"/>
              </a:rPr>
              <a:t>сложных</a:t>
            </a:r>
            <a:r>
              <a:rPr lang="en-US" sz="4100" dirty="0">
                <a:solidFill>
                  <a:srgbClr val="C06A10"/>
                </a:solidFill>
                <a:latin typeface="Open Sans 1"/>
              </a:rPr>
              <a:t> </a:t>
            </a:r>
            <a:r>
              <a:rPr lang="en-US" sz="4100" dirty="0" err="1">
                <a:solidFill>
                  <a:srgbClr val="C06A10"/>
                </a:solidFill>
                <a:latin typeface="Open Sans 1"/>
              </a:rPr>
              <a:t>этапов</a:t>
            </a:r>
            <a:r>
              <a:rPr lang="en-US" sz="4100" dirty="0">
                <a:solidFill>
                  <a:srgbClr val="C06A10"/>
                </a:solidFill>
                <a:latin typeface="Open Sans 1"/>
              </a:rPr>
              <a:t> </a:t>
            </a:r>
            <a:r>
              <a:rPr lang="en-US" sz="4100" dirty="0" err="1">
                <a:solidFill>
                  <a:srgbClr val="C06A10"/>
                </a:solidFill>
                <a:latin typeface="Open Sans 1"/>
              </a:rPr>
              <a:t>игры</a:t>
            </a:r>
            <a:endParaRPr lang="en-US" sz="4100" dirty="0">
              <a:solidFill>
                <a:srgbClr val="C06A10"/>
              </a:solidFill>
              <a:latin typeface="Open Sans 1"/>
            </a:endParaRPr>
          </a:p>
          <a:p>
            <a:pPr marL="885191" lvl="1" indent="-442595">
              <a:lnSpc>
                <a:spcPts val="4510"/>
              </a:lnSpc>
              <a:spcBef>
                <a:spcPct val="0"/>
              </a:spcBef>
              <a:buFont typeface="Arial"/>
              <a:buChar char="•"/>
            </a:pPr>
            <a:r>
              <a:rPr lang="en-US" sz="4100" dirty="0" err="1">
                <a:solidFill>
                  <a:srgbClr val="C06A10"/>
                </a:solidFill>
                <a:latin typeface="Open Sans 1"/>
              </a:rPr>
              <a:t>Отдельные</a:t>
            </a:r>
            <a:r>
              <a:rPr lang="en-US" sz="4100" dirty="0">
                <a:solidFill>
                  <a:srgbClr val="C06A10"/>
                </a:solidFill>
                <a:latin typeface="Open Sans 1"/>
              </a:rPr>
              <a:t> </a:t>
            </a:r>
            <a:r>
              <a:rPr lang="en-US" sz="4100" dirty="0" err="1">
                <a:solidFill>
                  <a:srgbClr val="C06A10"/>
                </a:solidFill>
                <a:latin typeface="Open Sans 1"/>
              </a:rPr>
              <a:t>интерпретации</a:t>
            </a:r>
            <a:r>
              <a:rPr lang="en-US" sz="4100" dirty="0">
                <a:solidFill>
                  <a:srgbClr val="C06A10"/>
                </a:solidFill>
                <a:latin typeface="Open Sans 1"/>
              </a:rPr>
              <a:t> </a:t>
            </a:r>
            <a:r>
              <a:rPr lang="en-US" sz="4100" dirty="0" err="1">
                <a:solidFill>
                  <a:srgbClr val="C06A10"/>
                </a:solidFill>
                <a:latin typeface="Open Sans 1"/>
              </a:rPr>
              <a:t>решений</a:t>
            </a:r>
            <a:endParaRPr lang="en-US" sz="4100" dirty="0">
              <a:solidFill>
                <a:srgbClr val="C06A10"/>
              </a:solidFill>
              <a:latin typeface="Open Sans 1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0800000">
            <a:off x="17216430" y="9258300"/>
            <a:ext cx="1028700" cy="1028700"/>
          </a:xfrm>
          <a:prstGeom prst="rect">
            <a:avLst/>
          </a:prstGeom>
        </p:spPr>
      </p:pic>
      <p:sp>
        <p:nvSpPr>
          <p:cNvPr id="7" name="Блок-схема: знак завершения 6">
            <a:extLst>
              <a:ext uri="{FF2B5EF4-FFF2-40B4-BE49-F238E27FC236}">
                <a16:creationId xmlns:a16="http://schemas.microsoft.com/office/drawing/2014/main" id="{2E238625-248A-4C70-9494-659C3C7D0DAF}"/>
              </a:ext>
            </a:extLst>
          </p:cNvPr>
          <p:cNvSpPr/>
          <p:nvPr/>
        </p:nvSpPr>
        <p:spPr>
          <a:xfrm>
            <a:off x="7463592" y="824230"/>
            <a:ext cx="2791448" cy="1143000"/>
          </a:xfrm>
          <a:prstGeom prst="flowChartTerminator">
            <a:avLst/>
          </a:prstGeom>
          <a:solidFill>
            <a:srgbClr val="BE6910"/>
          </a:solidFill>
          <a:ln>
            <a:solidFill>
              <a:srgbClr val="BE69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6"/>
          <p:cNvSpPr txBox="1"/>
          <p:nvPr/>
        </p:nvSpPr>
        <p:spPr>
          <a:xfrm>
            <a:off x="798882" y="914400"/>
            <a:ext cx="16120868" cy="962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39"/>
              </a:lnSpc>
            </a:pPr>
            <a:r>
              <a:rPr lang="en-US" sz="5599">
                <a:solidFill>
                  <a:srgbClr val="000000"/>
                </a:solidFill>
                <a:latin typeface="Open Sans 2"/>
              </a:rPr>
              <a:t>MVP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1D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-1155094" y="0"/>
            <a:ext cx="20598187" cy="12358912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5872322" y="2737959"/>
            <a:ext cx="6543357" cy="0"/>
          </a:xfrm>
          <a:prstGeom prst="line">
            <a:avLst/>
          </a:prstGeom>
          <a:ln w="47625" cap="flat">
            <a:solidFill>
              <a:srgbClr val="C06A10"/>
            </a:solidFill>
            <a:prstDash val="solid"/>
            <a:headEnd type="oval" w="lg" len="lg"/>
            <a:tailEnd type="oval" w="lg" len="lg"/>
          </a:ln>
        </p:spPr>
      </p:sp>
      <p:sp>
        <p:nvSpPr>
          <p:cNvPr id="4" name="AutoShape 4"/>
          <p:cNvSpPr/>
          <p:nvPr/>
        </p:nvSpPr>
        <p:spPr>
          <a:xfrm>
            <a:off x="5872322" y="7337190"/>
            <a:ext cx="6543357" cy="0"/>
          </a:xfrm>
          <a:prstGeom prst="line">
            <a:avLst/>
          </a:prstGeom>
          <a:ln w="47625" cap="flat">
            <a:solidFill>
              <a:srgbClr val="C06A10"/>
            </a:solidFill>
            <a:prstDash val="solid"/>
            <a:headEnd type="oval" w="lg" len="lg"/>
            <a:tailEnd type="oval" w="lg" len="lg"/>
          </a:ln>
        </p:spPr>
      </p:sp>
      <p:grpSp>
        <p:nvGrpSpPr>
          <p:cNvPr id="5" name="Group 5"/>
          <p:cNvGrpSpPr/>
          <p:nvPr/>
        </p:nvGrpSpPr>
        <p:grpSpPr>
          <a:xfrm>
            <a:off x="0" y="0"/>
            <a:ext cx="3347530" cy="3396744"/>
            <a:chOff x="0" y="0"/>
            <a:chExt cx="913668" cy="9271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913668" cy="927100"/>
            </a:xfrm>
            <a:custGeom>
              <a:avLst/>
              <a:gdLst/>
              <a:ahLst/>
              <a:cxnLst/>
              <a:rect l="l" t="t" r="r" b="b"/>
              <a:pathLst>
                <a:path w="913668" h="927100">
                  <a:moveTo>
                    <a:pt x="749838" y="0"/>
                  </a:moveTo>
                  <a:lnTo>
                    <a:pt x="0" y="0"/>
                  </a:lnTo>
                  <a:lnTo>
                    <a:pt x="0" y="927100"/>
                  </a:lnTo>
                  <a:lnTo>
                    <a:pt x="76200" y="927100"/>
                  </a:lnTo>
                  <a:lnTo>
                    <a:pt x="76200" y="76200"/>
                  </a:lnTo>
                  <a:lnTo>
                    <a:pt x="913668" y="76200"/>
                  </a:lnTo>
                  <a:lnTo>
                    <a:pt x="913668" y="0"/>
                  </a:lnTo>
                  <a:close/>
                </a:path>
              </a:pathLst>
            </a:custGeom>
            <a:solidFill>
              <a:srgbClr val="C06A10">
                <a:alpha val="70980"/>
              </a:srgbClr>
            </a:solidFill>
          </p:spPr>
        </p:sp>
      </p:grpSp>
      <p:grpSp>
        <p:nvGrpSpPr>
          <p:cNvPr id="7" name="Group 7"/>
          <p:cNvGrpSpPr/>
          <p:nvPr/>
        </p:nvGrpSpPr>
        <p:grpSpPr>
          <a:xfrm rot="-5400000">
            <a:off x="24607" y="6914863"/>
            <a:ext cx="3347530" cy="3396744"/>
            <a:chOff x="0" y="0"/>
            <a:chExt cx="913668" cy="9271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913668" cy="927100"/>
            </a:xfrm>
            <a:custGeom>
              <a:avLst/>
              <a:gdLst/>
              <a:ahLst/>
              <a:cxnLst/>
              <a:rect l="l" t="t" r="r" b="b"/>
              <a:pathLst>
                <a:path w="913668" h="927100">
                  <a:moveTo>
                    <a:pt x="749838" y="0"/>
                  </a:moveTo>
                  <a:lnTo>
                    <a:pt x="0" y="0"/>
                  </a:lnTo>
                  <a:lnTo>
                    <a:pt x="0" y="927100"/>
                  </a:lnTo>
                  <a:lnTo>
                    <a:pt x="76200" y="927100"/>
                  </a:lnTo>
                  <a:lnTo>
                    <a:pt x="76200" y="76200"/>
                  </a:lnTo>
                  <a:lnTo>
                    <a:pt x="913668" y="76200"/>
                  </a:lnTo>
                  <a:lnTo>
                    <a:pt x="913668" y="0"/>
                  </a:lnTo>
                  <a:close/>
                </a:path>
              </a:pathLst>
            </a:custGeom>
            <a:solidFill>
              <a:srgbClr val="C06A10">
                <a:alpha val="70980"/>
              </a:srgbClr>
            </a:solidFill>
          </p:spPr>
        </p:sp>
      </p:grpSp>
      <p:grpSp>
        <p:nvGrpSpPr>
          <p:cNvPr id="9" name="Group 9"/>
          <p:cNvGrpSpPr/>
          <p:nvPr/>
        </p:nvGrpSpPr>
        <p:grpSpPr>
          <a:xfrm rot="5400000">
            <a:off x="14940470" y="0"/>
            <a:ext cx="3347530" cy="3396744"/>
            <a:chOff x="0" y="0"/>
            <a:chExt cx="913668" cy="9271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913668" cy="927100"/>
            </a:xfrm>
            <a:custGeom>
              <a:avLst/>
              <a:gdLst/>
              <a:ahLst/>
              <a:cxnLst/>
              <a:rect l="l" t="t" r="r" b="b"/>
              <a:pathLst>
                <a:path w="913668" h="927100">
                  <a:moveTo>
                    <a:pt x="749838" y="0"/>
                  </a:moveTo>
                  <a:lnTo>
                    <a:pt x="0" y="0"/>
                  </a:lnTo>
                  <a:lnTo>
                    <a:pt x="0" y="927100"/>
                  </a:lnTo>
                  <a:lnTo>
                    <a:pt x="76200" y="927100"/>
                  </a:lnTo>
                  <a:lnTo>
                    <a:pt x="76200" y="76200"/>
                  </a:lnTo>
                  <a:lnTo>
                    <a:pt x="913668" y="76200"/>
                  </a:lnTo>
                  <a:lnTo>
                    <a:pt x="913668" y="0"/>
                  </a:lnTo>
                  <a:close/>
                </a:path>
              </a:pathLst>
            </a:custGeom>
            <a:solidFill>
              <a:srgbClr val="C06A10">
                <a:alpha val="70980"/>
              </a:srgbClr>
            </a:solidFill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380519" y="9379519"/>
            <a:ext cx="907481" cy="907481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183887" y="4298315"/>
            <a:ext cx="15920227" cy="1728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10"/>
              </a:lnSpc>
              <a:spcBef>
                <a:spcPct val="0"/>
              </a:spcBef>
            </a:pPr>
            <a:r>
              <a:rPr lang="en-US" sz="4100" dirty="0" err="1">
                <a:solidFill>
                  <a:srgbClr val="FFFFFF"/>
                </a:solidFill>
                <a:latin typeface="Open Sans 1"/>
              </a:rPr>
              <a:t>На</a:t>
            </a:r>
            <a:r>
              <a:rPr lang="en-US" sz="4100" dirty="0">
                <a:solidFill>
                  <a:srgbClr val="FFFFFF"/>
                </a:solidFill>
                <a:latin typeface="Open Sans 1"/>
              </a:rPr>
              <a:t> </a:t>
            </a:r>
            <a:r>
              <a:rPr lang="en-US" sz="4100" dirty="0" err="1">
                <a:solidFill>
                  <a:srgbClr val="FFFFFF"/>
                </a:solidFill>
                <a:latin typeface="Open Sans 1"/>
              </a:rPr>
              <a:t>данном</a:t>
            </a:r>
            <a:r>
              <a:rPr lang="en-US" sz="4100" dirty="0">
                <a:solidFill>
                  <a:srgbClr val="FFFFFF"/>
                </a:solidFill>
                <a:latin typeface="Open Sans 1"/>
              </a:rPr>
              <a:t> </a:t>
            </a:r>
            <a:r>
              <a:rPr lang="en-US" sz="4100" dirty="0" err="1">
                <a:solidFill>
                  <a:srgbClr val="FFFFFF"/>
                </a:solidFill>
                <a:latin typeface="Open Sans 1"/>
              </a:rPr>
              <a:t>этапе</a:t>
            </a:r>
            <a:r>
              <a:rPr lang="en-US" sz="4100" dirty="0">
                <a:solidFill>
                  <a:srgbClr val="FFFFFF"/>
                </a:solidFill>
                <a:latin typeface="Open Sans 1"/>
              </a:rPr>
              <a:t> у </a:t>
            </a:r>
            <a:r>
              <a:rPr lang="en-US" sz="4100" dirty="0" err="1">
                <a:solidFill>
                  <a:srgbClr val="FFFFFF"/>
                </a:solidFill>
                <a:latin typeface="Open Sans 1"/>
              </a:rPr>
              <a:t>нас</a:t>
            </a:r>
            <a:r>
              <a:rPr lang="en-US" sz="4100" dirty="0">
                <a:solidFill>
                  <a:srgbClr val="FFFFFF"/>
                </a:solidFill>
                <a:latin typeface="Open Sans 1"/>
              </a:rPr>
              <a:t> </a:t>
            </a:r>
            <a:r>
              <a:rPr lang="en-US" sz="4100" dirty="0" err="1">
                <a:solidFill>
                  <a:srgbClr val="FFFFFF"/>
                </a:solidFill>
                <a:latin typeface="Open Sans 1"/>
              </a:rPr>
              <a:t>готовы</a:t>
            </a:r>
            <a:r>
              <a:rPr lang="en-US" sz="4100" dirty="0">
                <a:solidFill>
                  <a:srgbClr val="FFFFFF"/>
                </a:solidFill>
                <a:latin typeface="Open Sans 1"/>
              </a:rPr>
              <a:t> </a:t>
            </a:r>
            <a:r>
              <a:rPr lang="en-US" sz="4100" dirty="0" err="1">
                <a:solidFill>
                  <a:srgbClr val="FFFFFF"/>
                </a:solidFill>
                <a:latin typeface="Open Sans 1"/>
              </a:rPr>
              <a:t>все</a:t>
            </a:r>
            <a:r>
              <a:rPr lang="en-US" sz="4100" dirty="0">
                <a:solidFill>
                  <a:srgbClr val="FFFFFF"/>
                </a:solidFill>
                <a:latin typeface="Open Sans 1"/>
              </a:rPr>
              <a:t> </a:t>
            </a:r>
            <a:r>
              <a:rPr lang="en-US" sz="4100" dirty="0" err="1">
                <a:solidFill>
                  <a:srgbClr val="FFFFFF"/>
                </a:solidFill>
                <a:latin typeface="Open Sans 1"/>
              </a:rPr>
              <a:t>страницы</a:t>
            </a:r>
            <a:r>
              <a:rPr lang="en-US" sz="4100" dirty="0">
                <a:solidFill>
                  <a:srgbClr val="FFFFFF"/>
                </a:solidFill>
                <a:latin typeface="Open Sans 1"/>
              </a:rPr>
              <a:t> </a:t>
            </a:r>
            <a:r>
              <a:rPr lang="en-US" sz="4100" dirty="0" err="1">
                <a:solidFill>
                  <a:srgbClr val="FFFFFF"/>
                </a:solidFill>
                <a:latin typeface="Open Sans 1"/>
              </a:rPr>
              <a:t>нашего</a:t>
            </a:r>
            <a:r>
              <a:rPr lang="en-US" sz="4100" dirty="0">
                <a:solidFill>
                  <a:srgbClr val="FFFFFF"/>
                </a:solidFill>
                <a:latin typeface="Open Sans 1"/>
              </a:rPr>
              <a:t> </a:t>
            </a:r>
            <a:r>
              <a:rPr lang="en-US" sz="4100" dirty="0" err="1">
                <a:solidFill>
                  <a:srgbClr val="FFFFFF"/>
                </a:solidFill>
                <a:latin typeface="Open Sans 1"/>
              </a:rPr>
              <a:t>гайда</a:t>
            </a:r>
            <a:r>
              <a:rPr lang="en-US" sz="4100" dirty="0">
                <a:solidFill>
                  <a:srgbClr val="FFFFFF"/>
                </a:solidFill>
                <a:latin typeface="Open Sans 1"/>
              </a:rPr>
              <a:t>. </a:t>
            </a:r>
            <a:r>
              <a:rPr lang="en-US" sz="4100" dirty="0" err="1">
                <a:solidFill>
                  <a:srgbClr val="FFFFFF"/>
                </a:solidFill>
                <a:latin typeface="Open Sans 1"/>
              </a:rPr>
              <a:t>Каждый</a:t>
            </a:r>
            <a:r>
              <a:rPr lang="en-US" sz="4100" dirty="0">
                <a:solidFill>
                  <a:srgbClr val="FFFFFF"/>
                </a:solidFill>
                <a:latin typeface="Open Sans 1"/>
              </a:rPr>
              <a:t> </a:t>
            </a:r>
            <a:r>
              <a:rPr lang="en-US" sz="4100" dirty="0" err="1">
                <a:solidFill>
                  <a:srgbClr val="FFFFFF"/>
                </a:solidFill>
                <a:latin typeface="Open Sans 1"/>
              </a:rPr>
              <a:t>раздел</a:t>
            </a:r>
            <a:r>
              <a:rPr lang="en-US" sz="4100" dirty="0">
                <a:solidFill>
                  <a:srgbClr val="FFFFFF"/>
                </a:solidFill>
                <a:latin typeface="Open Sans 1"/>
              </a:rPr>
              <a:t> </a:t>
            </a:r>
            <a:r>
              <a:rPr lang="en-US" sz="4100" dirty="0" err="1">
                <a:solidFill>
                  <a:srgbClr val="FFFFFF"/>
                </a:solidFill>
                <a:latin typeface="Open Sans 1"/>
              </a:rPr>
              <a:t>наполнен</a:t>
            </a:r>
            <a:r>
              <a:rPr lang="en-US" sz="4100" dirty="0">
                <a:solidFill>
                  <a:srgbClr val="FFFFFF"/>
                </a:solidFill>
                <a:latin typeface="Open Sans 1"/>
              </a:rPr>
              <a:t> </a:t>
            </a:r>
            <a:r>
              <a:rPr lang="en-US" sz="4100" dirty="0" err="1">
                <a:solidFill>
                  <a:srgbClr val="FFFFFF"/>
                </a:solidFill>
                <a:latin typeface="Open Sans 1"/>
              </a:rPr>
              <a:t>важной</a:t>
            </a:r>
            <a:r>
              <a:rPr lang="en-US" sz="4100" dirty="0">
                <a:solidFill>
                  <a:srgbClr val="FFFFFF"/>
                </a:solidFill>
                <a:latin typeface="Open Sans 1"/>
              </a:rPr>
              <a:t> </a:t>
            </a:r>
            <a:r>
              <a:rPr lang="en-US" sz="4100" dirty="0" err="1">
                <a:solidFill>
                  <a:srgbClr val="FFFFFF"/>
                </a:solidFill>
                <a:latin typeface="Open Sans 1"/>
              </a:rPr>
              <a:t>информацией</a:t>
            </a:r>
            <a:r>
              <a:rPr lang="en-US" sz="4100" dirty="0">
                <a:solidFill>
                  <a:srgbClr val="FFFFFF"/>
                </a:solidFill>
                <a:latin typeface="Open Sans 1"/>
              </a:rPr>
              <a:t>, </a:t>
            </a:r>
            <a:r>
              <a:rPr lang="en-US" sz="4100" dirty="0" err="1">
                <a:solidFill>
                  <a:srgbClr val="FFFFFF"/>
                </a:solidFill>
                <a:latin typeface="Open Sans 1"/>
              </a:rPr>
              <a:t>необходимой</a:t>
            </a:r>
            <a:r>
              <a:rPr lang="en-US" sz="4100" dirty="0">
                <a:solidFill>
                  <a:srgbClr val="FFFFFF"/>
                </a:solidFill>
                <a:latin typeface="Open Sans 1"/>
              </a:rPr>
              <a:t> </a:t>
            </a:r>
            <a:r>
              <a:rPr lang="en-US" sz="4100" dirty="0" err="1">
                <a:solidFill>
                  <a:srgbClr val="FFFFFF"/>
                </a:solidFill>
                <a:latin typeface="Open Sans 1"/>
              </a:rPr>
              <a:t>для</a:t>
            </a:r>
            <a:r>
              <a:rPr lang="en-US" sz="4100" dirty="0">
                <a:solidFill>
                  <a:srgbClr val="FFFFFF"/>
                </a:solidFill>
                <a:latin typeface="Open Sans 1"/>
              </a:rPr>
              <a:t> </a:t>
            </a:r>
            <a:r>
              <a:rPr lang="en-US" sz="4100" dirty="0" err="1">
                <a:solidFill>
                  <a:srgbClr val="FFFFFF"/>
                </a:solidFill>
                <a:latin typeface="Open Sans 1"/>
              </a:rPr>
              <a:t>прохождения</a:t>
            </a:r>
            <a:r>
              <a:rPr lang="en-US" sz="4100" dirty="0">
                <a:solidFill>
                  <a:srgbClr val="FFFFFF"/>
                </a:solidFill>
                <a:latin typeface="Open Sans 1"/>
              </a:rPr>
              <a:t> </a:t>
            </a:r>
            <a:r>
              <a:rPr lang="en-US" sz="4100" dirty="0" err="1">
                <a:solidFill>
                  <a:srgbClr val="FFFFFF"/>
                </a:solidFill>
                <a:latin typeface="Open Sans 1"/>
              </a:rPr>
              <a:t>игры</a:t>
            </a:r>
            <a:endParaRPr lang="en-US" sz="4100" dirty="0">
              <a:solidFill>
                <a:srgbClr val="FFFFFF"/>
              </a:solidFill>
              <a:latin typeface="Open Sans 1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265</Words>
  <Application>Microsoft Office PowerPoint</Application>
  <PresentationFormat>Произвольный</PresentationFormat>
  <Paragraphs>61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8" baseType="lpstr">
      <vt:lpstr>Open Sans 2</vt:lpstr>
      <vt:lpstr>Open Sans 1 Bold</vt:lpstr>
      <vt:lpstr>Arial</vt:lpstr>
      <vt:lpstr>Open Sans 1</vt:lpstr>
      <vt:lpstr>Calibri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Factorio. Работяги, копия</dc:title>
  <cp:lastModifiedBy>Купцова Арина Валерьевна</cp:lastModifiedBy>
  <cp:revision>13</cp:revision>
  <dcterms:created xsi:type="dcterms:W3CDTF">2006-08-16T00:00:00Z</dcterms:created>
  <dcterms:modified xsi:type="dcterms:W3CDTF">2022-06-17T17:57:51Z</dcterms:modified>
  <dc:identifier>DAFBft3y5_Y</dc:identifier>
</cp:coreProperties>
</file>