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1"/>
  </p:notesMasterIdLst>
  <p:sldIdLst>
    <p:sldId id="256" r:id="rId2"/>
    <p:sldId id="268" r:id="rId3"/>
    <p:sldId id="259" r:id="rId4"/>
    <p:sldId id="262" r:id="rId5"/>
    <p:sldId id="260" r:id="rId6"/>
    <p:sldId id="263" r:id="rId7"/>
    <p:sldId id="264" r:id="rId8"/>
    <p:sldId id="266" r:id="rId9"/>
    <p:sldId id="269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Raleway" pitchFamily="2" charset="-52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5e456f50f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5e456f50f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88252dc4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88252dc4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f88252dc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88252dc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88252dc4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88252dc4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88252dc4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612757e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612757e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f88252dc4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f88252dc4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lang="ru" sz="600" b="1"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5" name="Google Shape;115;p11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8" name="Google Shape;128;p12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5" name="Google Shape;135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6" name="Google Shape;146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2" name="Google Shape;152;p1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8" name="Google Shape;168;p17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" name="Google Shape;30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" name="Google Shape;40;p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" name="Google Shape;52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" name="Google Shape;59;p6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6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6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6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" name="Google Shape;68;p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" name="Google Shape;82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3" name="Google Shape;93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5" name="Google Shape;105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17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Образовательная игра по химии</a:t>
            </a:r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0"/>
          <p:cNvPicPr preferRelativeResize="0"/>
          <p:nvPr/>
        </p:nvPicPr>
        <p:blipFill rotWithShape="1">
          <a:blip r:embed="rId3">
            <a:alphaModFix/>
          </a:blip>
          <a:srcRect l="20565"/>
          <a:stretch/>
        </p:blipFill>
        <p:spPr>
          <a:xfrm>
            <a:off x="5995538" y="1812975"/>
            <a:ext cx="1492625" cy="2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0"/>
          <p:cNvPicPr preferRelativeResize="0"/>
          <p:nvPr/>
        </p:nvPicPr>
        <p:blipFill rotWithShape="1">
          <a:blip r:embed="rId4">
            <a:alphaModFix/>
          </a:blip>
          <a:srcRect t="-230" r="27990" b="230"/>
          <a:stretch/>
        </p:blipFill>
        <p:spPr>
          <a:xfrm>
            <a:off x="4464850" y="1812975"/>
            <a:ext cx="1492625" cy="2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/>
          <p:cNvPicPr preferRelativeResize="0"/>
          <p:nvPr/>
        </p:nvPicPr>
        <p:blipFill rotWithShape="1">
          <a:blip r:embed="rId5">
            <a:alphaModFix/>
          </a:blip>
          <a:srcRect l="14980" t="-322" b="-322"/>
          <a:stretch/>
        </p:blipFill>
        <p:spPr>
          <a:xfrm>
            <a:off x="2894550" y="1812963"/>
            <a:ext cx="1519021" cy="25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728344" y="1318650"/>
            <a:ext cx="22077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Команда</a:t>
            </a:r>
            <a:endParaRPr b="0"/>
          </a:p>
        </p:txBody>
      </p:sp>
      <p:sp>
        <p:nvSpPr>
          <p:cNvPr id="334" name="Google Shape;334;p30"/>
          <p:cNvSpPr txBox="1">
            <a:spLocks noGrp="1"/>
          </p:cNvSpPr>
          <p:nvPr>
            <p:ph type="body" idx="1"/>
          </p:nvPr>
        </p:nvSpPr>
        <p:spPr>
          <a:xfrm>
            <a:off x="721250" y="1965150"/>
            <a:ext cx="2207700" cy="22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200">
                <a:latin typeface="Arial"/>
                <a:ea typeface="Arial"/>
                <a:cs typeface="Arial"/>
                <a:sym typeface="Arial"/>
              </a:rPr>
              <a:t>Наша команда состоит из талантливых и трудолюбивых студентов из разных направлений. Умение работать в команде и способность восполнять недостатки друг друга и упорство - наше всё!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3171998" y="3807405"/>
            <a:ext cx="1167900" cy="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Аналитик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336" name="Google Shape;336;p30"/>
          <p:cNvSpPr txBox="1"/>
          <p:nvPr/>
        </p:nvSpPr>
        <p:spPr>
          <a:xfrm>
            <a:off x="3171998" y="3944891"/>
            <a:ext cx="11679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Павел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7" name="Google Shape;337;p30"/>
          <p:cNvSpPr txBox="1"/>
          <p:nvPr/>
        </p:nvSpPr>
        <p:spPr>
          <a:xfrm>
            <a:off x="4715905" y="3807405"/>
            <a:ext cx="1167900" cy="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Дизайнер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338" name="Google Shape;338;p30"/>
          <p:cNvSpPr txBox="1"/>
          <p:nvPr/>
        </p:nvSpPr>
        <p:spPr>
          <a:xfrm>
            <a:off x="4715905" y="3944891"/>
            <a:ext cx="11679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Михаил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9" name="Google Shape;339;p30"/>
          <p:cNvSpPr txBox="1"/>
          <p:nvPr/>
        </p:nvSpPr>
        <p:spPr>
          <a:xfrm>
            <a:off x="6259787" y="3807405"/>
            <a:ext cx="1167900" cy="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chemeClr val="lt1"/>
                </a:solidFill>
              </a:rPr>
              <a:t>Тимлид/программист</a:t>
            </a:r>
            <a:endParaRPr sz="600" b="1">
              <a:solidFill>
                <a:schemeClr val="lt1"/>
              </a:solidFill>
            </a:endParaRPr>
          </a:p>
        </p:txBody>
      </p:sp>
      <p:sp>
        <p:nvSpPr>
          <p:cNvPr id="340" name="Google Shape;340;p30"/>
          <p:cNvSpPr txBox="1"/>
          <p:nvPr/>
        </p:nvSpPr>
        <p:spPr>
          <a:xfrm>
            <a:off x="6259787" y="3944891"/>
            <a:ext cx="11679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Ратибор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1" name="Google Shape;341;p30"/>
          <p:cNvPicPr preferRelativeResize="0"/>
          <p:nvPr/>
        </p:nvPicPr>
        <p:blipFill rotWithShape="1">
          <a:blip r:embed="rId6">
            <a:alphaModFix/>
          </a:blip>
          <a:srcRect t="4620" b="4611"/>
          <a:stretch/>
        </p:blipFill>
        <p:spPr>
          <a:xfrm>
            <a:off x="7526230" y="1812963"/>
            <a:ext cx="1519021" cy="250547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0"/>
          <p:cNvSpPr txBox="1"/>
          <p:nvPr/>
        </p:nvSpPr>
        <p:spPr>
          <a:xfrm>
            <a:off x="7587391" y="3807405"/>
            <a:ext cx="1167900" cy="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Программист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7587391" y="3944891"/>
            <a:ext cx="11679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Ахмед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</a:t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FFFFFF"/>
                </a:solidFill>
              </a:rPr>
              <a:t>1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99" name="Google Shape;199;p21"/>
          <p:cNvSpPr txBox="1">
            <a:spLocks noGrp="1"/>
          </p:cNvSpPr>
          <p:nvPr>
            <p:ph type="body" idx="1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>
                <a:latin typeface="Arial"/>
                <a:ea typeface="Arial"/>
                <a:cs typeface="Arial"/>
                <a:sym typeface="Arial"/>
              </a:rPr>
              <a:t>В школе уделяется мало времени химии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FFFFFF"/>
                </a:solidFill>
              </a:rPr>
              <a:t>2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>
                <a:latin typeface="Arial"/>
                <a:ea typeface="Arial"/>
                <a:cs typeface="Arial"/>
                <a:sym typeface="Arial"/>
              </a:rPr>
              <a:t>Непонимание основ химии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FFFFFF"/>
                </a:solidFill>
              </a:rPr>
              <a:t>3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Сложность в решении базовых задач</a:t>
            </a:r>
          </a:p>
        </p:txBody>
      </p:sp>
      <p:sp>
        <p:nvSpPr>
          <p:cNvPr id="204" name="Google Shape;204;p21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b="1">
                <a:solidFill>
                  <a:srgbClr val="FFFFFF"/>
                </a:solidFill>
              </a:rPr>
              <a:t>4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1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>
                <a:latin typeface="Arial"/>
                <a:ea typeface="Arial"/>
                <a:cs typeface="Arial"/>
                <a:sym typeface="Arial"/>
              </a:rPr>
              <a:t>Сложность в запоминании всех элементов т.Менделеева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636600" cy="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Целевая аудитория</a:t>
            </a:r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1"/>
          </p:nvPr>
        </p:nvSpPr>
        <p:spPr>
          <a:xfrm>
            <a:off x="721225" y="1965150"/>
            <a:ext cx="3636600" cy="8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Наша игра подходит для всех возрастов!</a:t>
            </a:r>
            <a:br>
              <a:rPr lang="ru" sz="1400">
                <a:latin typeface="Arial"/>
                <a:ea typeface="Arial"/>
                <a:cs typeface="Arial"/>
                <a:sym typeface="Arial"/>
              </a:rPr>
            </a:br>
            <a:r>
              <a:rPr lang="ru" sz="1400">
                <a:latin typeface="Arial"/>
                <a:ea typeface="Arial"/>
                <a:cs typeface="Arial"/>
                <a:sym typeface="Arial"/>
              </a:rPr>
              <a:t>ЦА - Школьники, студенты и самые начинающие.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734530" y="30831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   | </a:t>
            </a:r>
            <a:r>
              <a:rPr lang="ru"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ru" sz="1200"/>
              <a:t>Для тех кто хочет запомнить все элементы</a:t>
            </a:r>
            <a:endParaRPr sz="1200"/>
          </a:p>
        </p:txBody>
      </p:sp>
      <p:sp>
        <p:nvSpPr>
          <p:cNvPr id="227" name="Google Shape;227;p24"/>
          <p:cNvSpPr txBox="1"/>
          <p:nvPr/>
        </p:nvSpPr>
        <p:spPr>
          <a:xfrm>
            <a:off x="734525" y="3344450"/>
            <a:ext cx="44619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   |</a:t>
            </a:r>
            <a:r>
              <a:rPr lang="ru" sz="1000" b="1">
                <a:solidFill>
                  <a:srgbClr val="CCCCC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000">
                <a:solidFill>
                  <a:srgbClr val="53C6A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ru" sz="1200"/>
              <a:t>Для тех кто хочет познакомиться с т.Менделеева</a:t>
            </a:r>
            <a:endParaRPr sz="1200"/>
          </a:p>
        </p:txBody>
      </p:sp>
      <p:sp>
        <p:nvSpPr>
          <p:cNvPr id="228" name="Google Shape;228;p24"/>
          <p:cNvSpPr txBox="1"/>
          <p:nvPr/>
        </p:nvSpPr>
        <p:spPr>
          <a:xfrm>
            <a:off x="734530" y="36057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   |</a:t>
            </a:r>
            <a:r>
              <a:rPr lang="ru" sz="1000" b="1">
                <a:solidFill>
                  <a:srgbClr val="CCCCC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ru" sz="1200"/>
              <a:t>Для тех кто хочет улучшить память</a:t>
            </a:r>
            <a:endParaRPr sz="1200"/>
          </a:p>
        </p:txBody>
      </p:sp>
      <p:sp>
        <p:nvSpPr>
          <p:cNvPr id="229" name="Google Shape;229;p24"/>
          <p:cNvSpPr txBox="1"/>
          <p:nvPr/>
        </p:nvSpPr>
        <p:spPr>
          <a:xfrm>
            <a:off x="734530" y="38670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    |</a:t>
            </a:r>
            <a:r>
              <a:rPr lang="ru" sz="1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ru" sz="1200"/>
              <a:t>Для поддержания уже имеющихся знаний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734530" y="41283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    | </a:t>
            </a:r>
            <a:r>
              <a:rPr lang="ru" sz="1000">
                <a:solidFill>
                  <a:srgbClr val="53C6A1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ru" sz="1200"/>
              <a:t>Для тех кому интересна химия!</a:t>
            </a:r>
            <a:endParaRPr sz="1200"/>
          </a:p>
        </p:txBody>
      </p:sp>
      <p:pic>
        <p:nvPicPr>
          <p:cNvPr id="231" name="Google Shape;231;p24" descr="offset_comp_267026.jpg"/>
          <p:cNvPicPr preferRelativeResize="0"/>
          <p:nvPr/>
        </p:nvPicPr>
        <p:blipFill rotWithShape="1">
          <a:blip r:embed="rId3">
            <a:alphaModFix/>
          </a:blip>
          <a:srcRect l="40074" t="1581" r="22771" b="6490"/>
          <a:stretch/>
        </p:blipFill>
        <p:spPr>
          <a:xfrm>
            <a:off x="5146750" y="1184600"/>
            <a:ext cx="1977667" cy="326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 descr="offset_comp_429332_Edited.jpg"/>
          <p:cNvPicPr preferRelativeResize="0"/>
          <p:nvPr/>
        </p:nvPicPr>
        <p:blipFill rotWithShape="1">
          <a:blip r:embed="rId4">
            <a:alphaModFix/>
          </a:blip>
          <a:srcRect l="19769" t="5665" r="7253" b="850"/>
          <a:stretch/>
        </p:blipFill>
        <p:spPr>
          <a:xfrm>
            <a:off x="7172149" y="1184609"/>
            <a:ext cx="1971851" cy="16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 descr="offset_comp_389009_Edited.jpg"/>
          <p:cNvPicPr preferRelativeResize="0"/>
          <p:nvPr/>
        </p:nvPicPr>
        <p:blipFill rotWithShape="1">
          <a:blip r:embed="rId5">
            <a:alphaModFix/>
          </a:blip>
          <a:srcRect l="17128" t="2335" r="5717" b="2335"/>
          <a:stretch/>
        </p:blipFill>
        <p:spPr>
          <a:xfrm>
            <a:off x="7172149" y="2835640"/>
            <a:ext cx="1971840" cy="161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Цель проекта</a:t>
            </a:r>
            <a:endParaRPr sz="1200"/>
          </a:p>
        </p:txBody>
      </p:sp>
      <p:sp>
        <p:nvSpPr>
          <p:cNvPr id="211" name="Google Shape;211;p22"/>
          <p:cNvSpPr txBox="1">
            <a:spLocks noGrp="1"/>
          </p:cNvSpPr>
          <p:nvPr>
            <p:ph type="body" idx="4294967295"/>
          </p:nvPr>
        </p:nvSpPr>
        <p:spPr>
          <a:xfrm>
            <a:off x="729450" y="1749350"/>
            <a:ext cx="7010100" cy="26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>
                <a:solidFill>
                  <a:srgbClr val="FFFFFF"/>
                </a:solidFill>
              </a:rPr>
              <a:t>Создать образовательную игру для всех возрастов с простым интерфейсом.</a:t>
            </a:r>
            <a:br>
              <a:rPr lang="ru" sz="300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Предлагаемое решение</a:t>
            </a:r>
            <a:endParaRPr sz="1200"/>
          </a:p>
        </p:txBody>
      </p:sp>
      <p:sp>
        <p:nvSpPr>
          <p:cNvPr id="239" name="Google Shape;239;p25"/>
          <p:cNvSpPr txBox="1">
            <a:spLocks noGrp="1"/>
          </p:cNvSpPr>
          <p:nvPr>
            <p:ph type="body" idx="4294967295"/>
          </p:nvPr>
        </p:nvSpPr>
        <p:spPr>
          <a:xfrm>
            <a:off x="729450" y="1749350"/>
            <a:ext cx="7010100" cy="26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000">
                <a:solidFill>
                  <a:srgbClr val="FFFFFF"/>
                </a:solidFill>
              </a:rPr>
              <a:t>Мы разработали игру в формате викторины. Игра состоит из нескольких уровней сложности. Игровая сессия длится менее 5 минут, что делает её отличным тайм киллером на переменах или в очереди. Игре не требуется доступ к сети, поэтому можно играть где и когда угодно. Она занимает менее 20 мб и не требует высокой вычислительной мощности, поэтому можно запустить даже на очень старых устройствах.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 готовый продукт:</a:t>
            </a:r>
            <a:endParaRPr/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413" y="1964050"/>
            <a:ext cx="1346016" cy="2915251"/>
          </a:xfrm>
          <a:prstGeom prst="rect">
            <a:avLst/>
          </a:prstGeom>
          <a:noFill/>
          <a:ln>
            <a:noFill/>
          </a:ln>
          <a:effectLst>
            <a:outerShdw blurRad="328613" dist="76200" dir="3840000" algn="bl" rotWithShape="0">
              <a:schemeClr val="dk1">
                <a:alpha val="51000"/>
              </a:schemeClr>
            </a:outerShdw>
          </a:effectLst>
        </p:spPr>
      </p:pic>
      <p:pic>
        <p:nvPicPr>
          <p:cNvPr id="246" name="Google Shape;246;p26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3073132" y="1964050"/>
            <a:ext cx="1346015" cy="2915251"/>
          </a:xfrm>
          <a:prstGeom prst="rect">
            <a:avLst/>
          </a:prstGeom>
          <a:noFill/>
          <a:ln>
            <a:noFill/>
          </a:ln>
          <a:effectLst>
            <a:outerShdw blurRad="328613" dist="76200" dir="3840000" algn="bl" rotWithShape="0">
              <a:schemeClr val="dk2">
                <a:alpha val="51000"/>
              </a:schemeClr>
            </a:outerShdw>
          </a:effectLst>
        </p:spPr>
      </p:pic>
      <p:pic>
        <p:nvPicPr>
          <p:cNvPr id="247" name="Google Shape;247;p26"/>
          <p:cNvPicPr preferRelativeResize="0"/>
          <p:nvPr/>
        </p:nvPicPr>
        <p:blipFill rotWithShape="1">
          <a:blip r:embed="rId5">
            <a:alphaModFix/>
          </a:blip>
          <a:srcRect t="29" b="29"/>
          <a:stretch/>
        </p:blipFill>
        <p:spPr>
          <a:xfrm>
            <a:off x="4724852" y="1964050"/>
            <a:ext cx="1346015" cy="2915251"/>
          </a:xfrm>
          <a:prstGeom prst="rect">
            <a:avLst/>
          </a:prstGeom>
          <a:noFill/>
          <a:ln>
            <a:noFill/>
          </a:ln>
          <a:effectLst>
            <a:outerShdw blurRad="328613" dist="76200" dir="3840000" algn="bl" rotWithShape="0">
              <a:schemeClr val="accent2">
                <a:alpha val="51000"/>
              </a:schemeClr>
            </a:outerShdw>
          </a:effectLst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6572" y="1964050"/>
            <a:ext cx="1346016" cy="2915251"/>
          </a:xfrm>
          <a:prstGeom prst="rect">
            <a:avLst/>
          </a:prstGeom>
          <a:noFill/>
          <a:ln>
            <a:noFill/>
          </a:ln>
          <a:effectLst>
            <a:outerShdw blurRad="328613" dist="76200" dir="3840000" algn="bl" rotWithShape="0">
              <a:schemeClr val="accent3">
                <a:alpha val="51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27999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Результаты</a:t>
            </a:r>
            <a:endParaRPr/>
          </a:p>
        </p:txBody>
      </p:sp>
      <p:sp>
        <p:nvSpPr>
          <p:cNvPr id="280" name="Google Shape;280;p28"/>
          <p:cNvSpPr txBox="1">
            <a:spLocks noGrp="1"/>
          </p:cNvSpPr>
          <p:nvPr>
            <p:ph type="body" idx="1"/>
          </p:nvPr>
        </p:nvSpPr>
        <p:spPr>
          <a:xfrm>
            <a:off x="3605300" y="1068650"/>
            <a:ext cx="47982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200" dirty="0">
                <a:latin typeface="Arial"/>
                <a:ea typeface="Arial"/>
                <a:cs typeface="Arial"/>
                <a:sym typeface="Arial"/>
              </a:rPr>
              <a:t>В результате мы получили полноценную игру для всех уровней знаний по химии с лаконичным и простым интерфейсом.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https://drive.google.com/file/d/1Qxx02wVH4-ebNS6r7vYyRO03WTp5KwxP/view?usp=sharing</a:t>
            </a: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992300" y="2706495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722900" y="2931545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43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8426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>
                <a:solidFill>
                  <a:schemeClr val="accent1"/>
                </a:solidFill>
              </a:rPr>
              <a:t>Уровня сложности</a:t>
            </a:r>
            <a:endParaRPr sz="1200" b="1">
              <a:solidFill>
                <a:schemeClr val="accent1"/>
              </a:solidFill>
            </a:endParaRPr>
          </a:p>
        </p:txBody>
      </p:sp>
      <p:cxnSp>
        <p:nvCxnSpPr>
          <p:cNvPr id="284" name="Google Shape;284;p28"/>
          <p:cNvCxnSpPr/>
          <p:nvPr/>
        </p:nvCxnSpPr>
        <p:spPr>
          <a:xfrm>
            <a:off x="3224350" y="2706500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5" name="Google Shape;285;p28"/>
          <p:cNvSpPr txBox="1"/>
          <p:nvPr/>
        </p:nvSpPr>
        <p:spPr>
          <a:xfrm>
            <a:off x="3321600" y="2931550"/>
            <a:ext cx="25008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43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35379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dirty="0">
                <a:solidFill>
                  <a:schemeClr val="accent1"/>
                </a:solidFill>
              </a:rPr>
              <a:t>Варианта игр</a:t>
            </a:r>
            <a:endParaRPr sz="1200" b="1" dirty="0">
              <a:solidFill>
                <a:schemeClr val="accent1"/>
              </a:solidFill>
            </a:endParaRPr>
          </a:p>
        </p:txBody>
      </p:sp>
      <p:cxnSp>
        <p:nvCxnSpPr>
          <p:cNvPr id="287" name="Google Shape;287;p28"/>
          <p:cNvCxnSpPr/>
          <p:nvPr/>
        </p:nvCxnSpPr>
        <p:spPr>
          <a:xfrm>
            <a:off x="5919650" y="2706500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8" name="Google Shape;288;p28"/>
          <p:cNvSpPr txBox="1"/>
          <p:nvPr/>
        </p:nvSpPr>
        <p:spPr>
          <a:xfrm>
            <a:off x="5989150" y="2931550"/>
            <a:ext cx="25563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500+</a:t>
            </a:r>
            <a:endParaRPr sz="43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62332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>
                <a:solidFill>
                  <a:schemeClr val="accent1"/>
                </a:solidFill>
              </a:rPr>
              <a:t>Вопросов</a:t>
            </a:r>
            <a:endParaRPr sz="12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000000"/>
                </a:solidFill>
              </a:rPr>
              <a:t>Спасибо!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269</Words>
  <Application>Microsoft Office PowerPoint</Application>
  <PresentationFormat>Экран (16:9)</PresentationFormat>
  <Paragraphs>42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Lato</vt:lpstr>
      <vt:lpstr>Raleway</vt:lpstr>
      <vt:lpstr>Streamline</vt:lpstr>
      <vt:lpstr>Образовательная игра по химии</vt:lpstr>
      <vt:lpstr>Команда</vt:lpstr>
      <vt:lpstr>Проблемы</vt:lpstr>
      <vt:lpstr>Целевая аудитория</vt:lpstr>
      <vt:lpstr>Цель проекта</vt:lpstr>
      <vt:lpstr>Предлагаемое решение</vt:lpstr>
      <vt:lpstr>Наш готовый продукт:</vt:lpstr>
      <vt:lpstr>Результаты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игра по химии</dc:title>
  <cp:lastModifiedBy>Устинович Ратибор Павлович</cp:lastModifiedBy>
  <cp:revision>7</cp:revision>
  <dcterms:modified xsi:type="dcterms:W3CDTF">2022-06-22T14:25:06Z</dcterms:modified>
</cp:coreProperties>
</file>