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62" r:id="rId3"/>
    <p:sldId id="263" r:id="rId4"/>
    <p:sldId id="264" r:id="rId5"/>
    <p:sldId id="267" r:id="rId6"/>
    <p:sldId id="270" r:id="rId7"/>
    <p:sldId id="268" r:id="rId8"/>
    <p:sldId id="258" r:id="rId9"/>
    <p:sldId id="261" r:id="rId10"/>
    <p:sldId id="271" r:id="rId11"/>
    <p:sldId id="272" r:id="rId12"/>
    <p:sldId id="260" r:id="rId13"/>
    <p:sldId id="274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E3F3"/>
    <a:srgbClr val="B4C7E7"/>
    <a:srgbClr val="19D1FF"/>
    <a:srgbClr val="00A2FF"/>
    <a:srgbClr val="031A32"/>
    <a:srgbClr val="12B2FE"/>
    <a:srgbClr val="00AAFE"/>
    <a:srgbClr val="5B9BD5"/>
    <a:srgbClr val="8FAADC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BEAB8-BD50-4AC8-8918-3F4FABEE4597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66E9AC-29DA-4461-A59E-ADF3D8D1C3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332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КОМАНДА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E9AC-29DA-4461-A59E-ADF3D8D1C3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1607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E9AC-29DA-4461-A59E-ADF3D8D1C3A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265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ОПРЕДЕЛЕНИЕ</a:t>
            </a:r>
            <a:r>
              <a:rPr lang="ru-RU" baseline="0" dirty="0" smtClean="0"/>
              <a:t> ПРОБЛЕМЫ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E9AC-29DA-4461-A59E-ADF3D8D1C3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77868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АНАЛОГИ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E9AC-29DA-4461-A59E-ADF3D8D1C3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672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Результат </a:t>
            </a:r>
            <a:r>
              <a:rPr lang="ru-RU" dirty="0" err="1" smtClean="0"/>
              <a:t>аналаза</a:t>
            </a:r>
            <a:r>
              <a:rPr lang="ru-RU" dirty="0" smtClean="0"/>
              <a:t> </a:t>
            </a:r>
            <a:r>
              <a:rPr lang="ru-RU" dirty="0" err="1" smtClean="0"/>
              <a:t>АНАЛОГов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E9AC-29DA-4461-A59E-ADF3D8D1C3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692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ВЫВОД</a:t>
            </a:r>
            <a:r>
              <a:rPr lang="ru-RU" baseline="0" dirty="0" smtClean="0"/>
              <a:t> ИЗ АНАЛОГОВ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E9AC-29DA-4461-A59E-ADF3D8D1C3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4876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66E9AC-29DA-4461-A59E-ADF3D8D1C3A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893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4B34-6C55-4DEF-BB4D-F9F1364BA141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5ED41-BA12-4B78-8864-3FB3F11B0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972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4B34-6C55-4DEF-BB4D-F9F1364BA141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5ED41-BA12-4B78-8864-3FB3F11B0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316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4B34-6C55-4DEF-BB4D-F9F1364BA141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5ED41-BA12-4B78-8864-3FB3F11B0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780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4B34-6C55-4DEF-BB4D-F9F1364BA141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5ED41-BA12-4B78-8864-3FB3F11B0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478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4B34-6C55-4DEF-BB4D-F9F1364BA141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5ED41-BA12-4B78-8864-3FB3F11B0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43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4B34-6C55-4DEF-BB4D-F9F1364BA141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5ED41-BA12-4B78-8864-3FB3F11B0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144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4B34-6C55-4DEF-BB4D-F9F1364BA141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5ED41-BA12-4B78-8864-3FB3F11B0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49513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4B34-6C55-4DEF-BB4D-F9F1364BA141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5ED41-BA12-4B78-8864-3FB3F11B0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003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4B34-6C55-4DEF-BB4D-F9F1364BA141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5ED41-BA12-4B78-8864-3FB3F11B0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496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4B34-6C55-4DEF-BB4D-F9F1364BA141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5ED41-BA12-4B78-8864-3FB3F11B0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162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44B34-6C55-4DEF-BB4D-F9F1364BA141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05ED41-BA12-4B78-8864-3FB3F11B0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859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144B34-6C55-4DEF-BB4D-F9F1364BA141}" type="datetimeFigureOut">
              <a:rPr lang="ru-RU" smtClean="0"/>
              <a:t>19.06.2024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05ED41-BA12-4B78-8864-3FB3F11B0AF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9676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251872" y="2439429"/>
            <a:ext cx="3749040" cy="959803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latin typeface="Arial Black" panose="020B0A04020102020204" pitchFamily="34" charset="0"/>
              </a:rPr>
              <a:t>Tellyou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87305" y="3399232"/>
            <a:ext cx="5110480" cy="35083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 smtClean="0">
                <a:latin typeface="Arial Black" panose="020B0A04020102020204" pitchFamily="34" charset="0"/>
              </a:rPr>
              <a:t>by processed cheese</a:t>
            </a:r>
            <a:endParaRPr lang="ru-RU" dirty="0">
              <a:latin typeface="Arial Black" panose="020B0A040201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0" y="1759224"/>
            <a:ext cx="9551504" cy="5098776"/>
            <a:chOff x="0" y="1759224"/>
            <a:chExt cx="9551504" cy="5098776"/>
          </a:xfrm>
        </p:grpSpPr>
        <p:sp>
          <p:nvSpPr>
            <p:cNvPr id="5" name="Прямоугольный треугольник 4"/>
            <p:cNvSpPr/>
            <p:nvPr/>
          </p:nvSpPr>
          <p:spPr>
            <a:xfrm>
              <a:off x="0" y="1759224"/>
              <a:ext cx="9551504" cy="5098775"/>
            </a:xfrm>
            <a:prstGeom prst="rtTriangle">
              <a:avLst/>
            </a:prstGeom>
            <a:solidFill>
              <a:srgbClr val="00A2FF"/>
            </a:solidFill>
            <a:ln>
              <a:noFill/>
            </a:ln>
            <a:effectLst>
              <a:outerShdw blurRad="114300" dist="38100" dir="18900000" sx="101000" sy="101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ый треугольник 3"/>
            <p:cNvSpPr/>
            <p:nvPr/>
          </p:nvSpPr>
          <p:spPr>
            <a:xfrm>
              <a:off x="0" y="1759225"/>
              <a:ext cx="8090452" cy="5098775"/>
            </a:xfrm>
            <a:prstGeom prst="rtTriangl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7" name="Прямоугольный треугольник 6"/>
          <p:cNvSpPr/>
          <p:nvPr/>
        </p:nvSpPr>
        <p:spPr>
          <a:xfrm rot="10800000">
            <a:off x="3558208" y="-2"/>
            <a:ext cx="8633791" cy="1408387"/>
          </a:xfrm>
          <a:prstGeom prst="rtTriangle">
            <a:avLst/>
          </a:prstGeom>
          <a:solidFill>
            <a:srgbClr val="00A2FF"/>
          </a:solidFill>
          <a:ln>
            <a:noFill/>
          </a:ln>
          <a:effectLst>
            <a:outerShdw blurRad="1016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56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7095311" y="1883635"/>
            <a:ext cx="4376100" cy="925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Продукт на данный момент</a:t>
            </a:r>
            <a:endParaRPr lang="ru-RU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02888" y="3453943"/>
            <a:ext cx="51840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spcAft>
                <a:spcPts val="2100"/>
              </a:spcAft>
            </a:pPr>
            <a:r>
              <a:rPr lang="ru-RU" sz="1600" i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На сайте можно выкладывать свои работы/награды, комментировать и давать реакцию на </a:t>
            </a:r>
            <a:r>
              <a:rPr lang="ru-RU" sz="1600" i="1" dirty="0" smtClean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них, листать бесконечную ленту, реализована система добавление в друзья или подписки на профиль. </a:t>
            </a:r>
            <a:r>
              <a:rPr lang="ru-RU" sz="1600" i="1" dirty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Также реализованы создание/редактирование профиля, изменение </a:t>
            </a:r>
            <a:r>
              <a:rPr lang="ru-RU" sz="1600" i="1" dirty="0" smtClean="0">
                <a:solidFill>
                  <a:schemeClr val="bg1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пароля. </a:t>
            </a:r>
            <a:endParaRPr lang="ru-RU" sz="1600" i="1" dirty="0">
              <a:solidFill>
                <a:schemeClr val="bg1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-1347235" y="-7408657"/>
            <a:ext cx="8697189" cy="11887829"/>
            <a:chOff x="-1105968" y="-455240"/>
            <a:chExt cx="8697189" cy="11887829"/>
          </a:xfrm>
          <a:blipFill>
            <a:blip r:embed="rId2"/>
            <a:stretch>
              <a:fillRect/>
            </a:stretch>
          </a:blipFill>
        </p:grpSpPr>
        <p:grpSp>
          <p:nvGrpSpPr>
            <p:cNvPr id="2" name="Группа 1"/>
            <p:cNvGrpSpPr/>
            <p:nvPr/>
          </p:nvGrpSpPr>
          <p:grpSpPr>
            <a:xfrm>
              <a:off x="148635" y="1815177"/>
              <a:ext cx="7442585" cy="2806167"/>
              <a:chOff x="148635" y="1815177"/>
              <a:chExt cx="7442585" cy="2806167"/>
            </a:xfrm>
            <a:grpFill/>
          </p:grpSpPr>
          <p:sp>
            <p:nvSpPr>
              <p:cNvPr id="4" name="Шестиугольник 3"/>
              <p:cNvSpPr/>
              <p:nvPr/>
            </p:nvSpPr>
            <p:spPr>
              <a:xfrm rot="5400000">
                <a:off x="-44893" y="200870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Шестиугольник 6"/>
              <p:cNvSpPr/>
              <p:nvPr/>
            </p:nvSpPr>
            <p:spPr>
              <a:xfrm rot="5400000">
                <a:off x="2466845" y="200870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Шестиугольник 7"/>
              <p:cNvSpPr/>
              <p:nvPr/>
            </p:nvSpPr>
            <p:spPr>
              <a:xfrm rot="5400000">
                <a:off x="4978583" y="2008705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-1105968" y="4085593"/>
              <a:ext cx="7442585" cy="2806167"/>
              <a:chOff x="148635" y="1815177"/>
              <a:chExt cx="7442585" cy="2806167"/>
            </a:xfrm>
            <a:grpFill/>
          </p:grpSpPr>
          <p:sp>
            <p:nvSpPr>
              <p:cNvPr id="11" name="Шестиугольник 10"/>
              <p:cNvSpPr/>
              <p:nvPr/>
            </p:nvSpPr>
            <p:spPr>
              <a:xfrm rot="5400000">
                <a:off x="-44893" y="200870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Шестиугольник 11"/>
              <p:cNvSpPr/>
              <p:nvPr/>
            </p:nvSpPr>
            <p:spPr>
              <a:xfrm rot="5400000">
                <a:off x="2466845" y="200870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Шестиугольник 12"/>
              <p:cNvSpPr/>
              <p:nvPr/>
            </p:nvSpPr>
            <p:spPr>
              <a:xfrm rot="5400000">
                <a:off x="4978583" y="2008705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-1105967" y="-455240"/>
              <a:ext cx="7442585" cy="2806167"/>
              <a:chOff x="148635" y="1815177"/>
              <a:chExt cx="7442585" cy="2806167"/>
            </a:xfrm>
            <a:grpFill/>
          </p:grpSpPr>
          <p:sp>
            <p:nvSpPr>
              <p:cNvPr id="15" name="Шестиугольник 14"/>
              <p:cNvSpPr/>
              <p:nvPr/>
            </p:nvSpPr>
            <p:spPr>
              <a:xfrm rot="5400000">
                <a:off x="-44893" y="200870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Шестиугольник 15"/>
              <p:cNvSpPr/>
              <p:nvPr/>
            </p:nvSpPr>
            <p:spPr>
              <a:xfrm rot="5400000">
                <a:off x="2466845" y="200870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Шестиугольник 16"/>
              <p:cNvSpPr/>
              <p:nvPr/>
            </p:nvSpPr>
            <p:spPr>
              <a:xfrm rot="5400000">
                <a:off x="4978583" y="2008705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8" name="Группа 17"/>
            <p:cNvGrpSpPr/>
            <p:nvPr/>
          </p:nvGrpSpPr>
          <p:grpSpPr>
            <a:xfrm>
              <a:off x="148636" y="6356007"/>
              <a:ext cx="7442585" cy="2806167"/>
              <a:chOff x="148635" y="1815177"/>
              <a:chExt cx="7442585" cy="2806167"/>
            </a:xfrm>
            <a:grpFill/>
          </p:grpSpPr>
          <p:sp>
            <p:nvSpPr>
              <p:cNvPr id="19" name="Шестиугольник 18"/>
              <p:cNvSpPr/>
              <p:nvPr/>
            </p:nvSpPr>
            <p:spPr>
              <a:xfrm rot="5400000">
                <a:off x="-44893" y="200870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Шестиугольник 20"/>
              <p:cNvSpPr/>
              <p:nvPr/>
            </p:nvSpPr>
            <p:spPr>
              <a:xfrm rot="5400000">
                <a:off x="2466845" y="200870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Шестиугольник 21"/>
              <p:cNvSpPr/>
              <p:nvPr/>
            </p:nvSpPr>
            <p:spPr>
              <a:xfrm rot="5400000">
                <a:off x="4978583" y="2008705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3" name="Группа 22"/>
            <p:cNvGrpSpPr/>
            <p:nvPr/>
          </p:nvGrpSpPr>
          <p:grpSpPr>
            <a:xfrm>
              <a:off x="-1105968" y="8626422"/>
              <a:ext cx="7442585" cy="2806167"/>
              <a:chOff x="148635" y="1815177"/>
              <a:chExt cx="7442585" cy="2806167"/>
            </a:xfrm>
            <a:grpFill/>
          </p:grpSpPr>
          <p:sp>
            <p:nvSpPr>
              <p:cNvPr id="24" name="Шестиугольник 23"/>
              <p:cNvSpPr/>
              <p:nvPr/>
            </p:nvSpPr>
            <p:spPr>
              <a:xfrm rot="5400000">
                <a:off x="-44893" y="200870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Шестиугольник 24"/>
              <p:cNvSpPr/>
              <p:nvPr/>
            </p:nvSpPr>
            <p:spPr>
              <a:xfrm rot="5400000">
                <a:off x="2466845" y="200870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Шестиугольник 25"/>
              <p:cNvSpPr/>
              <p:nvPr/>
            </p:nvSpPr>
            <p:spPr>
              <a:xfrm rot="5400000">
                <a:off x="4978583" y="2008705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45" name="Шестиугольник 44"/>
          <p:cNvSpPr/>
          <p:nvPr/>
        </p:nvSpPr>
        <p:spPr>
          <a:xfrm rot="5400000">
            <a:off x="-286160" y="4136948"/>
            <a:ext cx="2806166" cy="2419109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Шестиугольник 45"/>
          <p:cNvSpPr/>
          <p:nvPr/>
        </p:nvSpPr>
        <p:spPr>
          <a:xfrm rot="5400000">
            <a:off x="2239050" y="4136949"/>
            <a:ext cx="2806166" cy="2419109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047906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7095311" y="2256898"/>
            <a:ext cx="4376100" cy="925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Полученный результат</a:t>
            </a:r>
            <a:endParaRPr lang="ru-RU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79791" y="3585737"/>
            <a:ext cx="44916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У нас получилось достичь </a:t>
            </a:r>
          </a:p>
          <a:p>
            <a:pPr algn="r"/>
            <a:r>
              <a:rPr lang="ru-RU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все цели, однако мы </a:t>
            </a:r>
          </a:p>
          <a:p>
            <a:pPr algn="r"/>
            <a:r>
              <a:rPr lang="ru-RU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не провели полное тестирование среди реальных пользователей</a:t>
            </a:r>
            <a:endParaRPr lang="ru-RU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44" name="Группа 43"/>
          <p:cNvGrpSpPr/>
          <p:nvPr/>
        </p:nvGrpSpPr>
        <p:grpSpPr>
          <a:xfrm>
            <a:off x="-1347235" y="-556445"/>
            <a:ext cx="8697189" cy="11887829"/>
            <a:chOff x="-1105968" y="-455240"/>
            <a:chExt cx="8697189" cy="11887829"/>
          </a:xfrm>
          <a:blipFill>
            <a:blip r:embed="rId2"/>
            <a:stretch>
              <a:fillRect/>
            </a:stretch>
          </a:blipFill>
        </p:grpSpPr>
        <p:grpSp>
          <p:nvGrpSpPr>
            <p:cNvPr id="2" name="Группа 1"/>
            <p:cNvGrpSpPr/>
            <p:nvPr/>
          </p:nvGrpSpPr>
          <p:grpSpPr>
            <a:xfrm>
              <a:off x="148635" y="1815177"/>
              <a:ext cx="7442585" cy="2806167"/>
              <a:chOff x="148635" y="1815177"/>
              <a:chExt cx="7442585" cy="2806167"/>
            </a:xfrm>
            <a:grpFill/>
          </p:grpSpPr>
          <p:sp>
            <p:nvSpPr>
              <p:cNvPr id="4" name="Шестиугольник 3"/>
              <p:cNvSpPr/>
              <p:nvPr/>
            </p:nvSpPr>
            <p:spPr>
              <a:xfrm rot="5400000">
                <a:off x="-44893" y="200870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Шестиугольник 6"/>
              <p:cNvSpPr/>
              <p:nvPr/>
            </p:nvSpPr>
            <p:spPr>
              <a:xfrm rot="5400000">
                <a:off x="2466845" y="200870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Шестиугольник 7"/>
              <p:cNvSpPr/>
              <p:nvPr/>
            </p:nvSpPr>
            <p:spPr>
              <a:xfrm rot="5400000">
                <a:off x="4978583" y="2008705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" name="Группа 9"/>
            <p:cNvGrpSpPr/>
            <p:nvPr/>
          </p:nvGrpSpPr>
          <p:grpSpPr>
            <a:xfrm>
              <a:off x="-1105968" y="4085593"/>
              <a:ext cx="7442585" cy="2806167"/>
              <a:chOff x="148635" y="1815177"/>
              <a:chExt cx="7442585" cy="2806167"/>
            </a:xfrm>
            <a:grpFill/>
          </p:grpSpPr>
          <p:sp>
            <p:nvSpPr>
              <p:cNvPr id="11" name="Шестиугольник 10"/>
              <p:cNvSpPr/>
              <p:nvPr/>
            </p:nvSpPr>
            <p:spPr>
              <a:xfrm rot="5400000">
                <a:off x="-44893" y="200870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Шестиугольник 11"/>
              <p:cNvSpPr/>
              <p:nvPr/>
            </p:nvSpPr>
            <p:spPr>
              <a:xfrm rot="5400000">
                <a:off x="2466845" y="200870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Шестиугольник 12"/>
              <p:cNvSpPr/>
              <p:nvPr/>
            </p:nvSpPr>
            <p:spPr>
              <a:xfrm rot="5400000">
                <a:off x="4978583" y="2008705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-1105967" y="-455240"/>
              <a:ext cx="7442585" cy="2806167"/>
              <a:chOff x="148635" y="1815177"/>
              <a:chExt cx="7442585" cy="2806167"/>
            </a:xfrm>
            <a:grpFill/>
          </p:grpSpPr>
          <p:sp>
            <p:nvSpPr>
              <p:cNvPr id="15" name="Шестиугольник 14"/>
              <p:cNvSpPr/>
              <p:nvPr/>
            </p:nvSpPr>
            <p:spPr>
              <a:xfrm rot="5400000">
                <a:off x="-44893" y="200870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Шестиугольник 15"/>
              <p:cNvSpPr/>
              <p:nvPr/>
            </p:nvSpPr>
            <p:spPr>
              <a:xfrm rot="5400000">
                <a:off x="2466845" y="200870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Шестиугольник 16"/>
              <p:cNvSpPr/>
              <p:nvPr/>
            </p:nvSpPr>
            <p:spPr>
              <a:xfrm rot="5400000">
                <a:off x="4978583" y="2008705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8" name="Группа 17"/>
            <p:cNvGrpSpPr/>
            <p:nvPr/>
          </p:nvGrpSpPr>
          <p:grpSpPr>
            <a:xfrm>
              <a:off x="148636" y="6356007"/>
              <a:ext cx="7442585" cy="2806167"/>
              <a:chOff x="148635" y="1815177"/>
              <a:chExt cx="7442585" cy="2806167"/>
            </a:xfrm>
            <a:grpFill/>
          </p:grpSpPr>
          <p:sp>
            <p:nvSpPr>
              <p:cNvPr id="19" name="Шестиугольник 18"/>
              <p:cNvSpPr/>
              <p:nvPr/>
            </p:nvSpPr>
            <p:spPr>
              <a:xfrm rot="5400000">
                <a:off x="-44893" y="200870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1" name="Шестиугольник 20"/>
              <p:cNvSpPr/>
              <p:nvPr/>
            </p:nvSpPr>
            <p:spPr>
              <a:xfrm rot="5400000">
                <a:off x="2466845" y="200870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Шестиугольник 21"/>
              <p:cNvSpPr/>
              <p:nvPr/>
            </p:nvSpPr>
            <p:spPr>
              <a:xfrm rot="5400000">
                <a:off x="4978583" y="2008705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3" name="Группа 22"/>
            <p:cNvGrpSpPr/>
            <p:nvPr/>
          </p:nvGrpSpPr>
          <p:grpSpPr>
            <a:xfrm>
              <a:off x="-1105968" y="8626422"/>
              <a:ext cx="7442585" cy="2806167"/>
              <a:chOff x="148635" y="1815177"/>
              <a:chExt cx="7442585" cy="2806167"/>
            </a:xfrm>
            <a:grpFill/>
          </p:grpSpPr>
          <p:sp>
            <p:nvSpPr>
              <p:cNvPr id="24" name="Шестиугольник 23"/>
              <p:cNvSpPr/>
              <p:nvPr/>
            </p:nvSpPr>
            <p:spPr>
              <a:xfrm rot="5400000">
                <a:off x="-44893" y="200870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5" name="Шестиугольник 24"/>
              <p:cNvSpPr/>
              <p:nvPr/>
            </p:nvSpPr>
            <p:spPr>
              <a:xfrm rot="5400000">
                <a:off x="2466845" y="200870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Шестиугольник 25"/>
              <p:cNvSpPr/>
              <p:nvPr/>
            </p:nvSpPr>
            <p:spPr>
              <a:xfrm rot="5400000">
                <a:off x="4978583" y="2008705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655083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0" y="5781040"/>
            <a:ext cx="6868160" cy="1076960"/>
            <a:chOff x="0" y="1759224"/>
            <a:chExt cx="9551504" cy="5098776"/>
          </a:xfrm>
        </p:grpSpPr>
        <p:sp>
          <p:nvSpPr>
            <p:cNvPr id="6" name="Прямоугольный треугольник 5"/>
            <p:cNvSpPr/>
            <p:nvPr/>
          </p:nvSpPr>
          <p:spPr>
            <a:xfrm>
              <a:off x="0" y="1759224"/>
              <a:ext cx="9551504" cy="5098775"/>
            </a:xfrm>
            <a:prstGeom prst="rtTriangle">
              <a:avLst/>
            </a:prstGeom>
            <a:solidFill>
              <a:srgbClr val="00A2FF"/>
            </a:solidFill>
            <a:ln>
              <a:noFill/>
            </a:ln>
            <a:effectLst>
              <a:outerShdw blurRad="114300" dist="38100" dir="18900000" sx="101000" sy="101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ый треугольник 6"/>
            <p:cNvSpPr/>
            <p:nvPr/>
          </p:nvSpPr>
          <p:spPr>
            <a:xfrm>
              <a:off x="0" y="1759225"/>
              <a:ext cx="8090452" cy="5098775"/>
            </a:xfrm>
            <a:prstGeom prst="rtTriangl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8" name="Прямоугольный треугольник 7"/>
          <p:cNvSpPr/>
          <p:nvPr/>
        </p:nvSpPr>
        <p:spPr>
          <a:xfrm rot="10800000">
            <a:off x="4968239" y="-3"/>
            <a:ext cx="7223759" cy="1064045"/>
          </a:xfrm>
          <a:prstGeom prst="rtTriangle">
            <a:avLst/>
          </a:prstGeom>
          <a:solidFill>
            <a:srgbClr val="00A2FF"/>
          </a:solidFill>
          <a:ln>
            <a:noFill/>
          </a:ln>
          <a:effectLst>
            <a:outerShdw blurRad="1016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/>
          <p:cNvGrpSpPr/>
          <p:nvPr/>
        </p:nvGrpSpPr>
        <p:grpSpPr>
          <a:xfrm>
            <a:off x="1814080" y="1433292"/>
            <a:ext cx="8386038" cy="3978498"/>
            <a:chOff x="1814080" y="1433292"/>
            <a:chExt cx="8386038" cy="397849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080" y="1433292"/>
              <a:ext cx="3240000" cy="3240000"/>
            </a:xfrm>
            <a:prstGeom prst="rect">
              <a:avLst/>
            </a:prstGeom>
          </p:spPr>
        </p:pic>
        <p:sp>
          <p:nvSpPr>
            <p:cNvPr id="10" name="Заголовок 1"/>
            <p:cNvSpPr txBox="1">
              <a:spLocks/>
            </p:cNvSpPr>
            <p:nvPr/>
          </p:nvSpPr>
          <p:spPr>
            <a:xfrm>
              <a:off x="2723788" y="4486299"/>
              <a:ext cx="1420583" cy="9254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err="1" smtClean="0">
                  <a:latin typeface="Arial Black" panose="020B0A04020102020204" pitchFamily="34" charset="0"/>
                </a:rPr>
                <a:t>Figma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14" name="Заголовок 1"/>
            <p:cNvSpPr txBox="1">
              <a:spLocks/>
            </p:cNvSpPr>
            <p:nvPr/>
          </p:nvSpPr>
          <p:spPr>
            <a:xfrm>
              <a:off x="7869826" y="4470946"/>
              <a:ext cx="1420583" cy="92549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400" dirty="0" smtClean="0">
                  <a:latin typeface="Arial Black" panose="020B0A04020102020204" pitchFamily="34" charset="0"/>
                </a:rPr>
                <a:t>GitHub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0118" y="1433292"/>
              <a:ext cx="3240000" cy="3240000"/>
            </a:xfrm>
            <a:prstGeom prst="rect">
              <a:avLst/>
            </a:prstGeom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788" y="1433292"/>
            <a:ext cx="3240000" cy="3240000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5253496" y="4486299"/>
            <a:ext cx="1420583" cy="925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2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7340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4"/>
          <p:cNvSpPr txBox="1">
            <a:spLocks/>
          </p:cNvSpPr>
          <p:nvPr/>
        </p:nvSpPr>
        <p:spPr>
          <a:xfrm>
            <a:off x="0" y="2280214"/>
            <a:ext cx="12264341" cy="238516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7200" dirty="0" smtClean="0">
                <a:latin typeface="Arial Black" panose="020B0A04020102020204" pitchFamily="34" charset="0"/>
              </a:rPr>
              <a:t>Спасибо за внимание</a:t>
            </a:r>
            <a:endParaRPr lang="ru-RU" sz="7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67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ый треугольник 14"/>
          <p:cNvSpPr/>
          <p:nvPr/>
        </p:nvSpPr>
        <p:spPr>
          <a:xfrm rot="10800000">
            <a:off x="4968239" y="-3"/>
            <a:ext cx="7223759" cy="1064045"/>
          </a:xfrm>
          <a:prstGeom prst="rtTriangle">
            <a:avLst/>
          </a:prstGeom>
          <a:solidFill>
            <a:srgbClr val="00A2FF"/>
          </a:solidFill>
          <a:ln>
            <a:noFill/>
          </a:ln>
          <a:effectLst>
            <a:outerShdw blurRad="101600" dist="38100" dir="8100000" sx="101000" sy="101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0" y="5781040"/>
            <a:ext cx="6868160" cy="1076960"/>
            <a:chOff x="0" y="1759224"/>
            <a:chExt cx="9551504" cy="5098776"/>
          </a:xfrm>
        </p:grpSpPr>
        <p:sp>
          <p:nvSpPr>
            <p:cNvPr id="17" name="Прямоугольный треугольник 16"/>
            <p:cNvSpPr/>
            <p:nvPr/>
          </p:nvSpPr>
          <p:spPr>
            <a:xfrm>
              <a:off x="0" y="1759224"/>
              <a:ext cx="9551504" cy="5098775"/>
            </a:xfrm>
            <a:prstGeom prst="rtTriangle">
              <a:avLst/>
            </a:prstGeom>
            <a:solidFill>
              <a:srgbClr val="00A2FF"/>
            </a:solidFill>
            <a:ln>
              <a:noFill/>
            </a:ln>
            <a:effectLst>
              <a:outerShdw blurRad="114300" dist="38100" dir="18900000" sx="101000" sy="101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рямоугольный треугольник 17"/>
            <p:cNvSpPr/>
            <p:nvPr/>
          </p:nvSpPr>
          <p:spPr>
            <a:xfrm>
              <a:off x="0" y="1759225"/>
              <a:ext cx="8090452" cy="5098775"/>
            </a:xfrm>
            <a:prstGeom prst="rtTriangl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38" y="846457"/>
            <a:ext cx="1724072" cy="17240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38" y="3533091"/>
            <a:ext cx="1724072" cy="17240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4074" y="1708493"/>
            <a:ext cx="1724072" cy="172407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10" y="846457"/>
            <a:ext cx="1724072" cy="17240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10" y="3533091"/>
            <a:ext cx="1724072" cy="172407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54628" y="2822049"/>
            <a:ext cx="3229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Arial Black" panose="020B0A04020102020204" pitchFamily="34" charset="0"/>
              </a:rPr>
              <a:t>Арсений </a:t>
            </a:r>
            <a:r>
              <a:rPr lang="ru-RU" sz="1600" i="1" dirty="0" err="1" smtClean="0">
                <a:latin typeface="Arial Black" panose="020B0A04020102020204" pitchFamily="34" charset="0"/>
              </a:rPr>
              <a:t>Патрин</a:t>
            </a:r>
            <a:r>
              <a:rPr lang="ru-RU" sz="1600" i="1" dirty="0" smtClean="0">
                <a:latin typeface="Arial Black" panose="020B0A04020102020204" pitchFamily="34" charset="0"/>
              </a:rPr>
              <a:t> - </a:t>
            </a:r>
            <a:r>
              <a:rPr lang="ru-RU" sz="1600" i="1" dirty="0" err="1" smtClean="0">
                <a:latin typeface="Arial Black" panose="020B0A04020102020204" pitchFamily="34" charset="0"/>
              </a:rPr>
              <a:t>ТимЛид</a:t>
            </a:r>
            <a:endParaRPr lang="ru-RU" sz="1600" i="1" dirty="0"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4628" y="5442486"/>
            <a:ext cx="32296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Arial Black" panose="020B0A04020102020204" pitchFamily="34" charset="0"/>
              </a:rPr>
              <a:t>Илья Семенов - Аналитик</a:t>
            </a:r>
            <a:endParaRPr lang="ru-RU" sz="1600" i="1" dirty="0"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51422" y="3684480"/>
            <a:ext cx="3149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Arial Black" panose="020B0A04020102020204" pitchFamily="34" charset="0"/>
              </a:rPr>
              <a:t>Денис Суворов - </a:t>
            </a:r>
            <a:r>
              <a:rPr lang="en-US" sz="1600" i="1" dirty="0" err="1" smtClean="0">
                <a:latin typeface="Arial Black" panose="020B0A04020102020204" pitchFamily="34" charset="0"/>
              </a:rPr>
              <a:t>FrontDev</a:t>
            </a:r>
            <a:endParaRPr lang="ru-RU" sz="1600" i="1" dirty="0"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34335" y="2822049"/>
            <a:ext cx="2896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Arial Black" panose="020B0A04020102020204" pitchFamily="34" charset="0"/>
              </a:rPr>
              <a:t>Иван Орлов - Дизайнер</a:t>
            </a:r>
            <a:endParaRPr lang="ru-RU" sz="1600" i="1" dirty="0"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1196" y="5442486"/>
            <a:ext cx="3023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 smtClean="0">
                <a:latin typeface="Arial Black" panose="020B0A04020102020204" pitchFamily="34" charset="0"/>
              </a:rPr>
              <a:t>Михаил </a:t>
            </a:r>
            <a:r>
              <a:rPr lang="ru-RU" sz="1600" i="1" dirty="0" err="1" smtClean="0">
                <a:latin typeface="Arial Black" panose="020B0A04020102020204" pitchFamily="34" charset="0"/>
              </a:rPr>
              <a:t>Куцов</a:t>
            </a:r>
            <a:r>
              <a:rPr lang="ru-RU" sz="1600" i="1" dirty="0" smtClean="0">
                <a:latin typeface="Arial Black" panose="020B0A04020102020204" pitchFamily="34" charset="0"/>
              </a:rPr>
              <a:t> - </a:t>
            </a:r>
            <a:r>
              <a:rPr lang="en-US" sz="1600" i="1" dirty="0" err="1" smtClean="0">
                <a:latin typeface="Arial Black" panose="020B0A04020102020204" pitchFamily="34" charset="0"/>
              </a:rPr>
              <a:t>BackDev</a:t>
            </a:r>
            <a:endParaRPr lang="ru-RU" sz="1600" i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234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2326640"/>
            <a:ext cx="1696720" cy="6055360"/>
            <a:chOff x="182880" y="-721360"/>
            <a:chExt cx="1696720" cy="6055360"/>
          </a:xfrm>
          <a:solidFill>
            <a:srgbClr val="00A2FF"/>
          </a:solidFill>
          <a:effectLst>
            <a:outerShdw blurRad="127000" dist="38100" sx="102000" sy="102000" algn="l" rotWithShape="0">
              <a:prstClr val="black">
                <a:alpha val="40000"/>
              </a:prstClr>
            </a:outerShdw>
          </a:effectLst>
        </p:grpSpPr>
        <p:sp>
          <p:nvSpPr>
            <p:cNvPr id="4" name="Прямоугольный треугольник 3"/>
            <p:cNvSpPr/>
            <p:nvPr/>
          </p:nvSpPr>
          <p:spPr>
            <a:xfrm>
              <a:off x="182880" y="-721360"/>
              <a:ext cx="1696720" cy="454152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рямоугольный треугольник 4"/>
            <p:cNvSpPr/>
            <p:nvPr/>
          </p:nvSpPr>
          <p:spPr>
            <a:xfrm rot="10800000">
              <a:off x="182880" y="3820160"/>
              <a:ext cx="1696720" cy="151384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3" name="Заголовок 1"/>
          <p:cNvSpPr txBox="1">
            <a:spLocks/>
          </p:cNvSpPr>
          <p:nvPr/>
        </p:nvSpPr>
        <p:spPr>
          <a:xfrm>
            <a:off x="1696720" y="898693"/>
            <a:ext cx="4376100" cy="925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Arial Black" panose="020B0A04020102020204" pitchFamily="34" charset="0"/>
              </a:rPr>
              <a:t>Целевая аудитория методом 5</a:t>
            </a:r>
            <a:r>
              <a:rPr lang="en-US" sz="2800" dirty="0" smtClean="0">
                <a:latin typeface="Arial Black" panose="020B0A04020102020204" pitchFamily="34" charset="0"/>
              </a:rPr>
              <a:t>W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2505080" y="2662840"/>
            <a:ext cx="5887080" cy="3067149"/>
            <a:chOff x="2505080" y="2662840"/>
            <a:chExt cx="5887080" cy="3067149"/>
          </a:xfrm>
        </p:grpSpPr>
        <p:sp>
          <p:nvSpPr>
            <p:cNvPr id="14" name="Заголовок 1"/>
            <p:cNvSpPr txBox="1">
              <a:spLocks/>
            </p:cNvSpPr>
            <p:nvPr/>
          </p:nvSpPr>
          <p:spPr>
            <a:xfrm>
              <a:off x="2505080" y="2791227"/>
              <a:ext cx="695320" cy="41194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 smtClean="0">
                  <a:latin typeface="Arial Black" panose="020B0A04020102020204" pitchFamily="34" charset="0"/>
                </a:rPr>
                <a:t>01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15" name="Заголовок 1"/>
            <p:cNvSpPr txBox="1">
              <a:spLocks/>
            </p:cNvSpPr>
            <p:nvPr/>
          </p:nvSpPr>
          <p:spPr>
            <a:xfrm>
              <a:off x="3195320" y="2662840"/>
              <a:ext cx="1432560" cy="6687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 smtClean="0">
                  <a:latin typeface="Arial Black" panose="020B0A04020102020204" pitchFamily="34" charset="0"/>
                </a:rPr>
                <a:t>What?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195320" y="3459944"/>
              <a:ext cx="5196840" cy="2270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ru-RU" sz="1600" i="1" dirty="0">
                  <a:latin typeface="Arial Black" panose="020B0A04020102020204" pitchFamily="34" charset="0"/>
                </a:rPr>
                <a:t>Мы предлагаем платформу для создания веб-портфолио, включающую:</a:t>
              </a:r>
            </a:p>
            <a:p>
              <a:pPr marL="285750" lvl="0" indent="-285750">
                <a:lnSpc>
                  <a:spcPct val="150000"/>
                </a:lnSpc>
                <a:buFont typeface="Courier New" panose="02070309020205020404" pitchFamily="49" charset="0"/>
                <a:buChar char="o"/>
              </a:pPr>
              <a:r>
                <a:rPr lang="ru-RU" sz="1600" i="1" dirty="0">
                  <a:latin typeface="Arial Black" panose="020B0A04020102020204" pitchFamily="34" charset="0"/>
                </a:rPr>
                <a:t>Новостную </a:t>
              </a:r>
              <a:r>
                <a:rPr lang="ru-RU" sz="1600" i="1" dirty="0" smtClean="0">
                  <a:latin typeface="Arial Black" panose="020B0A04020102020204" pitchFamily="34" charset="0"/>
                </a:rPr>
                <a:t>ленту</a:t>
              </a:r>
              <a:r>
                <a:rPr lang="en-US" sz="1600" i="1" dirty="0" smtClean="0">
                  <a:latin typeface="Arial Black" panose="020B0A04020102020204" pitchFamily="34" charset="0"/>
                </a:rPr>
                <a:t>;</a:t>
              </a:r>
            </a:p>
            <a:p>
              <a:pPr marL="285750" lvl="0" indent="-285750">
                <a:lnSpc>
                  <a:spcPct val="150000"/>
                </a:lnSpc>
                <a:buFont typeface="Courier New" panose="02070309020205020404" pitchFamily="49" charset="0"/>
                <a:buChar char="o"/>
              </a:pPr>
              <a:r>
                <a:rPr lang="ru-RU" sz="1600" i="1" dirty="0" smtClean="0">
                  <a:latin typeface="Arial Black" panose="020B0A04020102020204" pitchFamily="34" charset="0"/>
                </a:rPr>
                <a:t>Добавление </a:t>
              </a:r>
              <a:r>
                <a:rPr lang="ru-RU" sz="1600" i="1" dirty="0">
                  <a:latin typeface="Arial Black" panose="020B0A04020102020204" pitchFamily="34" charset="0"/>
                </a:rPr>
                <a:t>работ</a:t>
              </a:r>
              <a:r>
                <a:rPr lang="en-US" sz="1600" i="1" dirty="0">
                  <a:latin typeface="Arial Black" panose="020B0A04020102020204" pitchFamily="34" charset="0"/>
                </a:rPr>
                <a:t>/ </a:t>
              </a:r>
              <a:r>
                <a:rPr lang="ru-RU" sz="1600" i="1" dirty="0" smtClean="0">
                  <a:latin typeface="Arial Black" panose="020B0A04020102020204" pitchFamily="34" charset="0"/>
                </a:rPr>
                <a:t>наград</a:t>
              </a:r>
              <a:r>
                <a:rPr lang="en-US" sz="1600" i="1" dirty="0" smtClean="0">
                  <a:latin typeface="Arial Black" panose="020B0A04020102020204" pitchFamily="34" charset="0"/>
                </a:rPr>
                <a:t>;</a:t>
              </a:r>
            </a:p>
            <a:p>
              <a:pPr marL="285750" lvl="0" indent="-285750">
                <a:lnSpc>
                  <a:spcPct val="150000"/>
                </a:lnSpc>
                <a:buFont typeface="Courier New" panose="02070309020205020404" pitchFamily="49" charset="0"/>
                <a:buChar char="o"/>
              </a:pPr>
              <a:r>
                <a:rPr lang="ru-RU" sz="1600" i="1" dirty="0" smtClean="0">
                  <a:latin typeface="Arial Black" panose="020B0A04020102020204" pitchFamily="34" charset="0"/>
                </a:rPr>
                <a:t>Оценка </a:t>
              </a:r>
              <a:r>
                <a:rPr lang="ru-RU" sz="1600" i="1" dirty="0">
                  <a:latin typeface="Arial Black" panose="020B0A04020102020204" pitchFamily="34" charset="0"/>
                </a:rPr>
                <a:t>работ других </a:t>
              </a:r>
              <a:r>
                <a:rPr lang="ru-RU" sz="1600" i="1" dirty="0" smtClean="0">
                  <a:latin typeface="Arial Black" panose="020B0A04020102020204" pitchFamily="34" charset="0"/>
                </a:rPr>
                <a:t>пользователей</a:t>
              </a:r>
              <a:r>
                <a:rPr lang="en-US" sz="1600" i="1" dirty="0" smtClean="0">
                  <a:latin typeface="Arial Black" panose="020B0A04020102020204" pitchFamily="34" charset="0"/>
                </a:rPr>
                <a:t>;</a:t>
              </a:r>
            </a:p>
            <a:p>
              <a:pPr marL="285750" lvl="0" indent="-285750">
                <a:lnSpc>
                  <a:spcPct val="150000"/>
                </a:lnSpc>
                <a:buFont typeface="Courier New" panose="02070309020205020404" pitchFamily="49" charset="0"/>
                <a:buChar char="o"/>
              </a:pPr>
              <a:r>
                <a:rPr lang="ru-RU" sz="1600" i="1" dirty="0" smtClean="0">
                  <a:latin typeface="Arial Black" panose="020B0A04020102020204" pitchFamily="34" charset="0"/>
                </a:rPr>
                <a:t>Быстрая </a:t>
              </a:r>
              <a:r>
                <a:rPr lang="ru-RU" sz="1600" i="1" dirty="0">
                  <a:latin typeface="Arial Black" panose="020B0A04020102020204" pitchFamily="34" charset="0"/>
                </a:rPr>
                <a:t>работа </a:t>
              </a:r>
              <a:r>
                <a:rPr lang="ru-RU" sz="1600" i="1" dirty="0" smtClean="0">
                  <a:latin typeface="Arial Black" panose="020B0A04020102020204" pitchFamily="34" charset="0"/>
                </a:rPr>
                <a:t>поддержки</a:t>
              </a:r>
              <a:r>
                <a:rPr lang="en-US" sz="1600" i="1" dirty="0" smtClean="0">
                  <a:latin typeface="Arial Black" panose="020B0A04020102020204" pitchFamily="34" charset="0"/>
                </a:rPr>
                <a:t>.</a:t>
              </a:r>
              <a:endParaRPr lang="ru-RU" sz="1600" i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8158480" y="-2006600"/>
            <a:ext cx="4033520" cy="8006080"/>
            <a:chOff x="8158480" y="-2006600"/>
            <a:chExt cx="4033520" cy="8006080"/>
          </a:xfrm>
        </p:grpSpPr>
        <p:grpSp>
          <p:nvGrpSpPr>
            <p:cNvPr id="10" name="Группа 9"/>
            <p:cNvGrpSpPr/>
            <p:nvPr/>
          </p:nvGrpSpPr>
          <p:grpSpPr>
            <a:xfrm rot="10800000">
              <a:off x="8158480" y="-2006600"/>
              <a:ext cx="4033520" cy="8006080"/>
              <a:chOff x="325120" y="-721360"/>
              <a:chExt cx="1696721" cy="6055360"/>
            </a:xfrm>
            <a:solidFill>
              <a:srgbClr val="DAE3F3"/>
            </a:solidFill>
            <a:effectLst>
              <a:outerShdw blurRad="127000" dist="38100" dir="8100000" sx="102000" sy="102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1" name="Прямоугольный треугольник 10"/>
              <p:cNvSpPr/>
              <p:nvPr/>
            </p:nvSpPr>
            <p:spPr>
              <a:xfrm>
                <a:off x="325120" y="-721360"/>
                <a:ext cx="1696720" cy="454152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Прямоугольный треугольник 11"/>
              <p:cNvSpPr/>
              <p:nvPr/>
            </p:nvSpPr>
            <p:spPr>
              <a:xfrm rot="10800000">
                <a:off x="325121" y="3820160"/>
                <a:ext cx="1696720" cy="151384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7" name="Группа 16"/>
            <p:cNvGrpSpPr/>
            <p:nvPr/>
          </p:nvGrpSpPr>
          <p:grpSpPr>
            <a:xfrm rot="10800000">
              <a:off x="9984421" y="-1117600"/>
              <a:ext cx="2207579" cy="5892800"/>
              <a:chOff x="325120" y="-721360"/>
              <a:chExt cx="1696720" cy="5565940"/>
            </a:xfrm>
            <a:solidFill>
              <a:srgbClr val="00A2FF"/>
            </a:solidFill>
            <a:effectLst/>
          </p:grpSpPr>
          <p:sp>
            <p:nvSpPr>
              <p:cNvPr id="18" name="Прямоугольный треугольник 17"/>
              <p:cNvSpPr/>
              <p:nvPr/>
            </p:nvSpPr>
            <p:spPr>
              <a:xfrm>
                <a:off x="325120" y="-721360"/>
                <a:ext cx="1696720" cy="4541520"/>
              </a:xfrm>
              <a:prstGeom prst="rtTriangl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Прямоугольный треугольник 18"/>
              <p:cNvSpPr/>
              <p:nvPr/>
            </p:nvSpPr>
            <p:spPr>
              <a:xfrm rot="10800000">
                <a:off x="325121" y="3820160"/>
                <a:ext cx="1696719" cy="102442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2" name="Группа 21"/>
          <p:cNvGrpSpPr/>
          <p:nvPr/>
        </p:nvGrpSpPr>
        <p:grpSpPr>
          <a:xfrm>
            <a:off x="2505080" y="2662840"/>
            <a:ext cx="5887080" cy="2697817"/>
            <a:chOff x="2505080" y="2662840"/>
            <a:chExt cx="5887080" cy="2697817"/>
          </a:xfrm>
        </p:grpSpPr>
        <p:sp>
          <p:nvSpPr>
            <p:cNvPr id="23" name="Заголовок 1"/>
            <p:cNvSpPr txBox="1">
              <a:spLocks/>
            </p:cNvSpPr>
            <p:nvPr/>
          </p:nvSpPr>
          <p:spPr>
            <a:xfrm>
              <a:off x="2505080" y="2791227"/>
              <a:ext cx="695320" cy="41194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 smtClean="0">
                  <a:latin typeface="Arial Black" panose="020B0A04020102020204" pitchFamily="34" charset="0"/>
                </a:rPr>
                <a:t>02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4" name="Заголовок 1"/>
            <p:cNvSpPr txBox="1">
              <a:spLocks/>
            </p:cNvSpPr>
            <p:nvPr/>
          </p:nvSpPr>
          <p:spPr>
            <a:xfrm>
              <a:off x="3195320" y="2662840"/>
              <a:ext cx="1432560" cy="6687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 smtClean="0">
                  <a:latin typeface="Arial Black" panose="020B0A04020102020204" pitchFamily="34" charset="0"/>
                </a:rPr>
                <a:t>Who?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95320" y="3459944"/>
              <a:ext cx="5196840" cy="1900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>
                <a:lnSpc>
                  <a:spcPct val="150000"/>
                </a:lnSpc>
                <a:buFont typeface="Courier New" panose="02070309020205020404" pitchFamily="49" charset="0"/>
                <a:buChar char="o"/>
              </a:pPr>
              <a:r>
                <a:rPr lang="ru-RU" sz="1600" i="1" dirty="0">
                  <a:latin typeface="Arial Black" panose="020B0A04020102020204" pitchFamily="34" charset="0"/>
                </a:rPr>
                <a:t>Пол: Мужчины и </a:t>
              </a:r>
              <a:r>
                <a:rPr lang="ru-RU" sz="1600" i="1" dirty="0" smtClean="0">
                  <a:latin typeface="Arial Black" panose="020B0A04020102020204" pitchFamily="34" charset="0"/>
                </a:rPr>
                <a:t>женщины</a:t>
              </a:r>
              <a:r>
                <a:rPr lang="en-US" sz="1600" i="1" dirty="0" smtClean="0">
                  <a:latin typeface="Arial Black" panose="020B0A04020102020204" pitchFamily="34" charset="0"/>
                </a:rPr>
                <a:t>;</a:t>
              </a:r>
              <a:endParaRPr lang="en-US" sz="1600" i="1" dirty="0">
                <a:latin typeface="Arial Black" panose="020B0A04020102020204" pitchFamily="34" charset="0"/>
              </a:endParaRPr>
            </a:p>
            <a:p>
              <a:pPr marL="285750" lvl="0" indent="-285750">
                <a:lnSpc>
                  <a:spcPct val="150000"/>
                </a:lnSpc>
                <a:buFont typeface="Courier New" panose="02070309020205020404" pitchFamily="49" charset="0"/>
                <a:buChar char="o"/>
              </a:pPr>
              <a:r>
                <a:rPr lang="ru-RU" sz="1600" i="1" dirty="0" smtClean="0">
                  <a:latin typeface="Arial Black" panose="020B0A04020102020204" pitchFamily="34" charset="0"/>
                </a:rPr>
                <a:t>Возраст</a:t>
              </a:r>
              <a:r>
                <a:rPr lang="ru-RU" sz="1600" i="1" dirty="0">
                  <a:latin typeface="Arial Black" panose="020B0A04020102020204" pitchFamily="34" charset="0"/>
                </a:rPr>
                <a:t>: </a:t>
              </a:r>
              <a:r>
                <a:rPr lang="en-US" sz="1600" i="1" dirty="0">
                  <a:latin typeface="Arial Black" panose="020B0A04020102020204" pitchFamily="34" charset="0"/>
                </a:rPr>
                <a:t>2–4  </a:t>
              </a:r>
              <a:r>
                <a:rPr lang="ru-RU" sz="1600" i="1" dirty="0">
                  <a:latin typeface="Arial Black" panose="020B0A04020102020204" pitchFamily="34" charset="0"/>
                </a:rPr>
                <a:t>курс </a:t>
              </a:r>
              <a:r>
                <a:rPr lang="ru-RU" sz="1600" i="1" dirty="0" smtClean="0">
                  <a:latin typeface="Arial Black" panose="020B0A04020102020204" pitchFamily="34" charset="0"/>
                </a:rPr>
                <a:t>университета</a:t>
              </a:r>
              <a:r>
                <a:rPr lang="en-US" sz="1600" i="1" dirty="0" smtClean="0">
                  <a:latin typeface="Arial Black" panose="020B0A04020102020204" pitchFamily="34" charset="0"/>
                </a:rPr>
                <a:t>;</a:t>
              </a:r>
              <a:endParaRPr lang="en-US" sz="1600" i="1" dirty="0">
                <a:latin typeface="Arial Black" panose="020B0A04020102020204" pitchFamily="34" charset="0"/>
              </a:endParaRPr>
            </a:p>
            <a:p>
              <a:pPr marL="285750" lvl="0" indent="-285750">
                <a:lnSpc>
                  <a:spcPct val="150000"/>
                </a:lnSpc>
                <a:buFont typeface="Courier New" panose="02070309020205020404" pitchFamily="49" charset="0"/>
                <a:buChar char="o"/>
              </a:pPr>
              <a:r>
                <a:rPr lang="ru-RU" sz="1600" i="1" dirty="0" smtClean="0">
                  <a:latin typeface="Arial Black" panose="020B0A04020102020204" pitchFamily="34" charset="0"/>
                </a:rPr>
                <a:t>Профессия</a:t>
              </a:r>
              <a:r>
                <a:rPr lang="ru-RU" sz="1600" i="1" dirty="0">
                  <a:latin typeface="Arial Black" panose="020B0A04020102020204" pitchFamily="34" charset="0"/>
                </a:rPr>
                <a:t>: Дизайнеры, иллюстраторы, фотографы, архитекторы, студенты художественных школ, </a:t>
              </a:r>
              <a:r>
                <a:rPr lang="ru-RU" sz="1600" i="1" dirty="0" err="1" smtClean="0">
                  <a:latin typeface="Arial Black" panose="020B0A04020102020204" pitchFamily="34" charset="0"/>
                </a:rPr>
                <a:t>фрилансеры</a:t>
              </a:r>
              <a:r>
                <a:rPr lang="en-US" sz="1600" i="1" dirty="0" smtClean="0">
                  <a:latin typeface="Arial Black" panose="020B0A04020102020204" pitchFamily="34" charset="0"/>
                </a:rPr>
                <a:t>.</a:t>
              </a:r>
              <a:endParaRPr lang="ru-RU" sz="1600" i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2505080" y="2662839"/>
            <a:ext cx="7001030" cy="3105428"/>
            <a:chOff x="2505080" y="2662840"/>
            <a:chExt cx="7001030" cy="3105428"/>
          </a:xfrm>
        </p:grpSpPr>
        <p:sp>
          <p:nvSpPr>
            <p:cNvPr id="27" name="Заголовок 1"/>
            <p:cNvSpPr txBox="1">
              <a:spLocks/>
            </p:cNvSpPr>
            <p:nvPr/>
          </p:nvSpPr>
          <p:spPr>
            <a:xfrm>
              <a:off x="2505080" y="2791227"/>
              <a:ext cx="695320" cy="41194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 smtClean="0">
                  <a:latin typeface="Arial Black" panose="020B0A04020102020204" pitchFamily="34" charset="0"/>
                </a:rPr>
                <a:t>03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8" name="Заголовок 1"/>
            <p:cNvSpPr txBox="1">
              <a:spLocks/>
            </p:cNvSpPr>
            <p:nvPr/>
          </p:nvSpPr>
          <p:spPr>
            <a:xfrm>
              <a:off x="3195320" y="2662840"/>
              <a:ext cx="1432560" cy="6687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 smtClean="0">
                  <a:latin typeface="Arial Black" panose="020B0A04020102020204" pitchFamily="34" charset="0"/>
                </a:rPr>
                <a:t>Why?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195320" y="3459944"/>
              <a:ext cx="631079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lvl="0" indent="-285750">
                <a:lnSpc>
                  <a:spcPct val="150000"/>
                </a:lnSpc>
                <a:buFont typeface="Courier New" panose="02070309020205020404" pitchFamily="49" charset="0"/>
                <a:buChar char="o"/>
              </a:pPr>
              <a:r>
                <a:rPr lang="ru-RU" sz="1600" i="1" dirty="0">
                  <a:latin typeface="Arial Black" panose="020B0A04020102020204" pitchFamily="34" charset="0"/>
                </a:rPr>
                <a:t>Потребность: продемонстрировать свои </a:t>
              </a:r>
              <a:r>
                <a:rPr lang="ru-RU" sz="1600" i="1" dirty="0" smtClean="0">
                  <a:latin typeface="Arial Black" panose="020B0A04020102020204" pitchFamily="34" charset="0"/>
                </a:rPr>
                <a:t>работы</a:t>
              </a:r>
              <a:r>
                <a:rPr lang="en-US" sz="1600" i="1" dirty="0" smtClean="0">
                  <a:latin typeface="Arial Black" panose="020B0A04020102020204" pitchFamily="34" charset="0"/>
                </a:rPr>
                <a:t>;</a:t>
              </a:r>
            </a:p>
            <a:p>
              <a:pPr marL="285750" lvl="0" indent="-285750">
                <a:lnSpc>
                  <a:spcPct val="150000"/>
                </a:lnSpc>
                <a:buFont typeface="Courier New" panose="02070309020205020404" pitchFamily="49" charset="0"/>
                <a:buChar char="o"/>
              </a:pPr>
              <a:r>
                <a:rPr lang="ru-RU" sz="1600" i="1" dirty="0" smtClean="0">
                  <a:latin typeface="Arial Black" panose="020B0A04020102020204" pitchFamily="34" charset="0"/>
                </a:rPr>
                <a:t>Мотивация</a:t>
              </a:r>
              <a:r>
                <a:rPr lang="ru-RU" sz="1600" i="1" dirty="0">
                  <a:latin typeface="Arial Black" panose="020B0A04020102020204" pitchFamily="34" charset="0"/>
                </a:rPr>
                <a:t>: Повышение видимости в профессиональном </a:t>
              </a:r>
              <a:r>
                <a:rPr lang="ru-RU" sz="1600" i="1" dirty="0" smtClean="0">
                  <a:latin typeface="Arial Black" panose="020B0A04020102020204" pitchFamily="34" charset="0"/>
                </a:rPr>
                <a:t>сообществе</a:t>
              </a:r>
              <a:r>
                <a:rPr lang="en-US" sz="1600" i="1" dirty="0" smtClean="0">
                  <a:latin typeface="Arial Black" panose="020B0A04020102020204" pitchFamily="34" charset="0"/>
                </a:rPr>
                <a:t>;</a:t>
              </a:r>
            </a:p>
            <a:p>
              <a:pPr marL="285750" lvl="0" indent="-285750">
                <a:lnSpc>
                  <a:spcPct val="150000"/>
                </a:lnSpc>
                <a:buFont typeface="Courier New" panose="02070309020205020404" pitchFamily="49" charset="0"/>
                <a:buChar char="o"/>
              </a:pPr>
              <a:r>
                <a:rPr lang="ru-RU" sz="1600" i="1" dirty="0" smtClean="0">
                  <a:latin typeface="Arial Black" panose="020B0A04020102020204" pitchFamily="34" charset="0"/>
                </a:rPr>
                <a:t>Решаемая </a:t>
              </a:r>
              <a:r>
                <a:rPr lang="ru-RU" sz="1600" i="1" dirty="0">
                  <a:latin typeface="Arial Black" panose="020B0A04020102020204" pitchFamily="34" charset="0"/>
                </a:rPr>
                <a:t>проблема: Отсутствие профессиональной и легко настраиваемой платформы для создания портфолио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2506366" y="2662839"/>
            <a:ext cx="7001030" cy="2697817"/>
            <a:chOff x="2505080" y="2662840"/>
            <a:chExt cx="7001030" cy="2697817"/>
          </a:xfrm>
        </p:grpSpPr>
        <p:sp>
          <p:nvSpPr>
            <p:cNvPr id="35" name="Заголовок 1"/>
            <p:cNvSpPr txBox="1">
              <a:spLocks/>
            </p:cNvSpPr>
            <p:nvPr/>
          </p:nvSpPr>
          <p:spPr>
            <a:xfrm>
              <a:off x="2505080" y="2791227"/>
              <a:ext cx="695320" cy="41194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 smtClean="0">
                  <a:latin typeface="Arial Black" panose="020B0A04020102020204" pitchFamily="34" charset="0"/>
                </a:rPr>
                <a:t>04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36" name="Заголовок 1"/>
            <p:cNvSpPr txBox="1">
              <a:spLocks/>
            </p:cNvSpPr>
            <p:nvPr/>
          </p:nvSpPr>
          <p:spPr>
            <a:xfrm>
              <a:off x="3195320" y="2662840"/>
              <a:ext cx="1432560" cy="6687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 smtClean="0">
                  <a:latin typeface="Arial Black" panose="020B0A04020102020204" pitchFamily="34" charset="0"/>
                </a:rPr>
                <a:t>When?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195320" y="3459944"/>
              <a:ext cx="6310790" cy="1900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Courier New" panose="02070309020205020404" pitchFamily="49" charset="0"/>
                <a:buChar char="o"/>
              </a:pPr>
              <a:r>
                <a:rPr lang="ru-RU" sz="1600" i="1" dirty="0" smtClean="0">
                  <a:latin typeface="Arial Black" panose="020B0A04020102020204" pitchFamily="34" charset="0"/>
                </a:rPr>
                <a:t>В начале карьеры</a:t>
              </a:r>
              <a:endParaRPr lang="ru-RU" sz="1600" i="1" dirty="0">
                <a:latin typeface="Arial Black" panose="020B0A04020102020204" pitchFamily="34" charset="0"/>
              </a:endParaRPr>
            </a:p>
            <a:p>
              <a:pPr marL="285750" indent="-285750">
                <a:lnSpc>
                  <a:spcPct val="150000"/>
                </a:lnSpc>
                <a:buFont typeface="Courier New" panose="02070309020205020404" pitchFamily="49" charset="0"/>
                <a:buChar char="o"/>
              </a:pPr>
              <a:r>
                <a:rPr lang="ru-RU" sz="1600" i="1" dirty="0" smtClean="0">
                  <a:latin typeface="Arial Black" panose="020B0A04020102020204" pitchFamily="34" charset="0"/>
                </a:rPr>
                <a:t>При </a:t>
              </a:r>
              <a:r>
                <a:rPr lang="ru-RU" sz="1600" i="1" dirty="0">
                  <a:latin typeface="Arial Black" panose="020B0A04020102020204" pitchFamily="34" charset="0"/>
                </a:rPr>
                <a:t>смене работы или </a:t>
              </a:r>
              <a:r>
                <a:rPr lang="ru-RU" sz="1600" i="1" dirty="0" smtClean="0">
                  <a:latin typeface="Arial Black" panose="020B0A04020102020204" pitchFamily="34" charset="0"/>
                </a:rPr>
                <a:t>профессии</a:t>
              </a:r>
              <a:endParaRPr lang="ru-RU" sz="1600" i="1" dirty="0">
                <a:latin typeface="Arial Black" panose="020B0A04020102020204" pitchFamily="34" charset="0"/>
              </a:endParaRPr>
            </a:p>
            <a:p>
              <a:pPr marL="285750" indent="-285750">
                <a:lnSpc>
                  <a:spcPct val="150000"/>
                </a:lnSpc>
                <a:buFont typeface="Courier New" panose="02070309020205020404" pitchFamily="49" charset="0"/>
                <a:buChar char="o"/>
              </a:pPr>
              <a:r>
                <a:rPr lang="ru-RU" sz="1600" i="1" dirty="0" smtClean="0">
                  <a:latin typeface="Arial Black" panose="020B0A04020102020204" pitchFamily="34" charset="0"/>
                </a:rPr>
                <a:t>После </a:t>
              </a:r>
              <a:r>
                <a:rPr lang="ru-RU" sz="1600" i="1" dirty="0">
                  <a:latin typeface="Arial Black" panose="020B0A04020102020204" pitchFamily="34" charset="0"/>
                </a:rPr>
                <a:t>завершения крупного проекта или обучения</a:t>
              </a:r>
            </a:p>
            <a:p>
              <a:pPr marL="285750" lvl="0" indent="-285750">
                <a:lnSpc>
                  <a:spcPct val="150000"/>
                </a:lnSpc>
                <a:buFont typeface="Courier New" panose="02070309020205020404" pitchFamily="49" charset="0"/>
                <a:buChar char="o"/>
              </a:pPr>
              <a:endParaRPr lang="ru-RU" sz="1600" i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2505080" y="2664781"/>
            <a:ext cx="7001030" cy="2120543"/>
            <a:chOff x="2505080" y="2662840"/>
            <a:chExt cx="7001030" cy="2120543"/>
          </a:xfrm>
        </p:grpSpPr>
        <p:sp>
          <p:nvSpPr>
            <p:cNvPr id="39" name="Заголовок 1"/>
            <p:cNvSpPr txBox="1">
              <a:spLocks/>
            </p:cNvSpPr>
            <p:nvPr/>
          </p:nvSpPr>
          <p:spPr>
            <a:xfrm>
              <a:off x="2505080" y="2791227"/>
              <a:ext cx="695320" cy="41194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 smtClean="0">
                  <a:latin typeface="Arial Black" panose="020B0A04020102020204" pitchFamily="34" charset="0"/>
                </a:rPr>
                <a:t>05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40" name="Заголовок 1"/>
            <p:cNvSpPr txBox="1">
              <a:spLocks/>
            </p:cNvSpPr>
            <p:nvPr/>
          </p:nvSpPr>
          <p:spPr>
            <a:xfrm>
              <a:off x="3195319" y="2662840"/>
              <a:ext cx="1597341" cy="6687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 smtClean="0">
                  <a:latin typeface="Arial Black" panose="020B0A04020102020204" pitchFamily="34" charset="0"/>
                </a:rPr>
                <a:t>Where?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195320" y="3459944"/>
              <a:ext cx="63107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ru-RU" sz="1600" i="1" dirty="0" smtClean="0">
                  <a:latin typeface="Arial Black" panose="020B0A04020102020204" pitchFamily="34" charset="0"/>
                </a:rPr>
                <a:t>Онлайн-платформы </a:t>
              </a:r>
              <a:r>
                <a:rPr lang="ru-RU" sz="1600" i="1" dirty="0">
                  <a:latin typeface="Arial Black" panose="020B0A04020102020204" pitchFamily="34" charset="0"/>
                </a:rPr>
                <a:t>(собственный сайт, социальные сети)</a:t>
              </a:r>
            </a:p>
            <a:p>
              <a:pPr marL="285750" indent="-285750">
                <a:lnSpc>
                  <a:spcPct val="150000"/>
                </a:lnSpc>
                <a:buFont typeface="Courier New" panose="02070309020205020404" pitchFamily="49" charset="0"/>
                <a:buChar char="o"/>
              </a:pPr>
              <a:endParaRPr lang="ru-RU" sz="1600" i="1" dirty="0">
                <a:latin typeface="Arial Black" panose="020B0A04020102020204" pitchFamily="34" charset="0"/>
              </a:endParaRPr>
            </a:p>
            <a:p>
              <a:pPr marL="285750" lvl="0" indent="-285750">
                <a:lnSpc>
                  <a:spcPct val="150000"/>
                </a:lnSpc>
                <a:buFont typeface="Courier New" panose="02070309020205020404" pitchFamily="49" charset="0"/>
                <a:buChar char="o"/>
              </a:pPr>
              <a:endParaRPr lang="ru-RU" sz="1600" i="1" dirty="0">
                <a:latin typeface="Arial Black" panose="020B0A040201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535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Группа 95"/>
          <p:cNvGrpSpPr/>
          <p:nvPr/>
        </p:nvGrpSpPr>
        <p:grpSpPr>
          <a:xfrm>
            <a:off x="0" y="2326640"/>
            <a:ext cx="1696720" cy="6055360"/>
            <a:chOff x="182880" y="-721360"/>
            <a:chExt cx="1696720" cy="6055360"/>
          </a:xfrm>
          <a:solidFill>
            <a:srgbClr val="00A2FF"/>
          </a:solidFill>
          <a:effectLst>
            <a:outerShdw blurRad="127000" dist="38100" sx="102000" sy="102000" algn="l" rotWithShape="0">
              <a:prstClr val="black">
                <a:alpha val="40000"/>
              </a:prstClr>
            </a:outerShdw>
          </a:effectLst>
        </p:grpSpPr>
        <p:sp>
          <p:nvSpPr>
            <p:cNvPr id="97" name="Прямоугольный треугольник 96"/>
            <p:cNvSpPr/>
            <p:nvPr/>
          </p:nvSpPr>
          <p:spPr>
            <a:xfrm>
              <a:off x="182880" y="-721360"/>
              <a:ext cx="1696720" cy="454152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8" name="Прямоугольный треугольник 97"/>
            <p:cNvSpPr/>
            <p:nvPr/>
          </p:nvSpPr>
          <p:spPr>
            <a:xfrm rot="10800000">
              <a:off x="182880" y="3820160"/>
              <a:ext cx="1696720" cy="151384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9" name="Группа 98"/>
          <p:cNvGrpSpPr/>
          <p:nvPr/>
        </p:nvGrpSpPr>
        <p:grpSpPr>
          <a:xfrm>
            <a:off x="8158480" y="-2006600"/>
            <a:ext cx="4033520" cy="8006080"/>
            <a:chOff x="8158480" y="-2006600"/>
            <a:chExt cx="4033520" cy="8006080"/>
          </a:xfrm>
        </p:grpSpPr>
        <p:grpSp>
          <p:nvGrpSpPr>
            <p:cNvPr id="100" name="Группа 99"/>
            <p:cNvGrpSpPr/>
            <p:nvPr/>
          </p:nvGrpSpPr>
          <p:grpSpPr>
            <a:xfrm rot="10800000">
              <a:off x="8158480" y="-2006600"/>
              <a:ext cx="4033520" cy="8006080"/>
              <a:chOff x="325120" y="-721360"/>
              <a:chExt cx="1696721" cy="6055360"/>
            </a:xfrm>
            <a:solidFill>
              <a:srgbClr val="DAE3F3"/>
            </a:solidFill>
            <a:effectLst>
              <a:outerShdw blurRad="127000" dist="38100" dir="8100000" sx="102000" sy="102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4" name="Прямоугольный треугольник 103"/>
              <p:cNvSpPr/>
              <p:nvPr/>
            </p:nvSpPr>
            <p:spPr>
              <a:xfrm>
                <a:off x="325120" y="-721360"/>
                <a:ext cx="1696720" cy="454152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5" name="Прямоугольный треугольник 104"/>
              <p:cNvSpPr/>
              <p:nvPr/>
            </p:nvSpPr>
            <p:spPr>
              <a:xfrm rot="10800000">
                <a:off x="325121" y="3820160"/>
                <a:ext cx="1696720" cy="151384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01" name="Группа 100"/>
            <p:cNvGrpSpPr/>
            <p:nvPr/>
          </p:nvGrpSpPr>
          <p:grpSpPr>
            <a:xfrm rot="10800000">
              <a:off x="9984421" y="-1117600"/>
              <a:ext cx="2207579" cy="5892800"/>
              <a:chOff x="325120" y="-721360"/>
              <a:chExt cx="1696720" cy="5565940"/>
            </a:xfrm>
            <a:solidFill>
              <a:srgbClr val="00A2FF"/>
            </a:solidFill>
            <a:effectLst/>
          </p:grpSpPr>
          <p:sp>
            <p:nvSpPr>
              <p:cNvPr id="102" name="Прямоугольный треугольник 101"/>
              <p:cNvSpPr/>
              <p:nvPr/>
            </p:nvSpPr>
            <p:spPr>
              <a:xfrm>
                <a:off x="325120" y="-721360"/>
                <a:ext cx="1696720" cy="4541520"/>
              </a:xfrm>
              <a:prstGeom prst="rtTriangl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3" name="Прямоугольный треугольник 102"/>
              <p:cNvSpPr/>
              <p:nvPr/>
            </p:nvSpPr>
            <p:spPr>
              <a:xfrm rot="10800000">
                <a:off x="325121" y="3820160"/>
                <a:ext cx="1696719" cy="102442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3" name="Заголовок 1"/>
          <p:cNvSpPr txBox="1">
            <a:spLocks/>
          </p:cNvSpPr>
          <p:nvPr/>
        </p:nvSpPr>
        <p:spPr>
          <a:xfrm>
            <a:off x="1696720" y="898693"/>
            <a:ext cx="4376100" cy="925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Arial Black" panose="020B0A04020102020204" pitchFamily="34" charset="0"/>
              </a:rPr>
              <a:t>Целевая аудитория методом 5</a:t>
            </a:r>
            <a:r>
              <a:rPr lang="en-US" sz="2800" dirty="0" smtClean="0">
                <a:latin typeface="Arial Black" panose="020B0A04020102020204" pitchFamily="34" charset="0"/>
              </a:rPr>
              <a:t>W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90" name="Заголовок 1"/>
          <p:cNvSpPr txBox="1">
            <a:spLocks/>
          </p:cNvSpPr>
          <p:nvPr/>
        </p:nvSpPr>
        <p:spPr>
          <a:xfrm>
            <a:off x="1707514" y="902752"/>
            <a:ext cx="4376100" cy="925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Arial Black" panose="020B0A04020102020204" pitchFamily="34" charset="0"/>
              </a:rPr>
              <a:t>Анализ аналогов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grpSp>
        <p:nvGrpSpPr>
          <p:cNvPr id="38" name="Группа 37"/>
          <p:cNvGrpSpPr/>
          <p:nvPr/>
        </p:nvGrpSpPr>
        <p:grpSpPr>
          <a:xfrm>
            <a:off x="2505080" y="2662839"/>
            <a:ext cx="7001030" cy="2120543"/>
            <a:chOff x="2505080" y="2662840"/>
            <a:chExt cx="7001030" cy="2120543"/>
          </a:xfrm>
        </p:grpSpPr>
        <p:sp>
          <p:nvSpPr>
            <p:cNvPr id="39" name="Заголовок 1"/>
            <p:cNvSpPr txBox="1">
              <a:spLocks/>
            </p:cNvSpPr>
            <p:nvPr/>
          </p:nvSpPr>
          <p:spPr>
            <a:xfrm>
              <a:off x="2505080" y="2791227"/>
              <a:ext cx="695320" cy="41194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 smtClean="0">
                  <a:latin typeface="Arial Black" panose="020B0A04020102020204" pitchFamily="34" charset="0"/>
                </a:rPr>
                <a:t>05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40" name="Заголовок 1"/>
            <p:cNvSpPr txBox="1">
              <a:spLocks/>
            </p:cNvSpPr>
            <p:nvPr/>
          </p:nvSpPr>
          <p:spPr>
            <a:xfrm>
              <a:off x="3195319" y="2662840"/>
              <a:ext cx="1597341" cy="66871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400" dirty="0" smtClean="0">
                  <a:latin typeface="Arial Black" panose="020B0A04020102020204" pitchFamily="34" charset="0"/>
                </a:rPr>
                <a:t>Where?</a:t>
              </a:r>
              <a:endParaRPr lang="ru-RU" sz="2400" dirty="0">
                <a:latin typeface="Arial Black" panose="020B0A040201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195320" y="3459944"/>
              <a:ext cx="631079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Courier New" panose="02070309020205020404" pitchFamily="49" charset="0"/>
                <a:buChar char="o"/>
              </a:pPr>
              <a:r>
                <a:rPr lang="ru-RU" sz="1600" i="1" dirty="0" smtClean="0">
                  <a:latin typeface="Arial Black" panose="020B0A04020102020204" pitchFamily="34" charset="0"/>
                </a:rPr>
                <a:t>Онлайн-платформы </a:t>
              </a:r>
              <a:r>
                <a:rPr lang="ru-RU" sz="1600" i="1" dirty="0">
                  <a:latin typeface="Arial Black" panose="020B0A04020102020204" pitchFamily="34" charset="0"/>
                </a:rPr>
                <a:t>(собственный сайт, социальные сети)</a:t>
              </a:r>
            </a:p>
            <a:p>
              <a:pPr marL="285750" indent="-285750">
                <a:lnSpc>
                  <a:spcPct val="150000"/>
                </a:lnSpc>
                <a:buFont typeface="Courier New" panose="02070309020205020404" pitchFamily="49" charset="0"/>
                <a:buChar char="o"/>
              </a:pPr>
              <a:endParaRPr lang="ru-RU" sz="1600" i="1" dirty="0">
                <a:latin typeface="Arial Black" panose="020B0A04020102020204" pitchFamily="34" charset="0"/>
              </a:endParaRPr>
            </a:p>
            <a:p>
              <a:pPr marL="285750" lvl="0" indent="-285750">
                <a:lnSpc>
                  <a:spcPct val="150000"/>
                </a:lnSpc>
                <a:buFont typeface="Courier New" panose="02070309020205020404" pitchFamily="49" charset="0"/>
                <a:buChar char="o"/>
              </a:pPr>
              <a:endParaRPr lang="ru-RU" sz="1600" i="1" dirty="0">
                <a:latin typeface="Arial Black" panose="020B0A04020102020204" pitchFamily="34" charset="0"/>
              </a:endParaRPr>
            </a:p>
          </p:txBody>
        </p:sp>
      </p:grpSp>
      <p:graphicFrame>
        <p:nvGraphicFramePr>
          <p:cNvPr id="91" name="Таблица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790150"/>
              </p:ext>
            </p:extLst>
          </p:nvPr>
        </p:nvGraphicFramePr>
        <p:xfrm>
          <a:off x="1696721" y="2417850"/>
          <a:ext cx="6461761" cy="270530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212826">
                  <a:extLst>
                    <a:ext uri="{9D8B030D-6E8A-4147-A177-3AD203B41FA5}">
                      <a16:colId xmlns:a16="http://schemas.microsoft.com/office/drawing/2014/main" val="2181026949"/>
                    </a:ext>
                  </a:extLst>
                </a:gridCol>
                <a:gridCol w="657886">
                  <a:extLst>
                    <a:ext uri="{9D8B030D-6E8A-4147-A177-3AD203B41FA5}">
                      <a16:colId xmlns:a16="http://schemas.microsoft.com/office/drawing/2014/main" val="2673741929"/>
                    </a:ext>
                  </a:extLst>
                </a:gridCol>
                <a:gridCol w="653627">
                  <a:extLst>
                    <a:ext uri="{9D8B030D-6E8A-4147-A177-3AD203B41FA5}">
                      <a16:colId xmlns:a16="http://schemas.microsoft.com/office/drawing/2014/main" val="819115915"/>
                    </a:ext>
                  </a:extLst>
                </a:gridCol>
                <a:gridCol w="858019">
                  <a:extLst>
                    <a:ext uri="{9D8B030D-6E8A-4147-A177-3AD203B41FA5}">
                      <a16:colId xmlns:a16="http://schemas.microsoft.com/office/drawing/2014/main" val="2516548969"/>
                    </a:ext>
                  </a:extLst>
                </a:gridCol>
                <a:gridCol w="828922">
                  <a:extLst>
                    <a:ext uri="{9D8B030D-6E8A-4147-A177-3AD203B41FA5}">
                      <a16:colId xmlns:a16="http://schemas.microsoft.com/office/drawing/2014/main" val="3370840509"/>
                    </a:ext>
                  </a:extLst>
                </a:gridCol>
                <a:gridCol w="443559">
                  <a:extLst>
                    <a:ext uri="{9D8B030D-6E8A-4147-A177-3AD203B41FA5}">
                      <a16:colId xmlns:a16="http://schemas.microsoft.com/office/drawing/2014/main" val="412045155"/>
                    </a:ext>
                  </a:extLst>
                </a:gridCol>
                <a:gridCol w="806922">
                  <a:extLst>
                    <a:ext uri="{9D8B030D-6E8A-4147-A177-3AD203B41FA5}">
                      <a16:colId xmlns:a16="http://schemas.microsoft.com/office/drawing/2014/main" val="1561956267"/>
                    </a:ext>
                  </a:extLst>
                </a:gridCol>
              </a:tblGrid>
              <a:tr h="6388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Критерий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Behance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Dribbble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Adobe Portfolio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Squarespace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Arial Black" panose="020B0A04020102020204" pitchFamily="34" charset="0"/>
                        </a:rPr>
                        <a:t>Wix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WordPress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37970848"/>
                  </a:ext>
                </a:extLst>
              </a:tr>
              <a:tr h="63881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Добавление работ</a:t>
                      </a:r>
                      <a:r>
                        <a:rPr lang="en-US" sz="1400" dirty="0">
                          <a:effectLst/>
                          <a:latin typeface="Arial Black" panose="020B0A04020102020204" pitchFamily="34" charset="0"/>
                        </a:rPr>
                        <a:t>/</a:t>
                      </a: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наград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89262780"/>
                  </a:ext>
                </a:extLst>
              </a:tr>
              <a:tr h="9520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Возможность оценки работ других пользователей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Нет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Нет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Нет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Нет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36748820"/>
                  </a:ext>
                </a:extLst>
              </a:tr>
              <a:tr h="3255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Наличие </a:t>
                      </a:r>
                      <a:r>
                        <a:rPr lang="en-US" sz="1400" dirty="0">
                          <a:effectLst/>
                          <a:latin typeface="Arial Black" panose="020B0A04020102020204" pitchFamily="34" charset="0"/>
                        </a:rPr>
                        <a:t>support </a:t>
                      </a: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системы 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56450696"/>
                  </a:ext>
                </a:extLst>
              </a:tr>
            </a:tbl>
          </a:graphicData>
        </a:graphic>
      </p:graphicFrame>
      <p:sp>
        <p:nvSpPr>
          <p:cNvPr id="92" name="Заголовок 1"/>
          <p:cNvSpPr txBox="1">
            <a:spLocks/>
          </p:cNvSpPr>
          <p:nvPr/>
        </p:nvSpPr>
        <p:spPr>
          <a:xfrm>
            <a:off x="1696720" y="1612667"/>
            <a:ext cx="4376100" cy="925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 smtClean="0">
                <a:latin typeface="Arial Black" panose="020B0A04020102020204" pitchFamily="34" charset="0"/>
              </a:rPr>
              <a:t>Функциональность</a:t>
            </a:r>
            <a:endParaRPr lang="ru-RU" sz="2000" i="1" dirty="0">
              <a:latin typeface="Arial Black" panose="020B0A04020102020204" pitchFamily="34" charset="0"/>
            </a:endParaRPr>
          </a:p>
        </p:txBody>
      </p:sp>
      <p:grpSp>
        <p:nvGrpSpPr>
          <p:cNvPr id="65" name="Группа 64"/>
          <p:cNvGrpSpPr/>
          <p:nvPr/>
        </p:nvGrpSpPr>
        <p:grpSpPr>
          <a:xfrm>
            <a:off x="8107653" y="-5082"/>
            <a:ext cx="4090198" cy="6858000"/>
            <a:chOff x="8107652" y="0"/>
            <a:chExt cx="4090198" cy="6858000"/>
          </a:xfrm>
        </p:grpSpPr>
        <p:grpSp>
          <p:nvGrpSpPr>
            <p:cNvPr id="66" name="Группа 65"/>
            <p:cNvGrpSpPr/>
            <p:nvPr/>
          </p:nvGrpSpPr>
          <p:grpSpPr>
            <a:xfrm>
              <a:off x="8107652" y="0"/>
              <a:ext cx="4090198" cy="6858000"/>
              <a:chOff x="-27656" y="142240"/>
              <a:chExt cx="3111232" cy="6858000"/>
            </a:xfrm>
            <a:solidFill>
              <a:srgbClr val="DAE3F3"/>
            </a:solidFill>
          </p:grpSpPr>
          <p:sp>
            <p:nvSpPr>
              <p:cNvPr id="69" name="Прямоугольник 68"/>
              <p:cNvSpPr/>
              <p:nvPr/>
            </p:nvSpPr>
            <p:spPr>
              <a:xfrm>
                <a:off x="-27656" y="142240"/>
                <a:ext cx="311123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 Black" panose="020B0A04020102020204" pitchFamily="34" charset="0"/>
                </a:endParaRP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917633" y="542350"/>
                <a:ext cx="1248309" cy="240065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5000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C</a:t>
                </a:r>
                <a:endParaRPr lang="ru-RU" sz="150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553296" y="2943007"/>
                <a:ext cx="1976981" cy="5232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Личный</a:t>
                </a:r>
                <a:endParaRPr lang="ru-RU" sz="28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67" name="TextBox 66"/>
            <p:cNvSpPr txBox="1"/>
            <p:nvPr/>
          </p:nvSpPr>
          <p:spPr>
            <a:xfrm>
              <a:off x="8953400" y="3720529"/>
              <a:ext cx="2435051" cy="1569660"/>
            </a:xfrm>
            <a:prstGeom prst="rect">
              <a:avLst/>
            </a:prstGeom>
            <a:solidFill>
              <a:srgbClr val="DAE3F3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Создание </a:t>
              </a:r>
              <a:r>
                <a:rPr lang="ru-RU" sz="1600" dirty="0">
                  <a:solidFill>
                    <a:schemeClr val="bg1"/>
                  </a:solidFill>
                  <a:latin typeface="Arial Black" panose="020B0A04020102020204" pitchFamily="34" charset="0"/>
                </a:rPr>
                <a:t>не только технически корректное, но и эстетически привлекательное портфолио</a:t>
              </a:r>
            </a:p>
          </p:txBody>
        </p:sp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8843" y="5683002"/>
              <a:ext cx="784164" cy="784164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4053835" y="-5082"/>
            <a:ext cx="4414476" cy="6858000"/>
            <a:chOff x="4053834" y="0"/>
            <a:chExt cx="4414476" cy="6858000"/>
          </a:xfrm>
        </p:grpSpPr>
        <p:grpSp>
          <p:nvGrpSpPr>
            <p:cNvPr id="74" name="Группа 73"/>
            <p:cNvGrpSpPr/>
            <p:nvPr/>
          </p:nvGrpSpPr>
          <p:grpSpPr>
            <a:xfrm>
              <a:off x="4053834" y="0"/>
              <a:ext cx="4414476" cy="6858000"/>
              <a:chOff x="-1" y="142240"/>
              <a:chExt cx="3357896" cy="6858000"/>
            </a:xfrm>
            <a:solidFill>
              <a:srgbClr val="19D1FF"/>
            </a:solidFill>
          </p:grpSpPr>
          <p:sp>
            <p:nvSpPr>
              <p:cNvPr id="76" name="Прямоугольник 75"/>
              <p:cNvSpPr/>
              <p:nvPr/>
            </p:nvSpPr>
            <p:spPr>
              <a:xfrm>
                <a:off x="-1" y="142240"/>
                <a:ext cx="3083577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 Black" panose="020B0A04020102020204" pitchFamily="34" charset="0"/>
                </a:endParaRP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917633" y="542350"/>
                <a:ext cx="1248309" cy="240065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5000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B</a:t>
                </a:r>
                <a:endParaRPr lang="ru-RU" sz="150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483552" y="2939614"/>
                <a:ext cx="2116458" cy="5232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Финансовый</a:t>
                </a:r>
                <a:endParaRPr lang="ru-RU" sz="28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pic>
            <p:nvPicPr>
              <p:cNvPr id="79" name="Рисунок 7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6617" y="5798491"/>
                <a:ext cx="610337" cy="837666"/>
              </a:xfrm>
              <a:prstGeom prst="rect">
                <a:avLst/>
              </a:prstGeom>
              <a:grpFill/>
            </p:spPr>
          </p:pic>
          <p:sp>
            <p:nvSpPr>
              <p:cNvPr id="80" name="Равнобедренный треугольник 79"/>
              <p:cNvSpPr/>
              <p:nvPr/>
            </p:nvSpPr>
            <p:spPr>
              <a:xfrm rot="5400000">
                <a:off x="2754391" y="1605518"/>
                <a:ext cx="932688" cy="2743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4859738" y="3594148"/>
              <a:ext cx="2435051" cy="2062103"/>
            </a:xfrm>
            <a:prstGeom prst="rect">
              <a:avLst/>
            </a:prstGeom>
            <a:solidFill>
              <a:srgbClr val="19D1FF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Хотят знать, во сколько обойдется профессиональная помощь, и ищут оптимальные варианты за свои деньги.</a:t>
              </a:r>
            </a:p>
            <a:p>
              <a:pPr lvl="0" algn="ctr"/>
              <a:endParaRPr lang="ru-RU" sz="16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</p:grpSp>
      <p:grpSp>
        <p:nvGrpSpPr>
          <p:cNvPr id="81" name="Группа 80"/>
          <p:cNvGrpSpPr/>
          <p:nvPr/>
        </p:nvGrpSpPr>
        <p:grpSpPr>
          <a:xfrm>
            <a:off x="0" y="-5082"/>
            <a:ext cx="4414476" cy="6858000"/>
            <a:chOff x="-1" y="0"/>
            <a:chExt cx="4414476" cy="6858000"/>
          </a:xfrm>
        </p:grpSpPr>
        <p:grpSp>
          <p:nvGrpSpPr>
            <p:cNvPr id="82" name="Группа 81"/>
            <p:cNvGrpSpPr/>
            <p:nvPr/>
          </p:nvGrpSpPr>
          <p:grpSpPr>
            <a:xfrm>
              <a:off x="-1" y="0"/>
              <a:ext cx="4414476" cy="6858000"/>
              <a:chOff x="-1" y="142240"/>
              <a:chExt cx="3357896" cy="6858000"/>
            </a:xfrm>
            <a:solidFill>
              <a:srgbClr val="00A2FF"/>
            </a:solidFill>
          </p:grpSpPr>
          <p:sp>
            <p:nvSpPr>
              <p:cNvPr id="84" name="Прямоугольник 83"/>
              <p:cNvSpPr/>
              <p:nvPr/>
            </p:nvSpPr>
            <p:spPr>
              <a:xfrm>
                <a:off x="-1" y="142240"/>
                <a:ext cx="3083577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 Black" panose="020B0A04020102020204" pitchFamily="34" charset="0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917633" y="542350"/>
                <a:ext cx="1248309" cy="240065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15000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A</a:t>
                </a:r>
                <a:endParaRPr lang="ru-RU" sz="150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413807" y="2943007"/>
                <a:ext cx="2255956" cy="523220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Технический</a:t>
                </a:r>
                <a:endParaRPr lang="ru-RU" sz="28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615668" y="3909794"/>
                <a:ext cx="1852235" cy="1323439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ru-RU" sz="1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Н</a:t>
                </a:r>
                <a:r>
                  <a:rPr lang="ru-RU" sz="1600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уждаются </a:t>
                </a:r>
                <a:r>
                  <a:rPr lang="ru-RU" sz="1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в знаниях и поддержке для решения </a:t>
                </a:r>
                <a:r>
                  <a:rPr lang="ru-RU" sz="1600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данных </a:t>
                </a:r>
                <a:r>
                  <a:rPr lang="ru-RU" sz="1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задач.</a:t>
                </a:r>
              </a:p>
            </p:txBody>
          </p:sp>
          <p:sp>
            <p:nvSpPr>
              <p:cNvPr id="88" name="Равнобедренный треугольник 87"/>
              <p:cNvSpPr/>
              <p:nvPr/>
            </p:nvSpPr>
            <p:spPr>
              <a:xfrm rot="5400000">
                <a:off x="2754391" y="1605518"/>
                <a:ext cx="932688" cy="27432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 Black" panose="020B0A04020102020204" pitchFamily="34" charset="0"/>
                </a:endParaRPr>
              </a:p>
            </p:txBody>
          </p:sp>
        </p:grpSp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274" y="5683002"/>
              <a:ext cx="788717" cy="788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1889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90" grpId="0"/>
      <p:bldP spid="9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1" name="Таблица 9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5536985"/>
              </p:ext>
            </p:extLst>
          </p:nvPr>
        </p:nvGraphicFramePr>
        <p:xfrm>
          <a:off x="1696721" y="2417850"/>
          <a:ext cx="6461761" cy="270530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2212826">
                  <a:extLst>
                    <a:ext uri="{9D8B030D-6E8A-4147-A177-3AD203B41FA5}">
                      <a16:colId xmlns:a16="http://schemas.microsoft.com/office/drawing/2014/main" val="2181026949"/>
                    </a:ext>
                  </a:extLst>
                </a:gridCol>
                <a:gridCol w="657886">
                  <a:extLst>
                    <a:ext uri="{9D8B030D-6E8A-4147-A177-3AD203B41FA5}">
                      <a16:colId xmlns:a16="http://schemas.microsoft.com/office/drawing/2014/main" val="2673741929"/>
                    </a:ext>
                  </a:extLst>
                </a:gridCol>
                <a:gridCol w="653627">
                  <a:extLst>
                    <a:ext uri="{9D8B030D-6E8A-4147-A177-3AD203B41FA5}">
                      <a16:colId xmlns:a16="http://schemas.microsoft.com/office/drawing/2014/main" val="819115915"/>
                    </a:ext>
                  </a:extLst>
                </a:gridCol>
                <a:gridCol w="858019">
                  <a:extLst>
                    <a:ext uri="{9D8B030D-6E8A-4147-A177-3AD203B41FA5}">
                      <a16:colId xmlns:a16="http://schemas.microsoft.com/office/drawing/2014/main" val="2516548969"/>
                    </a:ext>
                  </a:extLst>
                </a:gridCol>
                <a:gridCol w="828922">
                  <a:extLst>
                    <a:ext uri="{9D8B030D-6E8A-4147-A177-3AD203B41FA5}">
                      <a16:colId xmlns:a16="http://schemas.microsoft.com/office/drawing/2014/main" val="3370840509"/>
                    </a:ext>
                  </a:extLst>
                </a:gridCol>
                <a:gridCol w="443559">
                  <a:extLst>
                    <a:ext uri="{9D8B030D-6E8A-4147-A177-3AD203B41FA5}">
                      <a16:colId xmlns:a16="http://schemas.microsoft.com/office/drawing/2014/main" val="412045155"/>
                    </a:ext>
                  </a:extLst>
                </a:gridCol>
                <a:gridCol w="806922">
                  <a:extLst>
                    <a:ext uri="{9D8B030D-6E8A-4147-A177-3AD203B41FA5}">
                      <a16:colId xmlns:a16="http://schemas.microsoft.com/office/drawing/2014/main" val="1561956267"/>
                    </a:ext>
                  </a:extLst>
                </a:gridCol>
              </a:tblGrid>
              <a:tr h="6388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Критерий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Behance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Dribbble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Adobe Portfolio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Squarespace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Arial Black" panose="020B0A04020102020204" pitchFamily="34" charset="0"/>
                        </a:rPr>
                        <a:t>Wix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WordPress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337970848"/>
                  </a:ext>
                </a:extLst>
              </a:tr>
              <a:tr h="63881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Добавление работ</a:t>
                      </a:r>
                      <a:r>
                        <a:rPr lang="en-US" sz="1400" dirty="0">
                          <a:effectLst/>
                          <a:latin typeface="Arial Black" panose="020B0A04020102020204" pitchFamily="34" charset="0"/>
                        </a:rPr>
                        <a:t>/</a:t>
                      </a: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наград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989262780"/>
                  </a:ext>
                </a:extLst>
              </a:tr>
              <a:tr h="95207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Возможность оценки работ других пользователей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Нет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Нет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Нет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Нет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36748820"/>
                  </a:ext>
                </a:extLst>
              </a:tr>
              <a:tr h="3255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Наличие </a:t>
                      </a:r>
                      <a:r>
                        <a:rPr lang="en-US" sz="1400" dirty="0">
                          <a:effectLst/>
                          <a:latin typeface="Arial Black" panose="020B0A04020102020204" pitchFamily="34" charset="0"/>
                        </a:rPr>
                        <a:t>support </a:t>
                      </a: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системы 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356450696"/>
                  </a:ext>
                </a:extLst>
              </a:tr>
            </a:tbl>
          </a:graphicData>
        </a:graphic>
      </p:graphicFrame>
      <p:grpSp>
        <p:nvGrpSpPr>
          <p:cNvPr id="42" name="Группа 41"/>
          <p:cNvGrpSpPr/>
          <p:nvPr/>
        </p:nvGrpSpPr>
        <p:grpSpPr>
          <a:xfrm>
            <a:off x="8158480" y="-2006600"/>
            <a:ext cx="4033520" cy="8006080"/>
            <a:chOff x="8158480" y="-2006600"/>
            <a:chExt cx="4033520" cy="8006080"/>
          </a:xfrm>
        </p:grpSpPr>
        <p:grpSp>
          <p:nvGrpSpPr>
            <p:cNvPr id="43" name="Группа 42"/>
            <p:cNvGrpSpPr/>
            <p:nvPr/>
          </p:nvGrpSpPr>
          <p:grpSpPr>
            <a:xfrm rot="10800000">
              <a:off x="8158480" y="-2006600"/>
              <a:ext cx="4033520" cy="8006080"/>
              <a:chOff x="325120" y="-721360"/>
              <a:chExt cx="1696721" cy="6055360"/>
            </a:xfrm>
            <a:solidFill>
              <a:srgbClr val="DAE3F3"/>
            </a:solidFill>
            <a:effectLst>
              <a:outerShdw blurRad="127000" dist="38100" dir="8100000" sx="102000" sy="102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47" name="Прямоугольный треугольник 46"/>
              <p:cNvSpPr/>
              <p:nvPr/>
            </p:nvSpPr>
            <p:spPr>
              <a:xfrm>
                <a:off x="325120" y="-721360"/>
                <a:ext cx="1696720" cy="454152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Прямоугольный треугольник 47"/>
              <p:cNvSpPr/>
              <p:nvPr/>
            </p:nvSpPr>
            <p:spPr>
              <a:xfrm rot="10800000">
                <a:off x="325121" y="3820160"/>
                <a:ext cx="1696720" cy="151384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4" name="Группа 43"/>
            <p:cNvGrpSpPr/>
            <p:nvPr/>
          </p:nvGrpSpPr>
          <p:grpSpPr>
            <a:xfrm rot="10800000">
              <a:off x="9984421" y="-1117600"/>
              <a:ext cx="2207579" cy="5892800"/>
              <a:chOff x="325120" y="-721360"/>
              <a:chExt cx="1696720" cy="5565940"/>
            </a:xfrm>
            <a:solidFill>
              <a:srgbClr val="00A2FF"/>
            </a:solidFill>
            <a:effectLst/>
          </p:grpSpPr>
          <p:sp>
            <p:nvSpPr>
              <p:cNvPr id="45" name="Прямоугольный треугольник 44"/>
              <p:cNvSpPr/>
              <p:nvPr/>
            </p:nvSpPr>
            <p:spPr>
              <a:xfrm>
                <a:off x="325120" y="-721360"/>
                <a:ext cx="1696720" cy="4541520"/>
              </a:xfrm>
              <a:prstGeom prst="rtTriangl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Прямоугольный треугольник 45"/>
              <p:cNvSpPr/>
              <p:nvPr/>
            </p:nvSpPr>
            <p:spPr>
              <a:xfrm rot="10800000">
                <a:off x="325121" y="3820160"/>
                <a:ext cx="1696719" cy="102442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0" name="Заголовок 1"/>
          <p:cNvSpPr txBox="1">
            <a:spLocks/>
          </p:cNvSpPr>
          <p:nvPr/>
        </p:nvSpPr>
        <p:spPr>
          <a:xfrm>
            <a:off x="1704647" y="898693"/>
            <a:ext cx="4376100" cy="925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Arial Black" panose="020B0A04020102020204" pitchFamily="34" charset="0"/>
              </a:rPr>
              <a:t>Анали</a:t>
            </a:r>
            <a:r>
              <a:rPr lang="ru-RU" sz="2800" dirty="0">
                <a:latin typeface="Arial Black" panose="020B0A04020102020204" pitchFamily="34" charset="0"/>
              </a:rPr>
              <a:t>з</a:t>
            </a:r>
            <a:r>
              <a:rPr lang="ru-RU" sz="2800" dirty="0" smtClean="0">
                <a:latin typeface="Arial Black" panose="020B0A04020102020204" pitchFamily="34" charset="0"/>
              </a:rPr>
              <a:t> аналогов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sp>
        <p:nvSpPr>
          <p:cNvPr id="92" name="Заголовок 1"/>
          <p:cNvSpPr txBox="1">
            <a:spLocks/>
          </p:cNvSpPr>
          <p:nvPr/>
        </p:nvSpPr>
        <p:spPr>
          <a:xfrm>
            <a:off x="1696720" y="1612667"/>
            <a:ext cx="4376100" cy="925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 smtClean="0">
                <a:latin typeface="Arial Black" panose="020B0A04020102020204" pitchFamily="34" charset="0"/>
              </a:rPr>
              <a:t>Функциональность</a:t>
            </a:r>
            <a:endParaRPr lang="ru-RU" sz="2000" i="1" dirty="0">
              <a:latin typeface="Arial Black" panose="020B0A04020102020204" pitchFamily="34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0" y="2326640"/>
            <a:ext cx="1696720" cy="6055360"/>
            <a:chOff x="182880" y="-721360"/>
            <a:chExt cx="1696720" cy="6055360"/>
          </a:xfrm>
          <a:solidFill>
            <a:srgbClr val="00A2FF"/>
          </a:solidFill>
          <a:effectLst>
            <a:outerShdw blurRad="127000" dist="38100" sx="102000" sy="102000" algn="l" rotWithShape="0">
              <a:prstClr val="black">
                <a:alpha val="40000"/>
              </a:prstClr>
            </a:outerShdw>
          </a:effectLst>
        </p:grpSpPr>
        <p:sp>
          <p:nvSpPr>
            <p:cNvPr id="60" name="Прямоугольный треугольник 59"/>
            <p:cNvSpPr/>
            <p:nvPr/>
          </p:nvSpPr>
          <p:spPr>
            <a:xfrm>
              <a:off x="182880" y="-721360"/>
              <a:ext cx="1696720" cy="454152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ый треугольник 60"/>
            <p:cNvSpPr/>
            <p:nvPr/>
          </p:nvSpPr>
          <p:spPr>
            <a:xfrm rot="10800000">
              <a:off x="182880" y="3820160"/>
              <a:ext cx="1696720" cy="151384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369820"/>
              </p:ext>
            </p:extLst>
          </p:nvPr>
        </p:nvGraphicFramePr>
        <p:xfrm>
          <a:off x="1704647" y="2417849"/>
          <a:ext cx="6445907" cy="2821099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1236929">
                  <a:extLst>
                    <a:ext uri="{9D8B030D-6E8A-4147-A177-3AD203B41FA5}">
                      <a16:colId xmlns:a16="http://schemas.microsoft.com/office/drawing/2014/main" val="3114965240"/>
                    </a:ext>
                  </a:extLst>
                </a:gridCol>
                <a:gridCol w="823439">
                  <a:extLst>
                    <a:ext uri="{9D8B030D-6E8A-4147-A177-3AD203B41FA5}">
                      <a16:colId xmlns:a16="http://schemas.microsoft.com/office/drawing/2014/main" val="1990710146"/>
                    </a:ext>
                  </a:extLst>
                </a:gridCol>
                <a:gridCol w="823439">
                  <a:extLst>
                    <a:ext uri="{9D8B030D-6E8A-4147-A177-3AD203B41FA5}">
                      <a16:colId xmlns:a16="http://schemas.microsoft.com/office/drawing/2014/main" val="3224413986"/>
                    </a:ext>
                  </a:extLst>
                </a:gridCol>
                <a:gridCol w="831228">
                  <a:extLst>
                    <a:ext uri="{9D8B030D-6E8A-4147-A177-3AD203B41FA5}">
                      <a16:colId xmlns:a16="http://schemas.microsoft.com/office/drawing/2014/main" val="4107098175"/>
                    </a:ext>
                  </a:extLst>
                </a:gridCol>
                <a:gridCol w="1008234">
                  <a:extLst>
                    <a:ext uri="{9D8B030D-6E8A-4147-A177-3AD203B41FA5}">
                      <a16:colId xmlns:a16="http://schemas.microsoft.com/office/drawing/2014/main" val="2058973024"/>
                    </a:ext>
                  </a:extLst>
                </a:gridCol>
                <a:gridCol w="777417">
                  <a:extLst>
                    <a:ext uri="{9D8B030D-6E8A-4147-A177-3AD203B41FA5}">
                      <a16:colId xmlns:a16="http://schemas.microsoft.com/office/drawing/2014/main" val="2330226931"/>
                    </a:ext>
                  </a:extLst>
                </a:gridCol>
                <a:gridCol w="945221">
                  <a:extLst>
                    <a:ext uri="{9D8B030D-6E8A-4147-A177-3AD203B41FA5}">
                      <a16:colId xmlns:a16="http://schemas.microsoft.com/office/drawing/2014/main" val="2646504011"/>
                    </a:ext>
                  </a:extLst>
                </a:gridCol>
              </a:tblGrid>
              <a:tr h="60805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Критерий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Behance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Arial Black" panose="020B0A04020102020204" pitchFamily="34" charset="0"/>
                        </a:rPr>
                        <a:t>Dribbble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Arial Black" panose="020B0A04020102020204" pitchFamily="34" charset="0"/>
                        </a:rPr>
                        <a:t>Adobe</a:t>
                      </a: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 </a:t>
                      </a:r>
                      <a:r>
                        <a:rPr lang="ru-RU" sz="1400" dirty="0" err="1">
                          <a:effectLst/>
                          <a:latin typeface="Arial Black" panose="020B0A04020102020204" pitchFamily="34" charset="0"/>
                        </a:rPr>
                        <a:t>Portfolio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Arial Black" panose="020B0A04020102020204" pitchFamily="34" charset="0"/>
                        </a:rPr>
                        <a:t>Squarespace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Arial Black" panose="020B0A04020102020204" pitchFamily="34" charset="0"/>
                        </a:rPr>
                        <a:t>Wix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WordPress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766828435"/>
                  </a:ext>
                </a:extLst>
              </a:tr>
              <a:tr h="68395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Простота использования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Высокая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Высокая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Средняя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Средняя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Высокая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Средняя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741623954"/>
                  </a:ext>
                </a:extLst>
              </a:tr>
              <a:tr h="60805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Навигация и структура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Отличная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Отличная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Хорошая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Хорошая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Хорошая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Зависит от темы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155678326"/>
                  </a:ext>
                </a:extLst>
              </a:tr>
              <a:tr h="8052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Скорость загрузки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Быстрая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Быстрая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Быстрая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Средняя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Средняя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Зависит от хостинга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811184449"/>
                  </a:ext>
                </a:extLst>
              </a:tr>
            </a:tbl>
          </a:graphicData>
        </a:graphic>
      </p:graphicFrame>
      <p:sp>
        <p:nvSpPr>
          <p:cNvPr id="62" name="Заголовок 1"/>
          <p:cNvSpPr txBox="1">
            <a:spLocks/>
          </p:cNvSpPr>
          <p:nvPr/>
        </p:nvSpPr>
        <p:spPr>
          <a:xfrm>
            <a:off x="1712573" y="1612667"/>
            <a:ext cx="4376100" cy="925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 smtClean="0">
                <a:latin typeface="Arial Black" panose="020B0A04020102020204" pitchFamily="34" charset="0"/>
              </a:rPr>
              <a:t>Пользовательский опыт</a:t>
            </a:r>
            <a:endParaRPr lang="ru-RU" sz="2000" i="1" dirty="0">
              <a:latin typeface="Arial Black" panose="020B0A04020102020204" pitchFamily="34" charset="0"/>
            </a:endParaRPr>
          </a:p>
        </p:txBody>
      </p:sp>
      <p:sp>
        <p:nvSpPr>
          <p:cNvPr id="63" name="Заголовок 1"/>
          <p:cNvSpPr txBox="1">
            <a:spLocks/>
          </p:cNvSpPr>
          <p:nvPr/>
        </p:nvSpPr>
        <p:spPr>
          <a:xfrm>
            <a:off x="1728425" y="1612667"/>
            <a:ext cx="4376100" cy="925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 smtClean="0">
                <a:latin typeface="Arial Black" panose="020B0A04020102020204" pitchFamily="34" charset="0"/>
              </a:rPr>
              <a:t>Дизайн</a:t>
            </a:r>
            <a:endParaRPr lang="ru-RU" sz="2000" i="1" dirty="0">
              <a:latin typeface="Arial Black" panose="020B0A040201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174912"/>
              </p:ext>
            </p:extLst>
          </p:nvPr>
        </p:nvGraphicFramePr>
        <p:xfrm>
          <a:off x="1712572" y="2417848"/>
          <a:ext cx="6445908" cy="1883410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920844">
                  <a:extLst>
                    <a:ext uri="{9D8B030D-6E8A-4147-A177-3AD203B41FA5}">
                      <a16:colId xmlns:a16="http://schemas.microsoft.com/office/drawing/2014/main" val="1254974563"/>
                    </a:ext>
                  </a:extLst>
                </a:gridCol>
                <a:gridCol w="920844">
                  <a:extLst>
                    <a:ext uri="{9D8B030D-6E8A-4147-A177-3AD203B41FA5}">
                      <a16:colId xmlns:a16="http://schemas.microsoft.com/office/drawing/2014/main" val="3777502858"/>
                    </a:ext>
                  </a:extLst>
                </a:gridCol>
                <a:gridCol w="920844">
                  <a:extLst>
                    <a:ext uri="{9D8B030D-6E8A-4147-A177-3AD203B41FA5}">
                      <a16:colId xmlns:a16="http://schemas.microsoft.com/office/drawing/2014/main" val="2613504599"/>
                    </a:ext>
                  </a:extLst>
                </a:gridCol>
                <a:gridCol w="920844">
                  <a:extLst>
                    <a:ext uri="{9D8B030D-6E8A-4147-A177-3AD203B41FA5}">
                      <a16:colId xmlns:a16="http://schemas.microsoft.com/office/drawing/2014/main" val="2842894682"/>
                    </a:ext>
                  </a:extLst>
                </a:gridCol>
                <a:gridCol w="920844">
                  <a:extLst>
                    <a:ext uri="{9D8B030D-6E8A-4147-A177-3AD203B41FA5}">
                      <a16:colId xmlns:a16="http://schemas.microsoft.com/office/drawing/2014/main" val="2711083956"/>
                    </a:ext>
                  </a:extLst>
                </a:gridCol>
                <a:gridCol w="920844">
                  <a:extLst>
                    <a:ext uri="{9D8B030D-6E8A-4147-A177-3AD203B41FA5}">
                      <a16:colId xmlns:a16="http://schemas.microsoft.com/office/drawing/2014/main" val="721038547"/>
                    </a:ext>
                  </a:extLst>
                </a:gridCol>
                <a:gridCol w="920844">
                  <a:extLst>
                    <a:ext uri="{9D8B030D-6E8A-4147-A177-3AD203B41FA5}">
                      <a16:colId xmlns:a16="http://schemas.microsoft.com/office/drawing/2014/main" val="2637105054"/>
                    </a:ext>
                  </a:extLst>
                </a:gridCol>
              </a:tblGrid>
              <a:tr h="2473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Критерий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Arial Black" panose="020B0A04020102020204" pitchFamily="34" charset="0"/>
                        </a:rPr>
                        <a:t>Behance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Dribbble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Adobe Portfolio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Arial Black" panose="020B0A04020102020204" pitchFamily="34" charset="0"/>
                        </a:rPr>
                        <a:t>Squarespace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Arial Black" panose="020B0A04020102020204" pitchFamily="34" charset="0"/>
                        </a:rPr>
                        <a:t>Wix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WordPress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474377477"/>
                  </a:ext>
                </a:extLst>
              </a:tr>
              <a:tr h="4756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Вариативность дизайнов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Высокая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Высокая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Средняя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Высокая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Высокая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Высокая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66384304"/>
                  </a:ext>
                </a:extLst>
              </a:tr>
              <a:tr h="2473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Адаптивность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2197964471"/>
                  </a:ext>
                </a:extLst>
              </a:tr>
            </a:tbl>
          </a:graphicData>
        </a:graphic>
      </p:graphicFrame>
      <p:sp>
        <p:nvSpPr>
          <p:cNvPr id="64" name="Заголовок 1"/>
          <p:cNvSpPr txBox="1">
            <a:spLocks/>
          </p:cNvSpPr>
          <p:nvPr/>
        </p:nvSpPr>
        <p:spPr>
          <a:xfrm>
            <a:off x="1696720" y="1612666"/>
            <a:ext cx="4376100" cy="925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 smtClean="0">
                <a:latin typeface="Arial Black" panose="020B0A04020102020204" pitchFamily="34" charset="0"/>
              </a:rPr>
              <a:t>Ценовая политика</a:t>
            </a:r>
            <a:endParaRPr lang="ru-RU" sz="2000" i="1" dirty="0">
              <a:latin typeface="Arial Black" panose="020B0A040201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6999790"/>
              </p:ext>
            </p:extLst>
          </p:nvPr>
        </p:nvGraphicFramePr>
        <p:xfrm>
          <a:off x="1696719" y="2417847"/>
          <a:ext cx="6445908" cy="2815591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920844">
                  <a:extLst>
                    <a:ext uri="{9D8B030D-6E8A-4147-A177-3AD203B41FA5}">
                      <a16:colId xmlns:a16="http://schemas.microsoft.com/office/drawing/2014/main" val="4042743183"/>
                    </a:ext>
                  </a:extLst>
                </a:gridCol>
                <a:gridCol w="920844">
                  <a:extLst>
                    <a:ext uri="{9D8B030D-6E8A-4147-A177-3AD203B41FA5}">
                      <a16:colId xmlns:a16="http://schemas.microsoft.com/office/drawing/2014/main" val="2945841651"/>
                    </a:ext>
                  </a:extLst>
                </a:gridCol>
                <a:gridCol w="920844">
                  <a:extLst>
                    <a:ext uri="{9D8B030D-6E8A-4147-A177-3AD203B41FA5}">
                      <a16:colId xmlns:a16="http://schemas.microsoft.com/office/drawing/2014/main" val="130728510"/>
                    </a:ext>
                  </a:extLst>
                </a:gridCol>
                <a:gridCol w="920844">
                  <a:extLst>
                    <a:ext uri="{9D8B030D-6E8A-4147-A177-3AD203B41FA5}">
                      <a16:colId xmlns:a16="http://schemas.microsoft.com/office/drawing/2014/main" val="1160227835"/>
                    </a:ext>
                  </a:extLst>
                </a:gridCol>
                <a:gridCol w="920844">
                  <a:extLst>
                    <a:ext uri="{9D8B030D-6E8A-4147-A177-3AD203B41FA5}">
                      <a16:colId xmlns:a16="http://schemas.microsoft.com/office/drawing/2014/main" val="1211419006"/>
                    </a:ext>
                  </a:extLst>
                </a:gridCol>
                <a:gridCol w="920844">
                  <a:extLst>
                    <a:ext uri="{9D8B030D-6E8A-4147-A177-3AD203B41FA5}">
                      <a16:colId xmlns:a16="http://schemas.microsoft.com/office/drawing/2014/main" val="574728175"/>
                    </a:ext>
                  </a:extLst>
                </a:gridCol>
                <a:gridCol w="920844">
                  <a:extLst>
                    <a:ext uri="{9D8B030D-6E8A-4147-A177-3AD203B41FA5}">
                      <a16:colId xmlns:a16="http://schemas.microsoft.com/office/drawing/2014/main" val="3069163100"/>
                    </a:ext>
                  </a:extLst>
                </a:gridCol>
              </a:tblGrid>
              <a:tr h="2473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Критерий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Behance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Arial Black" panose="020B0A04020102020204" pitchFamily="34" charset="0"/>
                        </a:rPr>
                        <a:t>Dribbble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Adobe Portfolio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Squarespace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Arial Black" panose="020B0A04020102020204" pitchFamily="34" charset="0"/>
                        </a:rPr>
                        <a:t>Wix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WordPress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35540622"/>
                  </a:ext>
                </a:extLst>
              </a:tr>
              <a:tr h="5346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Бесплатные планы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Нет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Нет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00581335"/>
                  </a:ext>
                </a:extLst>
              </a:tr>
              <a:tr h="2473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Платные планы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38410281"/>
                  </a:ext>
                </a:extLst>
              </a:tr>
              <a:tr h="4756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Соотношение цена-качество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Высокое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Высокое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Высокое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Среднее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Высокое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Зависит от темы и хостинга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911205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846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62" grpId="0"/>
      <p:bldP spid="62" grpId="1"/>
      <p:bldP spid="63" grpId="0"/>
      <p:bldP spid="63" grpId="1"/>
      <p:bldP spid="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Box 66"/>
          <p:cNvSpPr txBox="1"/>
          <p:nvPr/>
        </p:nvSpPr>
        <p:spPr>
          <a:xfrm>
            <a:off x="1743442" y="2789001"/>
            <a:ext cx="65423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100"/>
              </a:spcAft>
            </a:pPr>
            <a:r>
              <a:rPr lang="ru-RU" sz="1600" dirty="0">
                <a:latin typeface="Arial Black" panose="020B0A04020102020204" pitchFamily="34" charset="0"/>
              </a:rPr>
              <a:t>Любой студент, который увлекается или серьезно занимается дизайном, может зарегистрироваться на нашем сайте и поделится своими работами на всю аудиторию. </a:t>
            </a:r>
            <a:endParaRPr lang="ru-RU" sz="28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1696719" y="898693"/>
            <a:ext cx="5712701" cy="925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Arial Black" panose="020B0A04020102020204" pitchFamily="34" charset="0"/>
              </a:rPr>
              <a:t>Как мы представляем наш продукт?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6922802"/>
              </p:ext>
            </p:extLst>
          </p:nvPr>
        </p:nvGraphicFramePr>
        <p:xfrm>
          <a:off x="1696719" y="2417847"/>
          <a:ext cx="6445908" cy="2815591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920844">
                  <a:extLst>
                    <a:ext uri="{9D8B030D-6E8A-4147-A177-3AD203B41FA5}">
                      <a16:colId xmlns:a16="http://schemas.microsoft.com/office/drawing/2014/main" val="4042743183"/>
                    </a:ext>
                  </a:extLst>
                </a:gridCol>
                <a:gridCol w="920844">
                  <a:extLst>
                    <a:ext uri="{9D8B030D-6E8A-4147-A177-3AD203B41FA5}">
                      <a16:colId xmlns:a16="http://schemas.microsoft.com/office/drawing/2014/main" val="2945841651"/>
                    </a:ext>
                  </a:extLst>
                </a:gridCol>
                <a:gridCol w="920844">
                  <a:extLst>
                    <a:ext uri="{9D8B030D-6E8A-4147-A177-3AD203B41FA5}">
                      <a16:colId xmlns:a16="http://schemas.microsoft.com/office/drawing/2014/main" val="130728510"/>
                    </a:ext>
                  </a:extLst>
                </a:gridCol>
                <a:gridCol w="920844">
                  <a:extLst>
                    <a:ext uri="{9D8B030D-6E8A-4147-A177-3AD203B41FA5}">
                      <a16:colId xmlns:a16="http://schemas.microsoft.com/office/drawing/2014/main" val="1160227835"/>
                    </a:ext>
                  </a:extLst>
                </a:gridCol>
                <a:gridCol w="920844">
                  <a:extLst>
                    <a:ext uri="{9D8B030D-6E8A-4147-A177-3AD203B41FA5}">
                      <a16:colId xmlns:a16="http://schemas.microsoft.com/office/drawing/2014/main" val="1211419006"/>
                    </a:ext>
                  </a:extLst>
                </a:gridCol>
                <a:gridCol w="920844">
                  <a:extLst>
                    <a:ext uri="{9D8B030D-6E8A-4147-A177-3AD203B41FA5}">
                      <a16:colId xmlns:a16="http://schemas.microsoft.com/office/drawing/2014/main" val="574728175"/>
                    </a:ext>
                  </a:extLst>
                </a:gridCol>
                <a:gridCol w="920844">
                  <a:extLst>
                    <a:ext uri="{9D8B030D-6E8A-4147-A177-3AD203B41FA5}">
                      <a16:colId xmlns:a16="http://schemas.microsoft.com/office/drawing/2014/main" val="3069163100"/>
                    </a:ext>
                  </a:extLst>
                </a:gridCol>
              </a:tblGrid>
              <a:tr h="2473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Критерий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Arial Black" panose="020B0A04020102020204" pitchFamily="34" charset="0"/>
                        </a:rPr>
                        <a:t>Behance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Arial Black" panose="020B0A04020102020204" pitchFamily="34" charset="0"/>
                        </a:rPr>
                        <a:t>Dribbble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Adobe Portfolio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Squarespace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Arial Black" panose="020B0A04020102020204" pitchFamily="34" charset="0"/>
                        </a:rPr>
                        <a:t>Wix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WordPress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535540622"/>
                  </a:ext>
                </a:extLst>
              </a:tr>
              <a:tr h="5346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Бесплатные планы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Нет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Нет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3200581335"/>
                  </a:ext>
                </a:extLst>
              </a:tr>
              <a:tr h="24733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Платные планы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Да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4038410281"/>
                  </a:ext>
                </a:extLst>
              </a:tr>
              <a:tr h="47561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Соотношение цена-качество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Высокое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Высокое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Высокое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Среднее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 Black" panose="020B0A04020102020204" pitchFamily="34" charset="0"/>
                        </a:rPr>
                        <a:t>Высокое</a:t>
                      </a:r>
                      <a:endParaRPr lang="ru-RU" sz="110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 Black" panose="020B0A04020102020204" pitchFamily="34" charset="0"/>
                        </a:rPr>
                        <a:t>Зависит от темы и хостинга</a:t>
                      </a:r>
                      <a:endParaRPr lang="ru-RU" sz="1100" dirty="0">
                        <a:effectLst/>
                        <a:latin typeface="Arial Black" panose="020B0A040201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591120541"/>
                  </a:ext>
                </a:extLst>
              </a:tr>
            </a:tbl>
          </a:graphicData>
        </a:graphic>
      </p:graphicFrame>
      <p:sp>
        <p:nvSpPr>
          <p:cNvPr id="64" name="Заголовок 1"/>
          <p:cNvSpPr txBox="1">
            <a:spLocks/>
          </p:cNvSpPr>
          <p:nvPr/>
        </p:nvSpPr>
        <p:spPr>
          <a:xfrm>
            <a:off x="1696720" y="1612666"/>
            <a:ext cx="4376100" cy="925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000" i="1" dirty="0" smtClean="0">
                <a:latin typeface="Arial Black" panose="020B0A04020102020204" pitchFamily="34" charset="0"/>
              </a:rPr>
              <a:t>Ценовая политика</a:t>
            </a:r>
            <a:endParaRPr lang="ru-RU" sz="2000" i="1" dirty="0">
              <a:latin typeface="Arial Black" panose="020B0A04020102020204" pitchFamily="34" charset="0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8158480" y="-2006600"/>
            <a:ext cx="4033520" cy="8006080"/>
            <a:chOff x="8158480" y="-2006600"/>
            <a:chExt cx="4033520" cy="8006080"/>
          </a:xfrm>
        </p:grpSpPr>
        <p:grpSp>
          <p:nvGrpSpPr>
            <p:cNvPr id="43" name="Группа 42"/>
            <p:cNvGrpSpPr/>
            <p:nvPr/>
          </p:nvGrpSpPr>
          <p:grpSpPr>
            <a:xfrm rot="10800000">
              <a:off x="8158480" y="-2006600"/>
              <a:ext cx="4033520" cy="8006080"/>
              <a:chOff x="325120" y="-721360"/>
              <a:chExt cx="1696721" cy="6055360"/>
            </a:xfrm>
            <a:solidFill>
              <a:srgbClr val="DAE3F3"/>
            </a:solidFill>
            <a:effectLst>
              <a:outerShdw blurRad="127000" dist="38100" dir="8100000" sx="102000" sy="102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47" name="Прямоугольный треугольник 46"/>
              <p:cNvSpPr/>
              <p:nvPr/>
            </p:nvSpPr>
            <p:spPr>
              <a:xfrm>
                <a:off x="325120" y="-721360"/>
                <a:ext cx="1696720" cy="454152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Прямоугольный треугольник 47"/>
              <p:cNvSpPr/>
              <p:nvPr/>
            </p:nvSpPr>
            <p:spPr>
              <a:xfrm rot="10800000">
                <a:off x="325121" y="3820160"/>
                <a:ext cx="1696720" cy="151384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4" name="Группа 43"/>
            <p:cNvGrpSpPr/>
            <p:nvPr/>
          </p:nvGrpSpPr>
          <p:grpSpPr>
            <a:xfrm rot="10800000">
              <a:off x="9984421" y="-1117600"/>
              <a:ext cx="2207579" cy="5892800"/>
              <a:chOff x="325120" y="-721360"/>
              <a:chExt cx="1696720" cy="5565940"/>
            </a:xfrm>
            <a:solidFill>
              <a:srgbClr val="00A2FF"/>
            </a:solidFill>
            <a:effectLst/>
          </p:grpSpPr>
          <p:sp>
            <p:nvSpPr>
              <p:cNvPr id="45" name="Прямоугольный треугольник 44"/>
              <p:cNvSpPr/>
              <p:nvPr/>
            </p:nvSpPr>
            <p:spPr>
              <a:xfrm>
                <a:off x="325120" y="-721360"/>
                <a:ext cx="1696720" cy="4541520"/>
              </a:xfrm>
              <a:prstGeom prst="rtTriangl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Прямоугольный треугольник 45"/>
              <p:cNvSpPr/>
              <p:nvPr/>
            </p:nvSpPr>
            <p:spPr>
              <a:xfrm rot="10800000">
                <a:off x="325121" y="3820160"/>
                <a:ext cx="1696719" cy="102442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0" name="Заголовок 1"/>
          <p:cNvSpPr txBox="1">
            <a:spLocks/>
          </p:cNvSpPr>
          <p:nvPr/>
        </p:nvSpPr>
        <p:spPr>
          <a:xfrm>
            <a:off x="1704647" y="898693"/>
            <a:ext cx="4376100" cy="925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Arial Black" panose="020B0A04020102020204" pitchFamily="34" charset="0"/>
              </a:rPr>
              <a:t>Анали</a:t>
            </a:r>
            <a:r>
              <a:rPr lang="ru-RU" sz="2800" dirty="0">
                <a:latin typeface="Arial Black" panose="020B0A04020102020204" pitchFamily="34" charset="0"/>
              </a:rPr>
              <a:t>з</a:t>
            </a:r>
            <a:r>
              <a:rPr lang="ru-RU" sz="2800" dirty="0" smtClean="0">
                <a:latin typeface="Arial Black" panose="020B0A04020102020204" pitchFamily="34" charset="0"/>
              </a:rPr>
              <a:t> аналогов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0" y="2326640"/>
            <a:ext cx="1696720" cy="6055360"/>
            <a:chOff x="182880" y="-721360"/>
            <a:chExt cx="1696720" cy="6055360"/>
          </a:xfrm>
          <a:solidFill>
            <a:srgbClr val="00A2FF"/>
          </a:solidFill>
          <a:effectLst>
            <a:outerShdw blurRad="127000" dist="38100" sx="102000" sy="102000" algn="l" rotWithShape="0">
              <a:prstClr val="black">
                <a:alpha val="40000"/>
              </a:prstClr>
            </a:outerShdw>
          </a:effectLst>
        </p:grpSpPr>
        <p:sp>
          <p:nvSpPr>
            <p:cNvPr id="60" name="Прямоугольный треугольник 59"/>
            <p:cNvSpPr/>
            <p:nvPr/>
          </p:nvSpPr>
          <p:spPr>
            <a:xfrm>
              <a:off x="182880" y="-721360"/>
              <a:ext cx="1696720" cy="454152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ый треугольник 60"/>
            <p:cNvSpPr/>
            <p:nvPr/>
          </p:nvSpPr>
          <p:spPr>
            <a:xfrm rot="10800000">
              <a:off x="182880" y="3820160"/>
              <a:ext cx="1696720" cy="151384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0" y="-5082"/>
            <a:ext cx="3069336" cy="6858000"/>
            <a:chOff x="-1088" y="0"/>
            <a:chExt cx="3069336" cy="6858000"/>
          </a:xfrm>
        </p:grpSpPr>
        <p:grpSp>
          <p:nvGrpSpPr>
            <p:cNvPr id="22" name="Группа 21"/>
            <p:cNvGrpSpPr/>
            <p:nvPr/>
          </p:nvGrpSpPr>
          <p:grpSpPr>
            <a:xfrm>
              <a:off x="-1088" y="0"/>
              <a:ext cx="3069336" cy="6858000"/>
              <a:chOff x="-1088" y="0"/>
              <a:chExt cx="3069336" cy="6858000"/>
            </a:xfrm>
          </p:grpSpPr>
          <p:sp>
            <p:nvSpPr>
              <p:cNvPr id="25" name="Прямоугольник 24"/>
              <p:cNvSpPr/>
              <p:nvPr/>
            </p:nvSpPr>
            <p:spPr>
              <a:xfrm>
                <a:off x="-1088" y="0"/>
                <a:ext cx="3069336" cy="6858000"/>
              </a:xfrm>
              <a:prstGeom prst="rect">
                <a:avLst/>
              </a:prstGeom>
              <a:solidFill>
                <a:srgbClr val="00A2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 Black" panose="020B0A04020102020204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694415" y="243068"/>
                <a:ext cx="1678329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0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A</a:t>
                </a:r>
                <a:endParaRPr lang="ru-RU" sz="150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45087" y="2782123"/>
                <a:ext cx="197698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Дизайн</a:t>
                </a:r>
                <a:endParaRPr lang="ru-RU" sz="28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521082" y="3454764"/>
              <a:ext cx="202613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smtClean="0">
                  <a:solidFill>
                    <a:schemeClr val="bg1"/>
                  </a:solidFill>
                  <a:latin typeface="Arial Black" panose="020B0A04020102020204" pitchFamily="34" charset="0"/>
                </a:rPr>
                <a:t>Адаптивный дизайн </a:t>
              </a:r>
              <a:r>
                <a:rPr lang="ru-RU" sz="1600" dirty="0">
                  <a:solidFill>
                    <a:schemeClr val="bg1"/>
                  </a:solidFill>
                  <a:latin typeface="Arial Black" panose="020B0A04020102020204" pitchFamily="34" charset="0"/>
                  <a:cs typeface="Calibri" panose="020F0502020204030204" pitchFamily="34" charset="0"/>
                </a:rPr>
                <a:t>будет хорошим плюсом в выборе нашего сайте пользователем.</a:t>
              </a:r>
              <a:endParaRPr lang="ru-RU" sz="1600" dirty="0">
                <a:solidFill>
                  <a:schemeClr val="bg1"/>
                </a:solidFill>
                <a:latin typeface="Arial Black" panose="020B0A04020102020204" pitchFamily="34" charset="0"/>
              </a:endParaRPr>
            </a:p>
          </p:txBody>
        </p:sp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572" y="5564321"/>
              <a:ext cx="828000" cy="828000"/>
            </a:xfrm>
            <a:prstGeom prst="rect">
              <a:avLst/>
            </a:prstGeom>
          </p:spPr>
        </p:pic>
      </p:grpSp>
      <p:grpSp>
        <p:nvGrpSpPr>
          <p:cNvPr id="28" name="Группа 27"/>
          <p:cNvGrpSpPr/>
          <p:nvPr/>
        </p:nvGrpSpPr>
        <p:grpSpPr>
          <a:xfrm>
            <a:off x="2529607" y="-5082"/>
            <a:ext cx="4123782" cy="6858000"/>
            <a:chOff x="2528519" y="0"/>
            <a:chExt cx="4123782" cy="6858000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2528519" y="0"/>
              <a:ext cx="4123782" cy="6858000"/>
              <a:chOff x="2528519" y="0"/>
              <a:chExt cx="4123782" cy="6858000"/>
            </a:xfrm>
          </p:grpSpPr>
          <p:sp>
            <p:nvSpPr>
              <p:cNvPr id="31" name="Прямоугольник 30"/>
              <p:cNvSpPr/>
              <p:nvPr/>
            </p:nvSpPr>
            <p:spPr>
              <a:xfrm>
                <a:off x="3066863" y="0"/>
                <a:ext cx="3049524" cy="6858000"/>
              </a:xfrm>
              <a:prstGeom prst="rect">
                <a:avLst/>
              </a:prstGeom>
              <a:solidFill>
                <a:srgbClr val="19D1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 Black" panose="020B0A04020102020204" pitchFamily="34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760375" y="243068"/>
                <a:ext cx="1678329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0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B</a:t>
                </a:r>
                <a:endParaRPr lang="ru-RU" sz="150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2528519" y="2782123"/>
                <a:ext cx="41237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Функционал</a:t>
                </a:r>
                <a:endParaRPr lang="ru-RU" sz="20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588466" y="3429000"/>
                <a:ext cx="2026134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Д</a:t>
                </a:r>
                <a:r>
                  <a:rPr lang="ru-RU" sz="1600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ля </a:t>
                </a:r>
                <a:r>
                  <a:rPr lang="ru-RU" sz="1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привлечения пользователей важно предложить качественную поддержку для пользователей.</a:t>
                </a:r>
              </a:p>
            </p:txBody>
          </p:sp>
          <p:sp>
            <p:nvSpPr>
              <p:cNvPr id="35" name="Равнобедренный треугольник 34"/>
              <p:cNvSpPr/>
              <p:nvPr/>
            </p:nvSpPr>
            <p:spPr>
              <a:xfrm rot="16200000">
                <a:off x="2470444" y="1306235"/>
                <a:ext cx="932688" cy="274320"/>
              </a:xfrm>
              <a:prstGeom prst="triangle">
                <a:avLst/>
              </a:prstGeom>
              <a:solidFill>
                <a:srgbClr val="19D1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 Black" panose="020B0A04020102020204" pitchFamily="34" charset="0"/>
                </a:endParaRPr>
              </a:p>
            </p:txBody>
          </p:sp>
        </p:grp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5539" y="5564321"/>
              <a:ext cx="828000" cy="828000"/>
            </a:xfrm>
            <a:prstGeom prst="rect">
              <a:avLst/>
            </a:prstGeom>
          </p:spPr>
        </p:pic>
      </p:grpSp>
      <p:grpSp>
        <p:nvGrpSpPr>
          <p:cNvPr id="36" name="Группа 35"/>
          <p:cNvGrpSpPr/>
          <p:nvPr/>
        </p:nvGrpSpPr>
        <p:grpSpPr>
          <a:xfrm>
            <a:off x="5863410" y="-5082"/>
            <a:ext cx="3254054" cy="6858000"/>
            <a:chOff x="5862322" y="0"/>
            <a:chExt cx="3254054" cy="6858000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5862322" y="0"/>
              <a:ext cx="3254054" cy="6858000"/>
              <a:chOff x="5862322" y="0"/>
              <a:chExt cx="3254054" cy="6858000"/>
            </a:xfrm>
          </p:grpSpPr>
          <p:sp>
            <p:nvSpPr>
              <p:cNvPr id="39" name="Прямоугольник 38"/>
              <p:cNvSpPr/>
              <p:nvPr/>
            </p:nvSpPr>
            <p:spPr>
              <a:xfrm>
                <a:off x="6112572" y="0"/>
                <a:ext cx="3003804" cy="6858000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 Black" panose="020B0A04020102020204" pitchFamily="34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812866" y="243067"/>
                <a:ext cx="1678329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0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C</a:t>
                </a:r>
                <a:endParaRPr lang="ru-RU" sz="150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7118351" y="2787634"/>
                <a:ext cx="106735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UX</a:t>
                </a:r>
                <a:endParaRPr lang="ru-RU" sz="20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601407" y="3454764"/>
                <a:ext cx="2026134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Простота использования и быстрая загрузка важны для удержания пользователей.</a:t>
                </a:r>
              </a:p>
            </p:txBody>
          </p:sp>
          <p:sp>
            <p:nvSpPr>
              <p:cNvPr id="50" name="Равнобедренный треугольник 49"/>
              <p:cNvSpPr/>
              <p:nvPr/>
            </p:nvSpPr>
            <p:spPr>
              <a:xfrm rot="16200000">
                <a:off x="5533138" y="1306234"/>
                <a:ext cx="932688" cy="274320"/>
              </a:xfrm>
              <a:prstGeom prst="triangle">
                <a:avLst/>
              </a:prstGeom>
              <a:solidFill>
                <a:srgbClr val="B4C7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 Black" panose="020B0A04020102020204" pitchFamily="34" charset="0"/>
                </a:endParaRPr>
              </a:p>
            </p:txBody>
          </p:sp>
        </p:grpSp>
        <p:pic>
          <p:nvPicPr>
            <p:cNvPr id="38" name="Рисунок 3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474" y="5564321"/>
              <a:ext cx="828000" cy="828000"/>
            </a:xfrm>
            <a:prstGeom prst="rect">
              <a:avLst/>
            </a:prstGeom>
          </p:spPr>
        </p:pic>
      </p:grpSp>
      <p:grpSp>
        <p:nvGrpSpPr>
          <p:cNvPr id="51" name="Группа 50"/>
          <p:cNvGrpSpPr/>
          <p:nvPr/>
        </p:nvGrpSpPr>
        <p:grpSpPr>
          <a:xfrm>
            <a:off x="8850241" y="-5082"/>
            <a:ext cx="3342847" cy="6858000"/>
            <a:chOff x="8849153" y="0"/>
            <a:chExt cx="3342847" cy="6858000"/>
          </a:xfrm>
        </p:grpSpPr>
        <p:grpSp>
          <p:nvGrpSpPr>
            <p:cNvPr id="52" name="Группа 51"/>
            <p:cNvGrpSpPr/>
            <p:nvPr/>
          </p:nvGrpSpPr>
          <p:grpSpPr>
            <a:xfrm>
              <a:off x="8849153" y="0"/>
              <a:ext cx="3342847" cy="6858000"/>
              <a:chOff x="8849153" y="0"/>
              <a:chExt cx="3342847" cy="6858000"/>
            </a:xfrm>
          </p:grpSpPr>
          <p:sp>
            <p:nvSpPr>
              <p:cNvPr id="54" name="Прямоугольник 53"/>
              <p:cNvSpPr/>
              <p:nvPr/>
            </p:nvSpPr>
            <p:spPr>
              <a:xfrm>
                <a:off x="9085076" y="0"/>
                <a:ext cx="3106924" cy="68580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 Black" panose="020B0A04020102020204" pitchFamily="34" charset="0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9818572" y="253883"/>
                <a:ext cx="1678329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50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D</a:t>
                </a:r>
                <a:endParaRPr lang="ru-RU" sz="150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9566675" y="2780160"/>
                <a:ext cx="21813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dirty="0" smtClean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Цена</a:t>
                </a:r>
                <a:endParaRPr lang="ru-RU" sz="2000" dirty="0">
                  <a:solidFill>
                    <a:schemeClr val="bg1"/>
                  </a:solidFill>
                  <a:latin typeface="Arial Black" panose="020B0A04020102020204" pitchFamily="34" charset="0"/>
                </a:endParaRP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9644265" y="3429000"/>
                <a:ext cx="2026134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>
                    <a:solidFill>
                      <a:schemeClr val="bg1"/>
                    </a:solidFill>
                    <a:latin typeface="Arial Black" panose="020B0A04020102020204" pitchFamily="34" charset="0"/>
                  </a:rPr>
                  <a:t>Бесплатные планы, и поддержка привлекают пользователей, что способствует их удержанию.</a:t>
                </a:r>
              </a:p>
            </p:txBody>
          </p:sp>
          <p:sp>
            <p:nvSpPr>
              <p:cNvPr id="58" name="Равнобедренный треугольник 57"/>
              <p:cNvSpPr/>
              <p:nvPr/>
            </p:nvSpPr>
            <p:spPr>
              <a:xfrm rot="16200000">
                <a:off x="8519969" y="1304876"/>
                <a:ext cx="932688" cy="274320"/>
              </a:xfrm>
              <a:prstGeom prst="triangle">
                <a:avLst/>
              </a:prstGeom>
              <a:solidFill>
                <a:srgbClr val="DAE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atin typeface="Arial Black" panose="020B0A04020102020204" pitchFamily="34" charset="0"/>
                </a:endParaRPr>
              </a:p>
            </p:txBody>
          </p:sp>
        </p:grpSp>
        <p:pic>
          <p:nvPicPr>
            <p:cNvPr id="53" name="Рисунок 5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43332" y="5564321"/>
              <a:ext cx="828000" cy="82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721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5" grpId="0"/>
      <p:bldP spid="64" grpId="0"/>
      <p:bldP spid="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extBox 88"/>
          <p:cNvSpPr txBox="1"/>
          <p:nvPr/>
        </p:nvSpPr>
        <p:spPr>
          <a:xfrm>
            <a:off x="1743442" y="2789001"/>
            <a:ext cx="65423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100"/>
              </a:spcAft>
            </a:pPr>
            <a:r>
              <a:rPr lang="ru-RU" sz="1600" dirty="0">
                <a:latin typeface="Arial Black" panose="020B0A04020102020204" pitchFamily="34" charset="0"/>
              </a:rPr>
              <a:t>Любой студент, который увлекается или серьезно занимается дизайном, может зарегистрироваться на нашем сайте и поделится своими работами на всю аудиторию. </a:t>
            </a:r>
            <a:endParaRPr lang="ru-RU" sz="2800" dirty="0"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Группа 41"/>
          <p:cNvGrpSpPr/>
          <p:nvPr/>
        </p:nvGrpSpPr>
        <p:grpSpPr>
          <a:xfrm>
            <a:off x="8158480" y="-2006600"/>
            <a:ext cx="4033520" cy="8006080"/>
            <a:chOff x="8158480" y="-2006600"/>
            <a:chExt cx="4033520" cy="8006080"/>
          </a:xfrm>
        </p:grpSpPr>
        <p:grpSp>
          <p:nvGrpSpPr>
            <p:cNvPr id="43" name="Группа 42"/>
            <p:cNvGrpSpPr/>
            <p:nvPr/>
          </p:nvGrpSpPr>
          <p:grpSpPr>
            <a:xfrm rot="10800000">
              <a:off x="8158480" y="-2006600"/>
              <a:ext cx="4033520" cy="8006080"/>
              <a:chOff x="325120" y="-721360"/>
              <a:chExt cx="1696721" cy="6055360"/>
            </a:xfrm>
            <a:solidFill>
              <a:srgbClr val="DAE3F3"/>
            </a:solidFill>
            <a:effectLst>
              <a:outerShdw blurRad="127000" dist="38100" dir="8100000" sx="102000" sy="102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47" name="Прямоугольный треугольник 46"/>
              <p:cNvSpPr/>
              <p:nvPr/>
            </p:nvSpPr>
            <p:spPr>
              <a:xfrm>
                <a:off x="325120" y="-721360"/>
                <a:ext cx="1696720" cy="454152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8" name="Прямоугольный треугольник 47"/>
              <p:cNvSpPr/>
              <p:nvPr/>
            </p:nvSpPr>
            <p:spPr>
              <a:xfrm rot="10800000">
                <a:off x="325121" y="3820160"/>
                <a:ext cx="1696720" cy="151384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44" name="Группа 43"/>
            <p:cNvGrpSpPr/>
            <p:nvPr/>
          </p:nvGrpSpPr>
          <p:grpSpPr>
            <a:xfrm rot="10800000">
              <a:off x="9984421" y="-1117600"/>
              <a:ext cx="2207579" cy="5892800"/>
              <a:chOff x="325120" y="-721360"/>
              <a:chExt cx="1696720" cy="5565940"/>
            </a:xfrm>
            <a:solidFill>
              <a:srgbClr val="00A2FF"/>
            </a:solidFill>
            <a:effectLst/>
          </p:grpSpPr>
          <p:sp>
            <p:nvSpPr>
              <p:cNvPr id="45" name="Прямоугольный треугольник 44"/>
              <p:cNvSpPr/>
              <p:nvPr/>
            </p:nvSpPr>
            <p:spPr>
              <a:xfrm>
                <a:off x="325120" y="-721360"/>
                <a:ext cx="1696720" cy="4541520"/>
              </a:xfrm>
              <a:prstGeom prst="rtTriangle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6" name="Прямоугольный треугольник 45"/>
              <p:cNvSpPr/>
              <p:nvPr/>
            </p:nvSpPr>
            <p:spPr>
              <a:xfrm rot="10800000">
                <a:off x="325121" y="3820160"/>
                <a:ext cx="1696719" cy="102442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90" name="Заголовок 1"/>
          <p:cNvSpPr txBox="1">
            <a:spLocks/>
          </p:cNvSpPr>
          <p:nvPr/>
        </p:nvSpPr>
        <p:spPr>
          <a:xfrm>
            <a:off x="1704646" y="898693"/>
            <a:ext cx="5712701" cy="925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latin typeface="Arial Black" panose="020B0A04020102020204" pitchFamily="34" charset="0"/>
              </a:rPr>
              <a:t>Как мы представляем наш продукт?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grpSp>
        <p:nvGrpSpPr>
          <p:cNvPr id="59" name="Группа 58"/>
          <p:cNvGrpSpPr/>
          <p:nvPr/>
        </p:nvGrpSpPr>
        <p:grpSpPr>
          <a:xfrm>
            <a:off x="0" y="2326640"/>
            <a:ext cx="1696720" cy="6055360"/>
            <a:chOff x="182880" y="-721360"/>
            <a:chExt cx="1696720" cy="6055360"/>
          </a:xfrm>
          <a:solidFill>
            <a:srgbClr val="00A2FF"/>
          </a:solidFill>
          <a:effectLst>
            <a:outerShdw blurRad="127000" dist="38100" sx="102000" sy="102000" algn="l" rotWithShape="0">
              <a:prstClr val="black">
                <a:alpha val="40000"/>
              </a:prstClr>
            </a:outerShdw>
          </a:effectLst>
        </p:grpSpPr>
        <p:sp>
          <p:nvSpPr>
            <p:cNvPr id="60" name="Прямоугольный треугольник 59"/>
            <p:cNvSpPr/>
            <p:nvPr/>
          </p:nvSpPr>
          <p:spPr>
            <a:xfrm>
              <a:off x="182880" y="-721360"/>
              <a:ext cx="1696720" cy="454152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1" name="Прямоугольный треугольник 60"/>
            <p:cNvSpPr/>
            <p:nvPr/>
          </p:nvSpPr>
          <p:spPr>
            <a:xfrm rot="10800000">
              <a:off x="182880" y="3820160"/>
              <a:ext cx="1696720" cy="151384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57849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7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  <p:bldP spid="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/>
          <p:cNvSpPr txBox="1">
            <a:spLocks/>
          </p:cNvSpPr>
          <p:nvPr/>
        </p:nvSpPr>
        <p:spPr>
          <a:xfrm>
            <a:off x="864788" y="1656358"/>
            <a:ext cx="4550492" cy="925491"/>
          </a:xfrm>
          <a:prstGeom prst="rect">
            <a:avLst/>
          </a:prstGeom>
          <a:solidFill>
            <a:srgbClr val="DAE3F3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Минимальный функционал продукта (</a:t>
            </a:r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MVP</a:t>
            </a:r>
            <a:r>
              <a:rPr lang="ru-RU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)</a:t>
            </a:r>
            <a:endParaRPr lang="ru-RU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38914" y="3451969"/>
            <a:ext cx="388211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1600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Выгрузка своих работ</a:t>
            </a:r>
            <a:r>
              <a:rPr lang="en-US" sz="1600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/</a:t>
            </a:r>
            <a:r>
              <a:rPr lang="ru-RU" sz="1600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наград на сайт</a:t>
            </a:r>
            <a:endParaRPr lang="ru-RU" sz="1600" i="1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marL="28575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1600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Возможность реагировать на другие работы (комментарии, лайки)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600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Адаптивный и удобный дизайн продукта</a:t>
            </a:r>
          </a:p>
        </p:txBody>
      </p:sp>
      <p:grpSp>
        <p:nvGrpSpPr>
          <p:cNvPr id="20" name="Группа 19"/>
          <p:cNvGrpSpPr/>
          <p:nvPr/>
        </p:nvGrpSpPr>
        <p:grpSpPr>
          <a:xfrm>
            <a:off x="4892327" y="-576090"/>
            <a:ext cx="8732138" cy="11898982"/>
            <a:chOff x="4892327" y="-576090"/>
            <a:chExt cx="8732138" cy="11898982"/>
          </a:xfrm>
          <a:blipFill>
            <a:blip r:embed="rId2"/>
            <a:stretch>
              <a:fillRect/>
            </a:stretch>
          </a:blipFill>
        </p:grpSpPr>
        <p:grpSp>
          <p:nvGrpSpPr>
            <p:cNvPr id="19" name="Группа 18"/>
            <p:cNvGrpSpPr/>
            <p:nvPr/>
          </p:nvGrpSpPr>
          <p:grpSpPr>
            <a:xfrm>
              <a:off x="4892327" y="-576090"/>
              <a:ext cx="8732138" cy="9625778"/>
              <a:chOff x="5017343" y="-742104"/>
              <a:chExt cx="8732138" cy="9625778"/>
            </a:xfrm>
            <a:grpFill/>
          </p:grpSpPr>
          <p:sp>
            <p:nvSpPr>
              <p:cNvPr id="6" name="Шестиугольник 5"/>
              <p:cNvSpPr/>
              <p:nvPr/>
            </p:nvSpPr>
            <p:spPr>
              <a:xfrm rot="5400000">
                <a:off x="4826644" y="1724629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" name="Шестиугольник 7"/>
              <p:cNvSpPr/>
              <p:nvPr/>
            </p:nvSpPr>
            <p:spPr>
              <a:xfrm rot="5400000">
                <a:off x="7351855" y="1724628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Шестиугольник 8"/>
              <p:cNvSpPr/>
              <p:nvPr/>
            </p:nvSpPr>
            <p:spPr>
              <a:xfrm rot="5400000">
                <a:off x="9877067" y="1724628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Шестиугольник 9"/>
              <p:cNvSpPr/>
              <p:nvPr/>
            </p:nvSpPr>
            <p:spPr>
              <a:xfrm rot="5400000">
                <a:off x="6086421" y="-548575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Шестиугольник 10"/>
              <p:cNvSpPr/>
              <p:nvPr/>
            </p:nvSpPr>
            <p:spPr>
              <a:xfrm rot="5400000">
                <a:off x="8611632" y="-54857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Шестиугольник 11"/>
              <p:cNvSpPr/>
              <p:nvPr/>
            </p:nvSpPr>
            <p:spPr>
              <a:xfrm rot="5400000">
                <a:off x="11136844" y="-54857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Шестиугольник 12"/>
              <p:cNvSpPr/>
              <p:nvPr/>
            </p:nvSpPr>
            <p:spPr>
              <a:xfrm rot="5400000">
                <a:off x="6086421" y="3997832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Шестиугольник 13"/>
              <p:cNvSpPr/>
              <p:nvPr/>
            </p:nvSpPr>
            <p:spPr>
              <a:xfrm rot="5400000">
                <a:off x="8611632" y="3997831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Шестиугольник 14"/>
              <p:cNvSpPr/>
              <p:nvPr/>
            </p:nvSpPr>
            <p:spPr>
              <a:xfrm rot="5400000">
                <a:off x="11136844" y="3997831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Шестиугольник 15"/>
              <p:cNvSpPr/>
              <p:nvPr/>
            </p:nvSpPr>
            <p:spPr>
              <a:xfrm rot="5400000">
                <a:off x="4823815" y="627103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Шестиугольник 16"/>
              <p:cNvSpPr/>
              <p:nvPr/>
            </p:nvSpPr>
            <p:spPr>
              <a:xfrm rot="5400000">
                <a:off x="7349026" y="6271035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Шестиугольник 17"/>
              <p:cNvSpPr/>
              <p:nvPr/>
            </p:nvSpPr>
            <p:spPr>
              <a:xfrm rot="5400000">
                <a:off x="9874238" y="6271035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3" name="Шестиугольник 22"/>
            <p:cNvSpPr/>
            <p:nvPr/>
          </p:nvSpPr>
          <p:spPr>
            <a:xfrm rot="5400000">
              <a:off x="5961405" y="8710254"/>
              <a:ext cx="2806166" cy="2419109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Шестиугольник 23"/>
            <p:cNvSpPr/>
            <p:nvPr/>
          </p:nvSpPr>
          <p:spPr>
            <a:xfrm rot="5400000">
              <a:off x="8486616" y="8710253"/>
              <a:ext cx="2806166" cy="2419109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Шестиугольник 24"/>
            <p:cNvSpPr/>
            <p:nvPr/>
          </p:nvSpPr>
          <p:spPr>
            <a:xfrm rot="5400000">
              <a:off x="11011828" y="8710253"/>
              <a:ext cx="2806166" cy="2419109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7723310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E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/>
          <p:cNvSpPr txBox="1">
            <a:spLocks/>
          </p:cNvSpPr>
          <p:nvPr/>
        </p:nvSpPr>
        <p:spPr>
          <a:xfrm>
            <a:off x="864788" y="1890442"/>
            <a:ext cx="4376100" cy="9254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Технический </a:t>
            </a:r>
            <a:r>
              <a:rPr lang="ru-RU" sz="28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стэк</a:t>
            </a:r>
            <a:endParaRPr lang="ru-RU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7839" y="3171529"/>
            <a:ext cx="518404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1600" i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Языки </a:t>
            </a:r>
            <a:r>
              <a:rPr lang="ru-RU" sz="1600" i="1" dirty="0">
                <a:solidFill>
                  <a:schemeClr val="bg1"/>
                </a:solidFill>
                <a:latin typeface="Arial Black" panose="020B0A04020102020204" pitchFamily="34" charset="0"/>
              </a:rPr>
              <a:t>программирования: </a:t>
            </a:r>
            <a:r>
              <a:rPr lang="ru-RU" sz="1600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Python</a:t>
            </a:r>
            <a:r>
              <a:rPr lang="ru-RU" sz="1600" i="1" dirty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ru-RU" sz="1600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JavaScript</a:t>
            </a:r>
            <a:r>
              <a:rPr lang="ru-RU" sz="1600" i="1" dirty="0">
                <a:solidFill>
                  <a:schemeClr val="bg1"/>
                </a:solidFill>
                <a:latin typeface="Arial Black" panose="020B0A04020102020204" pitchFamily="34" charset="0"/>
              </a:rPr>
              <a:t>. </a:t>
            </a:r>
          </a:p>
          <a:p>
            <a:pPr marL="285750" lvl="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1600" i="1" dirty="0">
                <a:solidFill>
                  <a:schemeClr val="bg1"/>
                </a:solidFill>
                <a:latin typeface="Arial Black" panose="020B0A04020102020204" pitchFamily="34" charset="0"/>
              </a:rPr>
              <a:t>Фреймворки: </a:t>
            </a:r>
            <a:r>
              <a:rPr lang="ru-RU" sz="1600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Django</a:t>
            </a:r>
            <a:r>
              <a:rPr lang="ru-RU" sz="1600" i="1" dirty="0">
                <a:solidFill>
                  <a:schemeClr val="bg1"/>
                </a:solidFill>
                <a:latin typeface="Arial Black" panose="020B0A04020102020204" pitchFamily="34" charset="0"/>
              </a:rPr>
              <a:t> + </a:t>
            </a:r>
            <a:r>
              <a:rPr lang="ru-RU" sz="1600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drf</a:t>
            </a:r>
            <a:r>
              <a:rPr lang="ru-RU" sz="1600" i="1" dirty="0">
                <a:solidFill>
                  <a:schemeClr val="bg1"/>
                </a:solidFill>
                <a:latin typeface="Arial Black" panose="020B0A04020102020204" pitchFamily="34" charset="0"/>
              </a:rPr>
              <a:t>, Vue.js. </a:t>
            </a:r>
          </a:p>
          <a:p>
            <a:pPr marL="285750" lvl="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1600" i="1" dirty="0">
                <a:solidFill>
                  <a:schemeClr val="bg1"/>
                </a:solidFill>
                <a:latin typeface="Arial Black" panose="020B0A04020102020204" pitchFamily="34" charset="0"/>
              </a:rPr>
              <a:t>Языки стилей: </a:t>
            </a:r>
            <a:r>
              <a:rPr lang="ru-RU" sz="1600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html</a:t>
            </a:r>
            <a:r>
              <a:rPr lang="ru-RU" sz="1600" i="1" dirty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ru-RU" sz="1600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css</a:t>
            </a:r>
            <a:r>
              <a:rPr lang="ru-RU" sz="1600" i="1" dirty="0">
                <a:solidFill>
                  <a:schemeClr val="bg1"/>
                </a:solidFill>
                <a:latin typeface="Arial Black" panose="020B0A04020102020204" pitchFamily="34" charset="0"/>
              </a:rPr>
              <a:t> (bootstrap5). </a:t>
            </a:r>
          </a:p>
          <a:p>
            <a:pPr marL="285750" lvl="0" indent="-28575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1600" i="1" dirty="0">
                <a:solidFill>
                  <a:schemeClr val="bg1"/>
                </a:solidFill>
                <a:latin typeface="Arial Black" panose="020B0A04020102020204" pitchFamily="34" charset="0"/>
              </a:rPr>
              <a:t>БД: </a:t>
            </a:r>
            <a:r>
              <a:rPr lang="ru-RU" sz="1600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Postgresql</a:t>
            </a:r>
            <a:r>
              <a:rPr lang="ru-RU" sz="1600" i="1" dirty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ru-RU" sz="1600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redis</a:t>
            </a:r>
            <a:r>
              <a:rPr lang="ru-RU" sz="1600" i="1" dirty="0">
                <a:solidFill>
                  <a:schemeClr val="bg1"/>
                </a:solidFill>
                <a:latin typeface="Arial Black" panose="020B0A04020102020204" pitchFamily="34" charset="0"/>
              </a:rPr>
              <a:t>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ru-RU" sz="1600" i="1" dirty="0">
                <a:solidFill>
                  <a:schemeClr val="bg1"/>
                </a:solidFill>
                <a:latin typeface="Arial Black" panose="020B0A04020102020204" pitchFamily="34" charset="0"/>
              </a:rPr>
              <a:t>Другое</a:t>
            </a:r>
            <a:r>
              <a:rPr lang="en-US" sz="1600" i="1" dirty="0">
                <a:solidFill>
                  <a:schemeClr val="bg1"/>
                </a:solidFill>
                <a:latin typeface="Arial Black" panose="020B0A04020102020204" pitchFamily="34" charset="0"/>
              </a:rPr>
              <a:t>: </a:t>
            </a:r>
            <a:r>
              <a:rPr lang="en-US" sz="1600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Git</a:t>
            </a:r>
            <a:r>
              <a:rPr lang="en-US" sz="1600" i="1" dirty="0">
                <a:solidFill>
                  <a:schemeClr val="bg1"/>
                </a:solidFill>
                <a:latin typeface="Arial Black" panose="020B0A04020102020204" pitchFamily="34" charset="0"/>
              </a:rPr>
              <a:t>, </a:t>
            </a:r>
            <a:r>
              <a:rPr lang="en-US" sz="1600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Github</a:t>
            </a:r>
            <a:r>
              <a:rPr lang="en-US" sz="1600" i="1" dirty="0">
                <a:solidFill>
                  <a:schemeClr val="bg1"/>
                </a:solidFill>
                <a:latin typeface="Arial Black" panose="020B0A04020102020204" pitchFamily="34" charset="0"/>
              </a:rPr>
              <a:t>, Docker, </a:t>
            </a:r>
            <a:r>
              <a:rPr lang="en-US" sz="1600" i="1" dirty="0" err="1">
                <a:solidFill>
                  <a:schemeClr val="bg1"/>
                </a:solidFill>
                <a:latin typeface="Arial Black" panose="020B0A04020102020204" pitchFamily="34" charset="0"/>
              </a:rPr>
              <a:t>Figma</a:t>
            </a:r>
            <a:r>
              <a:rPr lang="en-US" sz="1600" i="1" dirty="0">
                <a:solidFill>
                  <a:schemeClr val="bg1"/>
                </a:solidFill>
                <a:latin typeface="Arial Black" panose="020B0A04020102020204" pitchFamily="34" charset="0"/>
              </a:rPr>
              <a:t>, Photoshop</a:t>
            </a:r>
            <a:endParaRPr lang="ru-RU" sz="1600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4892327" y="-7444250"/>
            <a:ext cx="8732138" cy="11898982"/>
            <a:chOff x="4892327" y="-576090"/>
            <a:chExt cx="8732138" cy="11898982"/>
          </a:xfrm>
          <a:blipFill>
            <a:blip r:embed="rId3"/>
            <a:stretch>
              <a:fillRect/>
            </a:stretch>
          </a:blipFill>
        </p:grpSpPr>
        <p:grpSp>
          <p:nvGrpSpPr>
            <p:cNvPr id="19" name="Группа 18"/>
            <p:cNvGrpSpPr/>
            <p:nvPr/>
          </p:nvGrpSpPr>
          <p:grpSpPr>
            <a:xfrm>
              <a:off x="4892327" y="-576090"/>
              <a:ext cx="8732138" cy="9625778"/>
              <a:chOff x="5017343" y="-742104"/>
              <a:chExt cx="8732138" cy="9625778"/>
            </a:xfrm>
            <a:grpFill/>
          </p:grpSpPr>
          <p:sp>
            <p:nvSpPr>
              <p:cNvPr id="6" name="Шестиугольник 5"/>
              <p:cNvSpPr/>
              <p:nvPr/>
            </p:nvSpPr>
            <p:spPr>
              <a:xfrm rot="5400000">
                <a:off x="4826644" y="1724629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Шестиугольник 7"/>
              <p:cNvSpPr/>
              <p:nvPr/>
            </p:nvSpPr>
            <p:spPr>
              <a:xfrm rot="5400000">
                <a:off x="7351855" y="1724628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Шестиугольник 8"/>
              <p:cNvSpPr/>
              <p:nvPr/>
            </p:nvSpPr>
            <p:spPr>
              <a:xfrm rot="5400000">
                <a:off x="9877067" y="1724628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" name="Шестиугольник 9"/>
              <p:cNvSpPr/>
              <p:nvPr/>
            </p:nvSpPr>
            <p:spPr>
              <a:xfrm rot="5400000">
                <a:off x="6086421" y="-548575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Шестиугольник 10"/>
              <p:cNvSpPr/>
              <p:nvPr/>
            </p:nvSpPr>
            <p:spPr>
              <a:xfrm rot="5400000">
                <a:off x="8611632" y="-54857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Шестиугольник 11"/>
              <p:cNvSpPr/>
              <p:nvPr/>
            </p:nvSpPr>
            <p:spPr>
              <a:xfrm rot="5400000">
                <a:off x="11136844" y="-54857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Шестиугольник 12"/>
              <p:cNvSpPr/>
              <p:nvPr/>
            </p:nvSpPr>
            <p:spPr>
              <a:xfrm rot="5400000">
                <a:off x="6086421" y="3997832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4" name="Шестиугольник 13"/>
              <p:cNvSpPr/>
              <p:nvPr/>
            </p:nvSpPr>
            <p:spPr>
              <a:xfrm rot="5400000">
                <a:off x="8611632" y="3997831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" name="Шестиугольник 14"/>
              <p:cNvSpPr/>
              <p:nvPr/>
            </p:nvSpPr>
            <p:spPr>
              <a:xfrm rot="5400000">
                <a:off x="11136844" y="3997831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Шестиугольник 15"/>
              <p:cNvSpPr/>
              <p:nvPr/>
            </p:nvSpPr>
            <p:spPr>
              <a:xfrm rot="5400000">
                <a:off x="4823815" y="6271036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" name="Шестиугольник 16"/>
              <p:cNvSpPr/>
              <p:nvPr/>
            </p:nvSpPr>
            <p:spPr>
              <a:xfrm rot="5400000">
                <a:off x="7349026" y="6271035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8" name="Шестиугольник 17"/>
              <p:cNvSpPr/>
              <p:nvPr/>
            </p:nvSpPr>
            <p:spPr>
              <a:xfrm rot="5400000">
                <a:off x="9874238" y="6271035"/>
                <a:ext cx="2806166" cy="2419109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3" name="Шестиугольник 22"/>
            <p:cNvSpPr/>
            <p:nvPr/>
          </p:nvSpPr>
          <p:spPr>
            <a:xfrm rot="5400000">
              <a:off x="5961405" y="8710254"/>
              <a:ext cx="2806166" cy="2419109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Шестиугольник 23"/>
            <p:cNvSpPr/>
            <p:nvPr/>
          </p:nvSpPr>
          <p:spPr>
            <a:xfrm rot="5400000">
              <a:off x="8486616" y="8710253"/>
              <a:ext cx="2806166" cy="2419109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Шестиугольник 24"/>
            <p:cNvSpPr/>
            <p:nvPr/>
          </p:nvSpPr>
          <p:spPr>
            <a:xfrm rot="5400000">
              <a:off x="11011828" y="8710253"/>
              <a:ext cx="2806166" cy="2419109"/>
            </a:xfrm>
            <a:prstGeom prst="hexag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Шестиугольник 25"/>
          <p:cNvSpPr/>
          <p:nvPr/>
        </p:nvSpPr>
        <p:spPr>
          <a:xfrm rot="5400000">
            <a:off x="7224009" y="4115296"/>
            <a:ext cx="2806166" cy="2419109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Шестиугольник 26"/>
          <p:cNvSpPr/>
          <p:nvPr/>
        </p:nvSpPr>
        <p:spPr>
          <a:xfrm rot="5400000">
            <a:off x="9749219" y="4115297"/>
            <a:ext cx="2806166" cy="2419109"/>
          </a:xfrm>
          <a:prstGeom prst="hexagon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0747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1690</TotalTime>
  <Words>691</Words>
  <Application>Microsoft Office PowerPoint</Application>
  <PresentationFormat>Широкоэкранный</PresentationFormat>
  <Paragraphs>264</Paragraphs>
  <Slides>13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0" baseType="lpstr">
      <vt:lpstr>Arial</vt:lpstr>
      <vt:lpstr>Arial Black</vt:lpstr>
      <vt:lpstr>Calibri</vt:lpstr>
      <vt:lpstr>Calibri Light</vt:lpstr>
      <vt:lpstr>Courier New</vt:lpstr>
      <vt:lpstr>Times New Roman</vt:lpstr>
      <vt:lpstr>Тема Office</vt:lpstr>
      <vt:lpstr>Tellyou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Мой индивиду</dc:title>
  <dc:creator>Пользователь Windows</dc:creator>
  <cp:lastModifiedBy>Пользователь Windows</cp:lastModifiedBy>
  <cp:revision>66</cp:revision>
  <dcterms:created xsi:type="dcterms:W3CDTF">2024-06-10T15:03:07Z</dcterms:created>
  <dcterms:modified xsi:type="dcterms:W3CDTF">2024-06-18T23:05:16Z</dcterms:modified>
</cp:coreProperties>
</file>