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4" r:id="rId3"/>
    <p:sldId id="272" r:id="rId4"/>
    <p:sldId id="261" r:id="rId5"/>
    <p:sldId id="293" r:id="rId6"/>
    <p:sldId id="275" r:id="rId7"/>
    <p:sldId id="292" r:id="rId8"/>
    <p:sldId id="301" r:id="rId9"/>
    <p:sldId id="298" r:id="rId10"/>
    <p:sldId id="299" r:id="rId11"/>
    <p:sldId id="294" r:id="rId12"/>
    <p:sldId id="300" r:id="rId13"/>
  </p:sldIdLst>
  <p:sldSz cx="24384000" cy="13716000"/>
  <p:notesSz cx="6858000" cy="9144000"/>
  <p:embeddedFontLst>
    <p:embeddedFont>
      <p:font typeface="Helvetica Neue" panose="020B0604020202020204" charset="0"/>
      <p:regular r:id="rId16"/>
      <p:bold r:id="rId17"/>
      <p:italic r:id="rId18"/>
      <p:boldItalic r:id="rId19"/>
    </p:embeddedFont>
    <p:embeddedFont>
      <p:font typeface="Helvetica Neue Light" panose="020B0604020202020204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jPISlx/moFfT+T/i8DjeT9t3sj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8DEE"/>
    <a:srgbClr val="C7C9CB"/>
    <a:srgbClr val="212121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657F4-609E-4DD8-9A8D-D205C9FB9C77}" v="19" dt="2024-06-14T13:01:53.790"/>
  </p1510:revLst>
</p1510:revInfo>
</file>

<file path=ppt/tableStyles.xml><?xml version="1.0" encoding="utf-8"?>
<a:tblStyleLst xmlns:a="http://schemas.openxmlformats.org/drawingml/2006/main" def="{B29DC813-F72C-4327-A3E8-39CC7B3B4E0C}">
  <a:tblStyle styleId="{B29DC813-F72C-4327-A3E8-39CC7B3B4E0C}" styleName="Table_0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A6AAA9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A6AAA9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A6AAA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A6AAA9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A6AAA9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A6AAA9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BEB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DADBDA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 cmpd="sng">
              <a:solidFill>
                <a:srgbClr val="A6AAA9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A6AAA9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A6AAA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A6AAA9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A6AAA9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A6AAA9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96195C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 cmpd="sng">
              <a:solidFill>
                <a:srgbClr val="A6AAA9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A6AAA9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A6AAA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A6AAA9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A6AAA9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A6AAA9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2478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 cmpd="sng">
              <a:solidFill>
                <a:srgbClr val="A6AAA9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A6AAA9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A6AAA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A6AAA9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A6AAA9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A6AAA9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2478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61C0690-3A22-8786-4401-DC30A2E9B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1307E2-402E-9D92-7C3E-649EF2E7C0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1F2FE-03B9-4550-86D4-C2BF6CDF5A44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E4AFAC-DCF6-C2D6-C853-7D418E83A2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6A81C8-577C-F10D-89F5-8B5C6E49D2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EA704-00B7-408A-A90E-A07F0342D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3875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7245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79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37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4897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0508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40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188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заголовок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Пустой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9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 — вертикально">
  <p:cSld name="Фото — вертикально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1"/>
          <p:cNvSpPr>
            <a:spLocks noGrp="1"/>
          </p:cNvSpPr>
          <p:nvPr>
            <p:ph type="pic" idx="2"/>
          </p:nvPr>
        </p:nvSpPr>
        <p:spPr>
          <a:xfrm>
            <a:off x="7950200" y="1104900"/>
            <a:ext cx="17259303" cy="11506201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41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body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 — сверху">
  <p:cSld name="Заголовок — сверху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2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ункты">
  <p:cSld name="Заголовок и пункты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3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799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marL="914400" lvl="1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marL="1371600" lvl="2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marL="1828800" lvl="3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marL="2286000" lvl="4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ункты и фото">
  <p:cSld name="Заголовок, пункты и фото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4"/>
          <p:cNvSpPr>
            <a:spLocks noGrp="1"/>
          </p:cNvSpPr>
          <p:nvPr>
            <p:ph type="pic" idx="2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44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1pPr>
            <a:lvl2pPr marL="914400" lvl="1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2pPr>
            <a:lvl3pPr marL="1371600" lvl="2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3pPr>
            <a:lvl4pPr marL="1828800" lvl="3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4pPr>
            <a:lvl5pPr marL="2286000" lvl="4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нкты">
  <p:cSld name="Пункты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5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799" cy="10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marL="914400" lvl="1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marL="1371600" lvl="2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marL="1828800" lvl="3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marL="2286000" lvl="4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 (3 шт.)">
  <p:cSld name="Фото (3 шт.)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6"/>
          <p:cNvSpPr>
            <a:spLocks noGrp="1"/>
          </p:cNvSpPr>
          <p:nvPr>
            <p:ph type="pic" idx="2"/>
          </p:nvPr>
        </p:nvSpPr>
        <p:spPr>
          <a:xfrm>
            <a:off x="15681341" y="7035800"/>
            <a:ext cx="8396678" cy="56007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46"/>
          <p:cNvSpPr>
            <a:spLocks noGrp="1"/>
          </p:cNvSpPr>
          <p:nvPr>
            <p:ph type="pic" idx="3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46"/>
          <p:cNvSpPr>
            <a:spLocks noGrp="1"/>
          </p:cNvSpPr>
          <p:nvPr>
            <p:ph type="pic" idx="4"/>
          </p:nvPr>
        </p:nvSpPr>
        <p:spPr>
          <a:xfrm>
            <a:off x="-304800" y="1130300"/>
            <a:ext cx="17202149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4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">
  <p:cSld name="Цитата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7"/>
          <p:cNvSpPr txBox="1">
            <a:spLocks noGrp="1"/>
          </p:cNvSpPr>
          <p:nvPr>
            <p:ph type="body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i="1"/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7"/>
          <p:cNvSpPr txBox="1">
            <a:spLocks noGrp="1"/>
          </p:cNvSpPr>
          <p:nvPr>
            <p:ph type="body" idx="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">
  <p:cSld name="Фото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16264466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48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37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799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3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/>
        </p:nvSpPr>
        <p:spPr>
          <a:xfrm>
            <a:off x="3037615" y="3492018"/>
            <a:ext cx="16240369" cy="2257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rial"/>
              <a:buNone/>
            </a:pPr>
            <a:r>
              <a:rPr lang="ru-RU" sz="10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Цифровое портфолио ученика</a:t>
            </a:r>
          </a:p>
        </p:txBody>
      </p:sp>
      <p:sp>
        <p:nvSpPr>
          <p:cNvPr id="90" name="Google Shape;90;p4"/>
          <p:cNvSpPr txBox="1"/>
          <p:nvPr/>
        </p:nvSpPr>
        <p:spPr>
          <a:xfrm>
            <a:off x="2904831" y="5987853"/>
            <a:ext cx="12017327" cy="108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База достижений школьника как и</a:t>
            </a:r>
            <a:r>
              <a:rPr lang="ru-RU" sz="3200" dirty="0">
                <a:solidFill>
                  <a:srgbClr val="FFFFFF"/>
                </a:solidFill>
              </a:rPr>
              <a:t>нструмент индивидуальной образовательной траектории</a:t>
            </a:r>
            <a:endParaRPr lang="ru-RU" dirty="0"/>
          </a:p>
        </p:txBody>
      </p:sp>
      <p:sp>
        <p:nvSpPr>
          <p:cNvPr id="7" name="AutoShape 2" descr="Логотип нашей команды">
            <a:extLst>
              <a:ext uri="{FF2B5EF4-FFF2-40B4-BE49-F238E27FC236}">
                <a16:creationId xmlns:a16="http://schemas.microsoft.com/office/drawing/2014/main" id="{12B6FAEF-FE32-E2AE-FD1A-49226A4636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Логотип нашей команды">
            <a:extLst>
              <a:ext uri="{FF2B5EF4-FFF2-40B4-BE49-F238E27FC236}">
                <a16:creationId xmlns:a16="http://schemas.microsoft.com/office/drawing/2014/main" id="{CCAA53E1-71DD-6091-67CC-E9450CB9C6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86763" y="5562600"/>
            <a:ext cx="76104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Google Shape;101;p5">
            <a:extLst>
              <a:ext uri="{FF2B5EF4-FFF2-40B4-BE49-F238E27FC236}">
                <a16:creationId xmlns:a16="http://schemas.microsoft.com/office/drawing/2014/main" id="{1D92B893-33DF-9059-9BB6-C3FD389F22D3}"/>
              </a:ext>
            </a:extLst>
          </p:cNvPr>
          <p:cNvSpPr txBox="1"/>
          <p:nvPr/>
        </p:nvSpPr>
        <p:spPr>
          <a:xfrm>
            <a:off x="3037615" y="2148881"/>
            <a:ext cx="12382470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5400" dirty="0">
                <a:solidFill>
                  <a:schemeClr val="bg1"/>
                </a:solidFill>
              </a:rPr>
              <a:t>Valise</a:t>
            </a:r>
            <a:endParaRPr sz="5400" dirty="0">
              <a:solidFill>
                <a:schemeClr val="bg1"/>
              </a:solidFill>
            </a:endParaRPr>
          </a:p>
        </p:txBody>
      </p:sp>
      <p:pic>
        <p:nvPicPr>
          <p:cNvPr id="20" name="Рисунок 19" descr="Изображение выглядит как символ, круг, Симметр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6844769-378C-EA16-EE3A-0FD6265CA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153" y="8675311"/>
            <a:ext cx="381446" cy="381446"/>
          </a:xfrm>
          <a:prstGeom prst="rect">
            <a:avLst/>
          </a:prstGeom>
        </p:spPr>
      </p:pic>
      <p:sp>
        <p:nvSpPr>
          <p:cNvPr id="21" name="Google Shape;101;p5">
            <a:extLst>
              <a:ext uri="{FF2B5EF4-FFF2-40B4-BE49-F238E27FC236}">
                <a16:creationId xmlns:a16="http://schemas.microsoft.com/office/drawing/2014/main" id="{0859F495-659C-5C0F-6F30-2CE668E7D0AA}"/>
              </a:ext>
            </a:extLst>
          </p:cNvPr>
          <p:cNvSpPr txBox="1"/>
          <p:nvPr/>
        </p:nvSpPr>
        <p:spPr>
          <a:xfrm>
            <a:off x="7313663" y="8572216"/>
            <a:ext cx="10431738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dirty="0" err="1">
                <a:solidFill>
                  <a:schemeClr val="bg1"/>
                </a:solidFill>
              </a:rPr>
              <a:t>valise.sprl.techch</a:t>
            </a:r>
            <a:endParaRPr sz="5400" dirty="0">
              <a:solidFill>
                <a:schemeClr val="bg1"/>
              </a:solidFill>
            </a:endParaRPr>
          </a:p>
        </p:txBody>
      </p:sp>
      <p:pic>
        <p:nvPicPr>
          <p:cNvPr id="27" name="Рисунок 26" descr="Изображение выглядит как шаблон, прямоугольный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DE1D786-BA70-3F57-4DCC-1319B429D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065" y="7111125"/>
            <a:ext cx="3086607" cy="308660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B448218-C504-4D09-6897-A461E76AD94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1000"/>
          </a:blip>
          <a:stretch>
            <a:fillRect/>
          </a:stretch>
        </p:blipFill>
        <p:spPr>
          <a:xfrm>
            <a:off x="257234" y="12635116"/>
            <a:ext cx="2390831" cy="813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29;p24">
            <a:extLst>
              <a:ext uri="{FF2B5EF4-FFF2-40B4-BE49-F238E27FC236}">
                <a16:creationId xmlns:a16="http://schemas.microsoft.com/office/drawing/2014/main" id="{8810C491-06BC-52EC-D08A-471DC5C14DBD}"/>
              </a:ext>
            </a:extLst>
          </p:cNvPr>
          <p:cNvSpPr txBox="1"/>
          <p:nvPr/>
        </p:nvSpPr>
        <p:spPr>
          <a:xfrm>
            <a:off x="4512365" y="1640946"/>
            <a:ext cx="17150780" cy="117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rial"/>
              <a:buNone/>
            </a:pPr>
            <a:r>
              <a:rPr lang="ru-RU" sz="10000" b="1" dirty="0">
                <a:solidFill>
                  <a:srgbClr val="FFFFFF"/>
                </a:solidFill>
              </a:rPr>
              <a:t>Технологический стек </a:t>
            </a:r>
            <a:endParaRPr dirty="0"/>
          </a:p>
        </p:txBody>
      </p:sp>
      <p:sp>
        <p:nvSpPr>
          <p:cNvPr id="18" name="Google Shape;145;p9">
            <a:extLst>
              <a:ext uri="{FF2B5EF4-FFF2-40B4-BE49-F238E27FC236}">
                <a16:creationId xmlns:a16="http://schemas.microsoft.com/office/drawing/2014/main" id="{B2F5E06A-28B3-82EB-79EE-46A5F301A835}"/>
              </a:ext>
            </a:extLst>
          </p:cNvPr>
          <p:cNvSpPr txBox="1"/>
          <p:nvPr/>
        </p:nvSpPr>
        <p:spPr>
          <a:xfrm>
            <a:off x="4348473" y="4157470"/>
            <a:ext cx="9176290" cy="12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7200" b="0" i="0" dirty="0">
                <a:solidFill>
                  <a:srgbClr val="E1E3E6"/>
                </a:solidFill>
                <a:effectLst/>
                <a:highlight>
                  <a:srgbClr val="222222"/>
                </a:highlight>
                <a:latin typeface="+mn-lt"/>
              </a:rPr>
              <a:t>Next.js</a:t>
            </a:r>
            <a:endParaRPr lang="ru-RU" sz="7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4C529E02-3294-6A65-B517-D5174E264469}"/>
              </a:ext>
            </a:extLst>
          </p:cNvPr>
          <p:cNvSpPr/>
          <p:nvPr/>
        </p:nvSpPr>
        <p:spPr>
          <a:xfrm>
            <a:off x="3438939" y="4572000"/>
            <a:ext cx="477078" cy="496957"/>
          </a:xfrm>
          <a:prstGeom prst="ellipse">
            <a:avLst/>
          </a:prstGeom>
          <a:solidFill>
            <a:srgbClr val="A38DEE"/>
          </a:solidFill>
          <a:ln>
            <a:solidFill>
              <a:srgbClr val="A38D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9CC23A7A-E36E-ECC2-831C-DC2B85BD1D32}"/>
              </a:ext>
            </a:extLst>
          </p:cNvPr>
          <p:cNvSpPr/>
          <p:nvPr/>
        </p:nvSpPr>
        <p:spPr>
          <a:xfrm>
            <a:off x="3451418" y="6836008"/>
            <a:ext cx="477078" cy="496957"/>
          </a:xfrm>
          <a:prstGeom prst="ellipse">
            <a:avLst/>
          </a:prstGeom>
          <a:solidFill>
            <a:srgbClr val="A38DEE"/>
          </a:solidFill>
          <a:ln>
            <a:solidFill>
              <a:srgbClr val="A38D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E701E42-0F5F-591F-937A-8DABFC1C7942}"/>
              </a:ext>
            </a:extLst>
          </p:cNvPr>
          <p:cNvSpPr/>
          <p:nvPr/>
        </p:nvSpPr>
        <p:spPr>
          <a:xfrm>
            <a:off x="12039599" y="6885704"/>
            <a:ext cx="477078" cy="496957"/>
          </a:xfrm>
          <a:prstGeom prst="ellipse">
            <a:avLst/>
          </a:prstGeom>
          <a:solidFill>
            <a:srgbClr val="A38DEE"/>
          </a:solidFill>
          <a:ln>
            <a:solidFill>
              <a:srgbClr val="A38D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096590F-0CB1-A9F7-5096-90DE96B8D2AA}"/>
              </a:ext>
            </a:extLst>
          </p:cNvPr>
          <p:cNvSpPr/>
          <p:nvPr/>
        </p:nvSpPr>
        <p:spPr>
          <a:xfrm>
            <a:off x="11953461" y="4631635"/>
            <a:ext cx="477078" cy="496957"/>
          </a:xfrm>
          <a:prstGeom prst="ellipse">
            <a:avLst/>
          </a:prstGeom>
          <a:solidFill>
            <a:srgbClr val="A38DEE"/>
          </a:solidFill>
          <a:ln>
            <a:solidFill>
              <a:srgbClr val="A38D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Google Shape;145;p9">
            <a:extLst>
              <a:ext uri="{FF2B5EF4-FFF2-40B4-BE49-F238E27FC236}">
                <a16:creationId xmlns:a16="http://schemas.microsoft.com/office/drawing/2014/main" id="{1DB541AF-4E50-2F3B-311F-480A6396EAA1}"/>
              </a:ext>
            </a:extLst>
          </p:cNvPr>
          <p:cNvSpPr txBox="1"/>
          <p:nvPr/>
        </p:nvSpPr>
        <p:spPr>
          <a:xfrm>
            <a:off x="4138484" y="6365295"/>
            <a:ext cx="9176290" cy="12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7200" dirty="0">
                <a:solidFill>
                  <a:schemeClr val="bg1"/>
                </a:solidFill>
                <a:latin typeface="+mn-lt"/>
              </a:rPr>
              <a:t> Gravity UI</a:t>
            </a:r>
            <a:endParaRPr lang="ru-RU" sz="7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Google Shape;145;p9">
            <a:extLst>
              <a:ext uri="{FF2B5EF4-FFF2-40B4-BE49-F238E27FC236}">
                <a16:creationId xmlns:a16="http://schemas.microsoft.com/office/drawing/2014/main" id="{12BBF1D7-A3A5-85B8-502E-24FEFF8F58FF}"/>
              </a:ext>
            </a:extLst>
          </p:cNvPr>
          <p:cNvSpPr txBox="1"/>
          <p:nvPr/>
        </p:nvSpPr>
        <p:spPr>
          <a:xfrm>
            <a:off x="12736219" y="4157470"/>
            <a:ext cx="7856778" cy="12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7200" dirty="0">
                <a:solidFill>
                  <a:schemeClr val="bg1"/>
                </a:solidFill>
                <a:latin typeface="+mn-lt"/>
              </a:rPr>
              <a:t>TypeScript</a:t>
            </a:r>
            <a:endParaRPr lang="ru-RU" sz="7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Google Shape;145;p9">
            <a:extLst>
              <a:ext uri="{FF2B5EF4-FFF2-40B4-BE49-F238E27FC236}">
                <a16:creationId xmlns:a16="http://schemas.microsoft.com/office/drawing/2014/main" id="{BAA4AACE-24A9-7978-40BD-E86FC7E66CE4}"/>
              </a:ext>
            </a:extLst>
          </p:cNvPr>
          <p:cNvSpPr txBox="1"/>
          <p:nvPr/>
        </p:nvSpPr>
        <p:spPr>
          <a:xfrm>
            <a:off x="13087755" y="6528888"/>
            <a:ext cx="9176290" cy="12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7200" b="0" i="0" dirty="0" err="1">
                <a:solidFill>
                  <a:srgbClr val="E1E3E6"/>
                </a:solidFill>
                <a:effectLst/>
                <a:highlight>
                  <a:srgbClr val="222222"/>
                </a:highlight>
                <a:latin typeface="+mn-lt"/>
              </a:rPr>
              <a:t>Postgresql</a:t>
            </a:r>
            <a:endParaRPr lang="ru-RU" sz="7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Google Shape;145;p9">
            <a:extLst>
              <a:ext uri="{FF2B5EF4-FFF2-40B4-BE49-F238E27FC236}">
                <a16:creationId xmlns:a16="http://schemas.microsoft.com/office/drawing/2014/main" id="{7E8FBF16-91BE-D2A6-CBEA-81A3834667FB}"/>
              </a:ext>
            </a:extLst>
          </p:cNvPr>
          <p:cNvSpPr txBox="1"/>
          <p:nvPr/>
        </p:nvSpPr>
        <p:spPr>
          <a:xfrm>
            <a:off x="4348473" y="9234597"/>
            <a:ext cx="15399105" cy="2595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5400" dirty="0">
                <a:solidFill>
                  <a:schemeClr val="bg1"/>
                </a:solidFill>
                <a:latin typeface="+mn-lt"/>
              </a:rPr>
              <a:t>Совместное использование позволило нам создавать </a:t>
            </a:r>
            <a:r>
              <a:rPr lang="ru-RU" sz="5400" b="1" dirty="0">
                <a:solidFill>
                  <a:srgbClr val="A38DEE"/>
                </a:solidFill>
                <a:latin typeface="+mn-lt"/>
              </a:rPr>
              <a:t>надежное, масштабируемое и визуально привлекательное </a:t>
            </a:r>
            <a:r>
              <a:rPr lang="ru-RU" sz="5400" dirty="0">
                <a:solidFill>
                  <a:schemeClr val="bg1"/>
                </a:solidFill>
                <a:latin typeface="+mn-lt"/>
              </a:rPr>
              <a:t>веб-приложение</a:t>
            </a:r>
          </a:p>
        </p:txBody>
      </p:sp>
      <p:pic>
        <p:nvPicPr>
          <p:cNvPr id="10" name="Рисунок 9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16D16DB-076B-9843-4D65-A2BE4C8A3F2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257234" y="12635116"/>
            <a:ext cx="2390831" cy="81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2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диаграмма, снимок экрана, План&#10;&#10;Автоматически созданное описание">
            <a:extLst>
              <a:ext uri="{FF2B5EF4-FFF2-40B4-BE49-F238E27FC236}">
                <a16:creationId xmlns:a16="http://schemas.microsoft.com/office/drawing/2014/main" id="{FE195993-19ED-7962-7BC2-35E9924ECA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55"/>
          <a:stretch/>
        </p:blipFill>
        <p:spPr>
          <a:xfrm>
            <a:off x="0" y="827"/>
            <a:ext cx="24126766" cy="13714345"/>
          </a:xfrm>
          <a:prstGeom prst="rect">
            <a:avLst/>
          </a:prstGeom>
        </p:spPr>
      </p:pic>
      <p:pic>
        <p:nvPicPr>
          <p:cNvPr id="4" name="Рисунок 3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262D4E1-57CE-F429-11D3-98D09F85F5B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1000"/>
          </a:blip>
          <a:stretch>
            <a:fillRect/>
          </a:stretch>
        </p:blipFill>
        <p:spPr>
          <a:xfrm>
            <a:off x="257234" y="12635116"/>
            <a:ext cx="2390831" cy="81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8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шаблон, прямоугольный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4962DE0-37F6-E70F-FA5C-5048D48E7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857" y="2380099"/>
            <a:ext cx="10948665" cy="109486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AD33B5-4B79-809C-97CF-096100F7A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4552" y="387236"/>
            <a:ext cx="7575274" cy="3030110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314C091-ACEE-9B00-1554-010D167501B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1000"/>
          </a:blip>
          <a:stretch>
            <a:fillRect/>
          </a:stretch>
        </p:blipFill>
        <p:spPr>
          <a:xfrm>
            <a:off x="257234" y="12635116"/>
            <a:ext cx="2390831" cy="81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61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ческое лицо, улыбка, игрушк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FAD7C714-2657-FC39-BB20-6321DA839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243" y="1945263"/>
            <a:ext cx="11994973" cy="11994973"/>
          </a:xfrm>
          <a:prstGeom prst="rect">
            <a:avLst/>
          </a:prstGeom>
        </p:spPr>
      </p:pic>
      <p:pic>
        <p:nvPicPr>
          <p:cNvPr id="8" name="Google Shape;254;p17" descr="Изображение">
            <a:extLst>
              <a:ext uri="{FF2B5EF4-FFF2-40B4-BE49-F238E27FC236}">
                <a16:creationId xmlns:a16="http://schemas.microsoft.com/office/drawing/2014/main" id="{8CDA95E3-F740-382D-17CA-C28911CF6E37}"/>
              </a:ext>
            </a:extLst>
          </p:cNvPr>
          <p:cNvPicPr preferRelativeResize="0"/>
          <p:nvPr/>
        </p:nvPicPr>
        <p:blipFill rotWithShape="1">
          <a:blip r:embed="rId4">
            <a:alphaModFix amt="89558"/>
          </a:blip>
          <a:srcRect/>
          <a:stretch/>
        </p:blipFill>
        <p:spPr>
          <a:xfrm rot="18886528" flipH="1">
            <a:off x="15721840" y="5923171"/>
            <a:ext cx="3548379" cy="2238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54;p17" descr="Изображение">
            <a:extLst>
              <a:ext uri="{FF2B5EF4-FFF2-40B4-BE49-F238E27FC236}">
                <a16:creationId xmlns:a16="http://schemas.microsoft.com/office/drawing/2014/main" id="{4CE3F946-2076-0E64-8E45-2317AEB339D6}"/>
              </a:ext>
            </a:extLst>
          </p:cNvPr>
          <p:cNvPicPr preferRelativeResize="0"/>
          <p:nvPr/>
        </p:nvPicPr>
        <p:blipFill rotWithShape="1">
          <a:blip r:embed="rId4">
            <a:alphaModFix amt="89558"/>
          </a:blip>
          <a:srcRect/>
          <a:stretch/>
        </p:blipFill>
        <p:spPr>
          <a:xfrm rot="8904082" flipH="1" flipV="1">
            <a:off x="3937855" y="7488124"/>
            <a:ext cx="3548379" cy="263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54;p17" descr="Изображение">
            <a:extLst>
              <a:ext uri="{FF2B5EF4-FFF2-40B4-BE49-F238E27FC236}">
                <a16:creationId xmlns:a16="http://schemas.microsoft.com/office/drawing/2014/main" id="{21D5C3BA-1CAC-DFA9-515A-AC60EB7326D5}"/>
              </a:ext>
            </a:extLst>
          </p:cNvPr>
          <p:cNvPicPr preferRelativeResize="0"/>
          <p:nvPr/>
        </p:nvPicPr>
        <p:blipFill rotWithShape="1">
          <a:blip r:embed="rId4">
            <a:alphaModFix amt="89558"/>
          </a:blip>
          <a:srcRect/>
          <a:stretch/>
        </p:blipFill>
        <p:spPr>
          <a:xfrm rot="17929795" flipH="1">
            <a:off x="13150758" y="3083271"/>
            <a:ext cx="3548379" cy="1532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54;p17" descr="Изображение">
            <a:extLst>
              <a:ext uri="{FF2B5EF4-FFF2-40B4-BE49-F238E27FC236}">
                <a16:creationId xmlns:a16="http://schemas.microsoft.com/office/drawing/2014/main" id="{86E211C6-89A2-B363-0327-6B7027DA7BED}"/>
              </a:ext>
            </a:extLst>
          </p:cNvPr>
          <p:cNvPicPr preferRelativeResize="0"/>
          <p:nvPr/>
        </p:nvPicPr>
        <p:blipFill rotWithShape="1">
          <a:blip r:embed="rId4">
            <a:alphaModFix amt="89558"/>
          </a:blip>
          <a:srcRect/>
          <a:stretch/>
        </p:blipFill>
        <p:spPr>
          <a:xfrm rot="11090303" flipH="1" flipV="1">
            <a:off x="6139882" y="3247575"/>
            <a:ext cx="3548379" cy="226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54;p17" descr="Изображение">
            <a:extLst>
              <a:ext uri="{FF2B5EF4-FFF2-40B4-BE49-F238E27FC236}">
                <a16:creationId xmlns:a16="http://schemas.microsoft.com/office/drawing/2014/main" id="{B927D5FF-A5B3-64F8-4672-6E3DF47CAA0D}"/>
              </a:ext>
            </a:extLst>
          </p:cNvPr>
          <p:cNvPicPr preferRelativeResize="0"/>
          <p:nvPr/>
        </p:nvPicPr>
        <p:blipFill rotWithShape="1">
          <a:blip r:embed="rId4">
            <a:alphaModFix amt="89558"/>
          </a:blip>
          <a:srcRect/>
          <a:stretch/>
        </p:blipFill>
        <p:spPr>
          <a:xfrm rot="21264797" flipH="1" flipV="1">
            <a:off x="10815240" y="10289504"/>
            <a:ext cx="9212052" cy="228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98CAFAE-1A22-EE7F-5488-492F880AE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19" y="404458"/>
            <a:ext cx="8240528" cy="2805286"/>
          </a:xfrm>
          <a:prstGeom prst="rect">
            <a:avLst/>
          </a:prstGeom>
        </p:spPr>
      </p:pic>
      <p:sp>
        <p:nvSpPr>
          <p:cNvPr id="5" name="Google Shape;145;p9">
            <a:extLst>
              <a:ext uri="{FF2B5EF4-FFF2-40B4-BE49-F238E27FC236}">
                <a16:creationId xmlns:a16="http://schemas.microsoft.com/office/drawing/2014/main" id="{5F9D2453-7517-12B6-9EE3-A1F8A40E2564}"/>
              </a:ext>
            </a:extLst>
          </p:cNvPr>
          <p:cNvSpPr txBox="1"/>
          <p:nvPr/>
        </p:nvSpPr>
        <p:spPr>
          <a:xfrm>
            <a:off x="14562603" y="2232408"/>
            <a:ext cx="7738930" cy="157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4800" b="1" dirty="0">
                <a:solidFill>
                  <a:srgbClr val="FFFFFF"/>
                </a:solidFill>
              </a:rPr>
              <a:t>Шевчук Анастасия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4800" dirty="0">
                <a:solidFill>
                  <a:srgbClr val="FFFFFF"/>
                </a:solidFill>
              </a:rPr>
              <a:t>аналитик</a:t>
            </a:r>
            <a:endParaRPr sz="4800" dirty="0"/>
          </a:p>
        </p:txBody>
      </p:sp>
      <p:sp>
        <p:nvSpPr>
          <p:cNvPr id="6" name="Google Shape;145;p9">
            <a:extLst>
              <a:ext uri="{FF2B5EF4-FFF2-40B4-BE49-F238E27FC236}">
                <a16:creationId xmlns:a16="http://schemas.microsoft.com/office/drawing/2014/main" id="{82D7E5D7-80B7-CC8C-50F9-DB67D09B5DEF}"/>
              </a:ext>
            </a:extLst>
          </p:cNvPr>
          <p:cNvSpPr txBox="1"/>
          <p:nvPr/>
        </p:nvSpPr>
        <p:spPr>
          <a:xfrm>
            <a:off x="-679174" y="9500282"/>
            <a:ext cx="7738930" cy="157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4800" b="1" dirty="0">
                <a:solidFill>
                  <a:srgbClr val="FFFFFF"/>
                </a:solidFill>
              </a:rPr>
              <a:t>Ипатов Иван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4800" dirty="0">
                <a:solidFill>
                  <a:srgbClr val="FFFFFF"/>
                </a:solidFill>
              </a:rPr>
              <a:t>программист</a:t>
            </a:r>
          </a:p>
        </p:txBody>
      </p:sp>
      <p:sp>
        <p:nvSpPr>
          <p:cNvPr id="7" name="Google Shape;145;p9">
            <a:extLst>
              <a:ext uri="{FF2B5EF4-FFF2-40B4-BE49-F238E27FC236}">
                <a16:creationId xmlns:a16="http://schemas.microsoft.com/office/drawing/2014/main" id="{07A2D547-515B-6EED-3602-9AFCE5C7B1E5}"/>
              </a:ext>
            </a:extLst>
          </p:cNvPr>
          <p:cNvSpPr txBox="1"/>
          <p:nvPr/>
        </p:nvSpPr>
        <p:spPr>
          <a:xfrm>
            <a:off x="16853710" y="5561613"/>
            <a:ext cx="7738930" cy="157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4800" b="1" dirty="0">
                <a:solidFill>
                  <a:srgbClr val="FFFFFF"/>
                </a:solidFill>
              </a:rPr>
              <a:t>Королев Дмитрий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4800" dirty="0">
                <a:solidFill>
                  <a:srgbClr val="FFFFFF"/>
                </a:solidFill>
              </a:rPr>
              <a:t>тестировщик</a:t>
            </a:r>
            <a:endParaRPr sz="4800" dirty="0"/>
          </a:p>
        </p:txBody>
      </p:sp>
      <p:sp>
        <p:nvSpPr>
          <p:cNvPr id="13" name="Google Shape;145;p9">
            <a:extLst>
              <a:ext uri="{FF2B5EF4-FFF2-40B4-BE49-F238E27FC236}">
                <a16:creationId xmlns:a16="http://schemas.microsoft.com/office/drawing/2014/main" id="{6D7E2E0D-1B89-A32B-9FFA-E0AA8952E755}"/>
              </a:ext>
            </a:extLst>
          </p:cNvPr>
          <p:cNvSpPr txBox="1"/>
          <p:nvPr/>
        </p:nvSpPr>
        <p:spPr>
          <a:xfrm>
            <a:off x="16124035" y="9652371"/>
            <a:ext cx="7738930" cy="157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4800" b="1" dirty="0">
                <a:solidFill>
                  <a:srgbClr val="FFFFFF"/>
                </a:solidFill>
              </a:rPr>
              <a:t>Королев Семен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4800" dirty="0">
                <a:solidFill>
                  <a:srgbClr val="FFFFFF"/>
                </a:solidFill>
              </a:rPr>
              <a:t>тимлид</a:t>
            </a:r>
            <a:endParaRPr sz="4800" dirty="0"/>
          </a:p>
        </p:txBody>
      </p:sp>
      <p:sp>
        <p:nvSpPr>
          <p:cNvPr id="16" name="Google Shape;145;p9">
            <a:extLst>
              <a:ext uri="{FF2B5EF4-FFF2-40B4-BE49-F238E27FC236}">
                <a16:creationId xmlns:a16="http://schemas.microsoft.com/office/drawing/2014/main" id="{1C7F824F-D011-AC16-09D5-F560E05D1101}"/>
              </a:ext>
            </a:extLst>
          </p:cNvPr>
          <p:cNvSpPr txBox="1"/>
          <p:nvPr/>
        </p:nvSpPr>
        <p:spPr>
          <a:xfrm>
            <a:off x="-177523" y="4301825"/>
            <a:ext cx="7738930" cy="157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4800" b="1" dirty="0" err="1">
                <a:solidFill>
                  <a:srgbClr val="FFFFFF"/>
                </a:solidFill>
              </a:rPr>
              <a:t>Частухина</a:t>
            </a:r>
            <a:r>
              <a:rPr lang="ru-RU" sz="4800" b="1" dirty="0">
                <a:solidFill>
                  <a:srgbClr val="FFFFFF"/>
                </a:solidFill>
              </a:rPr>
              <a:t> Варвара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4800" dirty="0">
                <a:solidFill>
                  <a:srgbClr val="FFFFFF"/>
                </a:solidFill>
              </a:rPr>
              <a:t>дизайнер</a:t>
            </a:r>
            <a:endParaRPr sz="4800" dirty="0"/>
          </a:p>
        </p:txBody>
      </p:sp>
      <p:pic>
        <p:nvPicPr>
          <p:cNvPr id="2" name="Рисунок 1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AF77612-5003-CCEA-1DB9-19E9F3EEE5A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1000"/>
          </a:blip>
          <a:stretch>
            <a:fillRect/>
          </a:stretch>
        </p:blipFill>
        <p:spPr>
          <a:xfrm>
            <a:off x="257234" y="12635116"/>
            <a:ext cx="2390831" cy="81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"/>
          <p:cNvSpPr txBox="1"/>
          <p:nvPr/>
        </p:nvSpPr>
        <p:spPr>
          <a:xfrm>
            <a:off x="6001299" y="1847543"/>
            <a:ext cx="13130143" cy="117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rial"/>
              <a:buNone/>
            </a:pPr>
            <a:r>
              <a:rPr lang="ru-RU" sz="10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Целевая аудитория</a:t>
            </a: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7"/>
          <p:cNvSpPr txBox="1"/>
          <p:nvPr/>
        </p:nvSpPr>
        <p:spPr>
          <a:xfrm>
            <a:off x="1493389" y="5115831"/>
            <a:ext cx="9674571" cy="24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200" dirty="0">
                <a:solidFill>
                  <a:srgbClr val="FFFFFF"/>
                </a:solidFill>
              </a:rPr>
              <a:t> </a:t>
            </a:r>
            <a:r>
              <a:rPr lang="ru-RU" sz="5400" b="1" dirty="0">
                <a:solidFill>
                  <a:srgbClr val="FFFFFF"/>
                </a:solidFill>
              </a:rPr>
              <a:t>Учащиеся с </a:t>
            </a:r>
            <a:r>
              <a:rPr lang="ru-RU" sz="5400" b="1" dirty="0">
                <a:solidFill>
                  <a:srgbClr val="A38DEE"/>
                </a:solidFill>
              </a:rPr>
              <a:t>1 – 6 классы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lang="ru-RU" sz="3200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lang="en-US" sz="3200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lang="ru-RU" sz="3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7" descr="Изображение"/>
          <p:cNvPicPr preferRelativeResize="0"/>
          <p:nvPr/>
        </p:nvPicPr>
        <p:blipFill rotWithShape="1">
          <a:blip r:embed="rId3">
            <a:alphaModFix amt="89558"/>
          </a:blip>
          <a:srcRect/>
          <a:stretch/>
        </p:blipFill>
        <p:spPr>
          <a:xfrm rot="13151658" flipH="1" flipV="1">
            <a:off x="12335428" y="3192762"/>
            <a:ext cx="3548379" cy="2226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54;p17" descr="Изображение">
            <a:extLst>
              <a:ext uri="{FF2B5EF4-FFF2-40B4-BE49-F238E27FC236}">
                <a16:creationId xmlns:a16="http://schemas.microsoft.com/office/drawing/2014/main" id="{CC64532F-AC34-60B1-CCF8-C467693E36AA}"/>
              </a:ext>
            </a:extLst>
          </p:cNvPr>
          <p:cNvPicPr preferRelativeResize="0"/>
          <p:nvPr/>
        </p:nvPicPr>
        <p:blipFill rotWithShape="1">
          <a:blip r:embed="rId3">
            <a:alphaModFix amt="89558"/>
          </a:blip>
          <a:srcRect/>
          <a:stretch/>
        </p:blipFill>
        <p:spPr>
          <a:xfrm rot="18787195" flipH="1">
            <a:off x="6163902" y="3096257"/>
            <a:ext cx="3862060" cy="21200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47;p17">
            <a:extLst>
              <a:ext uri="{FF2B5EF4-FFF2-40B4-BE49-F238E27FC236}">
                <a16:creationId xmlns:a16="http://schemas.microsoft.com/office/drawing/2014/main" id="{2CA0D248-BDE4-163B-D9BD-5676779555A9}"/>
              </a:ext>
            </a:extLst>
          </p:cNvPr>
          <p:cNvSpPr txBox="1"/>
          <p:nvPr/>
        </p:nvSpPr>
        <p:spPr>
          <a:xfrm>
            <a:off x="1842543" y="6637062"/>
            <a:ext cx="8268503" cy="798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200" dirty="0">
                <a:solidFill>
                  <a:srgbClr val="FFFFFF"/>
                </a:solidFill>
              </a:rPr>
              <a:t>Ведут цифровое портфолио</a:t>
            </a:r>
            <a:r>
              <a:rPr lang="en-US" sz="3200" dirty="0">
                <a:solidFill>
                  <a:srgbClr val="FFFFFF"/>
                </a:solidFill>
              </a:rPr>
              <a:t>:</a:t>
            </a:r>
            <a:endParaRPr lang="ru-RU" sz="3200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lang="ru-RU" sz="3200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200" dirty="0">
                <a:solidFill>
                  <a:srgbClr val="FFFFFF"/>
                </a:solidFill>
              </a:rPr>
              <a:t>Для участия в конкурсах и профильных сменах.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lang="ru-RU" sz="3200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200" dirty="0">
                <a:solidFill>
                  <a:srgbClr val="FFFFFF"/>
                </a:solidFill>
              </a:rPr>
              <a:t>Для анализа успеваемости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lang="ru-RU" sz="3200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200" dirty="0">
                <a:solidFill>
                  <a:srgbClr val="FFFFFF"/>
                </a:solidFill>
              </a:rPr>
              <a:t>Для получения льгот на поездки во Всероссийские лагеря – “Артек” и “Орленок”.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lang="ru-RU" sz="3200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lang="ru-RU" sz="3200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lang="ru-RU" sz="3200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lang="ru-RU" sz="3200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lang="en-US" sz="3200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lang="ru-RU" sz="3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47;p17">
            <a:extLst>
              <a:ext uri="{FF2B5EF4-FFF2-40B4-BE49-F238E27FC236}">
                <a16:creationId xmlns:a16="http://schemas.microsoft.com/office/drawing/2014/main" id="{85BB262B-9E35-C4C6-C0C6-8B5C45DA986B}"/>
              </a:ext>
            </a:extLst>
          </p:cNvPr>
          <p:cNvSpPr txBox="1"/>
          <p:nvPr/>
        </p:nvSpPr>
        <p:spPr>
          <a:xfrm>
            <a:off x="12213989" y="5115831"/>
            <a:ext cx="9674571" cy="19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200" dirty="0">
                <a:solidFill>
                  <a:srgbClr val="FFFFFF"/>
                </a:solidFill>
              </a:rPr>
              <a:t> </a:t>
            </a:r>
            <a:r>
              <a:rPr lang="ru-RU" sz="5400" b="1" dirty="0">
                <a:solidFill>
                  <a:srgbClr val="FFFFFF"/>
                </a:solidFill>
              </a:rPr>
              <a:t>Учащиеся с </a:t>
            </a:r>
            <a:r>
              <a:rPr lang="ru-RU" sz="5400" b="1" dirty="0">
                <a:solidFill>
                  <a:srgbClr val="A38DEE"/>
                </a:solidFill>
              </a:rPr>
              <a:t>6 – 11 классы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lang="en-US" sz="3200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lang="ru-RU" sz="3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66750D70-3D95-D361-02DE-7E90DE54F358}"/>
              </a:ext>
            </a:extLst>
          </p:cNvPr>
          <p:cNvSpPr/>
          <p:nvPr/>
        </p:nvSpPr>
        <p:spPr>
          <a:xfrm>
            <a:off x="1172817" y="7752522"/>
            <a:ext cx="477079" cy="477078"/>
          </a:xfrm>
          <a:prstGeom prst="star5">
            <a:avLst/>
          </a:prstGeom>
          <a:solidFill>
            <a:srgbClr val="A38DEE"/>
          </a:solidFill>
          <a:ln>
            <a:solidFill>
              <a:srgbClr val="A38D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везда: 5 точек 9">
            <a:extLst>
              <a:ext uri="{FF2B5EF4-FFF2-40B4-BE49-F238E27FC236}">
                <a16:creationId xmlns:a16="http://schemas.microsoft.com/office/drawing/2014/main" id="{62B5BA80-8981-E638-2AFF-FC83B4A86836}"/>
              </a:ext>
            </a:extLst>
          </p:cNvPr>
          <p:cNvSpPr/>
          <p:nvPr/>
        </p:nvSpPr>
        <p:spPr>
          <a:xfrm>
            <a:off x="1172816" y="9066514"/>
            <a:ext cx="477079" cy="477078"/>
          </a:xfrm>
          <a:prstGeom prst="star5">
            <a:avLst/>
          </a:prstGeom>
          <a:solidFill>
            <a:srgbClr val="A38DEE"/>
          </a:solidFill>
          <a:ln>
            <a:solidFill>
              <a:srgbClr val="A38D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id="{3EFCA471-DAA3-2216-8250-0E3DBFC1D2C6}"/>
              </a:ext>
            </a:extLst>
          </p:cNvPr>
          <p:cNvSpPr/>
          <p:nvPr/>
        </p:nvSpPr>
        <p:spPr>
          <a:xfrm>
            <a:off x="12152457" y="7655157"/>
            <a:ext cx="477079" cy="477078"/>
          </a:xfrm>
          <a:prstGeom prst="star5">
            <a:avLst/>
          </a:prstGeom>
          <a:solidFill>
            <a:srgbClr val="A38DEE"/>
          </a:solidFill>
          <a:ln>
            <a:solidFill>
              <a:srgbClr val="A38D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id="{3B80D98C-A02A-86D2-1902-203ED634FE5B}"/>
              </a:ext>
            </a:extLst>
          </p:cNvPr>
          <p:cNvSpPr/>
          <p:nvPr/>
        </p:nvSpPr>
        <p:spPr>
          <a:xfrm>
            <a:off x="1172816" y="10087130"/>
            <a:ext cx="477079" cy="477078"/>
          </a:xfrm>
          <a:prstGeom prst="star5">
            <a:avLst/>
          </a:prstGeom>
          <a:solidFill>
            <a:srgbClr val="A38DEE"/>
          </a:solidFill>
          <a:ln>
            <a:solidFill>
              <a:srgbClr val="A38D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247;p17">
            <a:extLst>
              <a:ext uri="{FF2B5EF4-FFF2-40B4-BE49-F238E27FC236}">
                <a16:creationId xmlns:a16="http://schemas.microsoft.com/office/drawing/2014/main" id="{4C03C9C9-8FC9-954F-6330-80A0D408AEA0}"/>
              </a:ext>
            </a:extLst>
          </p:cNvPr>
          <p:cNvSpPr txBox="1"/>
          <p:nvPr/>
        </p:nvSpPr>
        <p:spPr>
          <a:xfrm>
            <a:off x="12828480" y="6637062"/>
            <a:ext cx="8268503" cy="699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200" dirty="0">
                <a:solidFill>
                  <a:srgbClr val="FFFFFF"/>
                </a:solidFill>
              </a:rPr>
              <a:t>Ведут цифровое портфолио </a:t>
            </a:r>
            <a:r>
              <a:rPr lang="en-US" sz="3200" dirty="0">
                <a:solidFill>
                  <a:srgbClr val="FFFFFF"/>
                </a:solidFill>
              </a:rPr>
              <a:t>:</a:t>
            </a:r>
            <a:endParaRPr lang="ru-RU" sz="3200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lang="ru-RU" sz="3200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200" dirty="0">
                <a:solidFill>
                  <a:srgbClr val="FFFFFF"/>
                </a:solidFill>
              </a:rPr>
              <a:t>Для выбора лучшего учебного заведения.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lang="ru-RU" sz="3200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200" dirty="0">
                <a:solidFill>
                  <a:srgbClr val="FFFFFF"/>
                </a:solidFill>
              </a:rPr>
              <a:t>Для построения индивидуального пути развития.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lang="ru-RU" sz="3200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200" dirty="0">
                <a:solidFill>
                  <a:srgbClr val="FFFFFF"/>
                </a:solidFill>
              </a:rPr>
              <a:t>Для получения дополнительных баллов при поступлении в университет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lang="ru-RU" sz="3200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lang="ru-RU" sz="3200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lang="ru-RU" sz="3200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lang="en-US" sz="3200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lang="ru-RU" sz="3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id="{D8F794A8-583D-A954-91A7-945B99766454}"/>
              </a:ext>
            </a:extLst>
          </p:cNvPr>
          <p:cNvSpPr/>
          <p:nvPr/>
        </p:nvSpPr>
        <p:spPr>
          <a:xfrm>
            <a:off x="12152457" y="8560447"/>
            <a:ext cx="477079" cy="477078"/>
          </a:xfrm>
          <a:prstGeom prst="star5">
            <a:avLst/>
          </a:prstGeom>
          <a:solidFill>
            <a:srgbClr val="A38DEE"/>
          </a:solidFill>
          <a:ln>
            <a:solidFill>
              <a:srgbClr val="A38D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везда: 5 точек 14">
            <a:extLst>
              <a:ext uri="{FF2B5EF4-FFF2-40B4-BE49-F238E27FC236}">
                <a16:creationId xmlns:a16="http://schemas.microsoft.com/office/drawing/2014/main" id="{E18A14D8-9D8C-591F-3CB2-681B559D9277}"/>
              </a:ext>
            </a:extLst>
          </p:cNvPr>
          <p:cNvSpPr/>
          <p:nvPr/>
        </p:nvSpPr>
        <p:spPr>
          <a:xfrm>
            <a:off x="12192000" y="9896916"/>
            <a:ext cx="477079" cy="477078"/>
          </a:xfrm>
          <a:prstGeom prst="star5">
            <a:avLst/>
          </a:prstGeom>
          <a:solidFill>
            <a:srgbClr val="A38DEE"/>
          </a:solidFill>
          <a:ln>
            <a:solidFill>
              <a:srgbClr val="A38D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F60F374-51CF-11A4-5E92-13E9DB78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1000"/>
          </a:blip>
          <a:stretch>
            <a:fillRect/>
          </a:stretch>
        </p:blipFill>
        <p:spPr>
          <a:xfrm>
            <a:off x="257234" y="12635116"/>
            <a:ext cx="2390831" cy="813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/>
          <p:nvPr/>
        </p:nvSpPr>
        <p:spPr>
          <a:xfrm>
            <a:off x="2179143" y="2150484"/>
            <a:ext cx="19092806" cy="260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algn="ctr">
              <a:lnSpc>
                <a:spcPct val="70000"/>
              </a:lnSpc>
              <a:buClr>
                <a:srgbClr val="FFFFFF"/>
              </a:buClr>
              <a:buSzPts val="10000"/>
            </a:pPr>
            <a:r>
              <a:rPr lang="ru-RU" sz="6600" dirty="0">
                <a:solidFill>
                  <a:schemeClr val="bg1"/>
                </a:solidFill>
              </a:rPr>
              <a:t>Более </a:t>
            </a:r>
            <a:r>
              <a:rPr lang="ru-RU" sz="6600" b="1" dirty="0">
                <a:solidFill>
                  <a:srgbClr val="A38DEE"/>
                </a:solidFill>
              </a:rPr>
              <a:t>90</a:t>
            </a:r>
            <a:r>
              <a:rPr lang="en-US" sz="6600" b="1" dirty="0">
                <a:solidFill>
                  <a:srgbClr val="A38DEE"/>
                </a:solidFill>
              </a:rPr>
              <a:t> %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ru-RU" sz="6600" dirty="0">
                <a:solidFill>
                  <a:schemeClr val="bg1"/>
                </a:solidFill>
              </a:rPr>
              <a:t>считают, что было бы удобнее вести портфолио в электронном виде </a:t>
            </a: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rial"/>
              <a:buNone/>
            </a:pPr>
            <a:endParaRPr sz="10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"/>
          <p:cNvSpPr txBox="1"/>
          <p:nvPr/>
        </p:nvSpPr>
        <p:spPr>
          <a:xfrm>
            <a:off x="1771179" y="6037262"/>
            <a:ext cx="815929" cy="164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EDE"/>
              </a:buClr>
              <a:buSzPts val="10000"/>
              <a:buFont typeface="Arial"/>
              <a:buNone/>
            </a:pPr>
            <a:r>
              <a:rPr lang="en-US" sz="10000" b="1" i="0" u="none" strike="noStrike" cap="none" dirty="0">
                <a:solidFill>
                  <a:srgbClr val="DEDED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srgbClr val="DEDEDE"/>
              </a:solidFill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12439201" y="5998282"/>
            <a:ext cx="815929" cy="164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EDE"/>
              </a:buClr>
              <a:buSzPts val="10000"/>
              <a:buFont typeface="Arial"/>
              <a:buNone/>
            </a:pPr>
            <a:r>
              <a:rPr lang="en-US" sz="10000" b="1" i="0" u="none" strike="noStrike" cap="none" dirty="0">
                <a:solidFill>
                  <a:srgbClr val="DEDEDE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3" name="Google Shape;107;p6">
            <a:extLst>
              <a:ext uri="{FF2B5EF4-FFF2-40B4-BE49-F238E27FC236}">
                <a16:creationId xmlns:a16="http://schemas.microsoft.com/office/drawing/2014/main" id="{150910BC-5BEF-409D-23F6-24F791299E24}"/>
              </a:ext>
            </a:extLst>
          </p:cNvPr>
          <p:cNvSpPr txBox="1"/>
          <p:nvPr/>
        </p:nvSpPr>
        <p:spPr>
          <a:xfrm>
            <a:off x="8829525" y="4313128"/>
            <a:ext cx="19092806" cy="87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rial"/>
              <a:buNone/>
            </a:pPr>
            <a:r>
              <a:rPr lang="ru-RU" sz="7200" b="1" i="0" u="none" strike="noStrike" cap="none" dirty="0">
                <a:solidFill>
                  <a:srgbClr val="A38DEE"/>
                </a:solidFill>
                <a:latin typeface="Arial"/>
                <a:ea typeface="Arial"/>
                <a:cs typeface="Arial"/>
                <a:sym typeface="Arial"/>
              </a:rPr>
              <a:t>Почему</a:t>
            </a:r>
            <a:r>
              <a:rPr lang="en-US" sz="7200" b="1" i="0" u="none" strike="noStrike" cap="none" dirty="0">
                <a:solidFill>
                  <a:srgbClr val="A38DEE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7200" b="1" i="0" u="none" strike="noStrike" cap="none" dirty="0">
              <a:solidFill>
                <a:srgbClr val="A38DE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7;p6">
            <a:extLst>
              <a:ext uri="{FF2B5EF4-FFF2-40B4-BE49-F238E27FC236}">
                <a16:creationId xmlns:a16="http://schemas.microsoft.com/office/drawing/2014/main" id="{50B9CC9A-02A8-5EA6-0103-68739DB79A8A}"/>
              </a:ext>
            </a:extLst>
          </p:cNvPr>
          <p:cNvSpPr txBox="1"/>
          <p:nvPr/>
        </p:nvSpPr>
        <p:spPr>
          <a:xfrm>
            <a:off x="13804592" y="6276716"/>
            <a:ext cx="9142672" cy="471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Более </a:t>
            </a:r>
            <a:r>
              <a:rPr lang="ru-RU" sz="6000" b="1" dirty="0">
                <a:solidFill>
                  <a:srgbClr val="A38DEE"/>
                </a:solidFill>
              </a:rPr>
              <a:t>70 %</a:t>
            </a:r>
            <a:r>
              <a:rPr lang="ru-RU" sz="6000" dirty="0">
                <a:solidFill>
                  <a:schemeClr val="bg1"/>
                </a:solidFill>
              </a:rPr>
              <a:t> сталкивались с проблемой отсутствия доступа к портфолио в самый нужный момент </a:t>
            </a:r>
          </a:p>
        </p:txBody>
      </p:sp>
      <p:sp>
        <p:nvSpPr>
          <p:cNvPr id="5" name="Google Shape;107;p6">
            <a:extLst>
              <a:ext uri="{FF2B5EF4-FFF2-40B4-BE49-F238E27FC236}">
                <a16:creationId xmlns:a16="http://schemas.microsoft.com/office/drawing/2014/main" id="{735535A2-C02B-29B0-61E2-C09741E07830}"/>
              </a:ext>
            </a:extLst>
          </p:cNvPr>
          <p:cNvSpPr txBox="1"/>
          <p:nvPr/>
        </p:nvSpPr>
        <p:spPr>
          <a:xfrm>
            <a:off x="2986737" y="6276716"/>
            <a:ext cx="7700014" cy="4873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>
              <a:buClr>
                <a:srgbClr val="FFFFFF"/>
              </a:buClr>
              <a:buSzPts val="10000"/>
            </a:pPr>
            <a:r>
              <a:rPr lang="ru-RU" sz="6000" dirty="0">
                <a:solidFill>
                  <a:schemeClr val="bg1"/>
                </a:solidFill>
              </a:rPr>
              <a:t>Более </a:t>
            </a:r>
            <a:r>
              <a:rPr lang="ru-RU" sz="6000" b="1" dirty="0">
                <a:solidFill>
                  <a:srgbClr val="A38DEE"/>
                </a:solidFill>
              </a:rPr>
              <a:t>75 %</a:t>
            </a:r>
            <a:r>
              <a:rPr lang="ru-RU" sz="6000" dirty="0">
                <a:solidFill>
                  <a:schemeClr val="bg1"/>
                </a:solidFill>
              </a:rPr>
              <a:t> сталкивались с проблемой потери грамот и дипломов </a:t>
            </a: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rial"/>
              <a:buNone/>
            </a:pPr>
            <a:endParaRPr sz="10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12A181-9D08-DB38-34A5-AFE241B7DAC7}"/>
              </a:ext>
            </a:extLst>
          </p:cNvPr>
          <p:cNvSpPr txBox="1"/>
          <p:nvPr/>
        </p:nvSpPr>
        <p:spPr>
          <a:xfrm>
            <a:off x="228221" y="11565516"/>
            <a:ext cx="1196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</a:rPr>
              <a:t>*</a:t>
            </a:r>
            <a:r>
              <a:rPr lang="ru-RU" sz="2800" dirty="0">
                <a:solidFill>
                  <a:schemeClr val="bg1"/>
                </a:solidFill>
                <a:latin typeface="Aptos" panose="020B0004020202020204" pitchFamily="34" charset="0"/>
              </a:rPr>
              <a:t>По данным созданного и про нами опроса</a:t>
            </a:r>
          </a:p>
        </p:txBody>
      </p:sp>
      <p:pic>
        <p:nvPicPr>
          <p:cNvPr id="2" name="Рисунок 1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A67D5D4-C089-09E8-2BAB-5978CC929D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257234" y="12635116"/>
            <a:ext cx="2390831" cy="813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DA09EA8-C834-6449-1A86-5587F315C2E1}"/>
              </a:ext>
            </a:extLst>
          </p:cNvPr>
          <p:cNvSpPr/>
          <p:nvPr/>
        </p:nvSpPr>
        <p:spPr>
          <a:xfrm>
            <a:off x="3092536" y="3222479"/>
            <a:ext cx="18198927" cy="8547652"/>
          </a:xfrm>
          <a:prstGeom prst="roundRect">
            <a:avLst/>
          </a:prstGeom>
          <a:solidFill>
            <a:srgbClr val="A38DEE"/>
          </a:solidFill>
          <a:ln>
            <a:solidFill>
              <a:srgbClr val="A38D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07" name="Google Shape;107;p6"/>
          <p:cNvSpPr txBox="1"/>
          <p:nvPr/>
        </p:nvSpPr>
        <p:spPr>
          <a:xfrm>
            <a:off x="878577" y="1837971"/>
            <a:ext cx="23209379" cy="87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rial"/>
              <a:buNone/>
            </a:pPr>
            <a:r>
              <a:rPr lang="ru-RU" sz="7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Цифровое портфолио актуальнее с каждым днем</a:t>
            </a:r>
            <a:endParaRPr sz="7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33B39CE-7F60-8039-06BC-C1721C741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975" y="3991310"/>
            <a:ext cx="2836210" cy="283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45;p9">
            <a:extLst>
              <a:ext uri="{FF2B5EF4-FFF2-40B4-BE49-F238E27FC236}">
                <a16:creationId xmlns:a16="http://schemas.microsoft.com/office/drawing/2014/main" id="{DF220B56-4E2B-5BC1-0932-BA326C9E382F}"/>
              </a:ext>
            </a:extLst>
          </p:cNvPr>
          <p:cNvSpPr txBox="1"/>
          <p:nvPr/>
        </p:nvSpPr>
        <p:spPr>
          <a:xfrm>
            <a:off x="7565727" y="4378562"/>
            <a:ext cx="7738930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5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Валерий Фальков</a:t>
            </a:r>
            <a:endParaRPr lang="en-US" sz="5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9D40F6-C8AF-D309-DEED-C96C43F10846}"/>
              </a:ext>
            </a:extLst>
          </p:cNvPr>
          <p:cNvSpPr txBox="1"/>
          <p:nvPr/>
        </p:nvSpPr>
        <p:spPr>
          <a:xfrm>
            <a:off x="7545849" y="5256736"/>
            <a:ext cx="833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министр науки и высшего образования РФ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0BF387D-ACB3-DBC6-0252-8250AA182B29}"/>
              </a:ext>
            </a:extLst>
          </p:cNvPr>
          <p:cNvCxnSpPr/>
          <p:nvPr/>
        </p:nvCxnSpPr>
        <p:spPr>
          <a:xfrm>
            <a:off x="7545849" y="6250350"/>
            <a:ext cx="10232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7345BFD-0332-03BB-9B3C-9E00E91C26DD}"/>
              </a:ext>
            </a:extLst>
          </p:cNvPr>
          <p:cNvSpPr txBox="1"/>
          <p:nvPr/>
        </p:nvSpPr>
        <p:spPr>
          <a:xfrm>
            <a:off x="6278879" y="6888480"/>
            <a:ext cx="139045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«Этот цифровой след будет формироваться и проходить не только через школу, университет, но и дальше, через дополнительное образование. В тренде — обучение через всю жизнь, и всё, что накоплено в цифровом портфолио, будет определять в том числе твою ценность на рынке труда».</a:t>
            </a:r>
          </a:p>
        </p:txBody>
      </p:sp>
      <p:pic>
        <p:nvPicPr>
          <p:cNvPr id="3" name="Рисунок 2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C4FE67D-54B0-038F-BF9C-078C9D65E50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1000"/>
          </a:blip>
          <a:stretch>
            <a:fillRect/>
          </a:stretch>
        </p:blipFill>
        <p:spPr>
          <a:xfrm>
            <a:off x="257234" y="12635116"/>
            <a:ext cx="2390831" cy="81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6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"/>
          <p:cNvSpPr txBox="1"/>
          <p:nvPr/>
        </p:nvSpPr>
        <p:spPr>
          <a:xfrm>
            <a:off x="5973581" y="1173749"/>
            <a:ext cx="13223895" cy="117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rial"/>
              <a:buNone/>
            </a:pPr>
            <a:r>
              <a:rPr lang="ru-RU" sz="10000" b="1" dirty="0">
                <a:solidFill>
                  <a:srgbClr val="FFFFFF"/>
                </a:solidFill>
              </a:rPr>
              <a:t>Наши</a:t>
            </a:r>
            <a:r>
              <a:rPr lang="en-US" sz="10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конкуренты</a:t>
            </a:r>
            <a:endParaRPr sz="10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79BA94F-8690-182F-77D9-77BCE7979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016007"/>
              </p:ext>
            </p:extLst>
          </p:nvPr>
        </p:nvGraphicFramePr>
        <p:xfrm>
          <a:off x="2195009" y="3059957"/>
          <a:ext cx="19619844" cy="924339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923969">
                  <a:extLst>
                    <a:ext uri="{9D8B030D-6E8A-4147-A177-3AD203B41FA5}">
                      <a16:colId xmlns:a16="http://schemas.microsoft.com/office/drawing/2014/main" val="2340670304"/>
                    </a:ext>
                  </a:extLst>
                </a:gridCol>
                <a:gridCol w="3923969">
                  <a:extLst>
                    <a:ext uri="{9D8B030D-6E8A-4147-A177-3AD203B41FA5}">
                      <a16:colId xmlns:a16="http://schemas.microsoft.com/office/drawing/2014/main" val="4146172693"/>
                    </a:ext>
                  </a:extLst>
                </a:gridCol>
                <a:gridCol w="4438002">
                  <a:extLst>
                    <a:ext uri="{9D8B030D-6E8A-4147-A177-3AD203B41FA5}">
                      <a16:colId xmlns:a16="http://schemas.microsoft.com/office/drawing/2014/main" val="420088285"/>
                    </a:ext>
                  </a:extLst>
                </a:gridCol>
                <a:gridCol w="3409935">
                  <a:extLst>
                    <a:ext uri="{9D8B030D-6E8A-4147-A177-3AD203B41FA5}">
                      <a16:colId xmlns:a16="http://schemas.microsoft.com/office/drawing/2014/main" val="4165023063"/>
                    </a:ext>
                  </a:extLst>
                </a:gridCol>
                <a:gridCol w="3923969">
                  <a:extLst>
                    <a:ext uri="{9D8B030D-6E8A-4147-A177-3AD203B41FA5}">
                      <a16:colId xmlns:a16="http://schemas.microsoft.com/office/drawing/2014/main" val="3963691385"/>
                    </a:ext>
                  </a:extLst>
                </a:gridCol>
              </a:tblGrid>
              <a:tr h="1312869">
                <a:tc>
                  <a:txBody>
                    <a:bodyPr/>
                    <a:lstStyle/>
                    <a:p>
                      <a:r>
                        <a:rPr lang="ru-RU" sz="5400" dirty="0">
                          <a:solidFill>
                            <a:srgbClr val="212121"/>
                          </a:solidFill>
                        </a:rPr>
                        <a:t>Свойства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8D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21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solidFill>
                          <a:srgbClr val="21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solidFill>
                          <a:srgbClr val="21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solidFill>
                          <a:srgbClr val="21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496314"/>
                  </a:ext>
                </a:extLst>
              </a:tr>
              <a:tr h="1586105">
                <a:tc>
                  <a:txBody>
                    <a:bodyPr/>
                    <a:lstStyle/>
                    <a:p>
                      <a:r>
                        <a:rPr lang="ru-RU" sz="3200" b="1" dirty="0"/>
                        <a:t>Простота использования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8D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285402"/>
                  </a:ext>
                </a:extLst>
              </a:tr>
              <a:tr h="1586105">
                <a:tc>
                  <a:txBody>
                    <a:bodyPr/>
                    <a:lstStyle/>
                    <a:p>
                      <a:r>
                        <a:rPr lang="ru-RU" sz="3200" b="1" dirty="0"/>
                        <a:t>Простота навигации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8D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27037"/>
                  </a:ext>
                </a:extLst>
              </a:tr>
              <a:tr h="1586105">
                <a:tc>
                  <a:txBody>
                    <a:bodyPr/>
                    <a:lstStyle/>
                    <a:p>
                      <a:r>
                        <a:rPr lang="ru-RU" sz="3200" b="1" dirty="0"/>
                        <a:t>Лаконичный дизайн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8D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942854"/>
                  </a:ext>
                </a:extLst>
              </a:tr>
              <a:tr h="1586105">
                <a:tc>
                  <a:txBody>
                    <a:bodyPr/>
                    <a:lstStyle/>
                    <a:p>
                      <a:r>
                        <a:rPr lang="ru-RU" sz="3200" b="1" dirty="0"/>
                        <a:t>Неограниченный функционал(нет платной версии)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8D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850334"/>
                  </a:ext>
                </a:extLst>
              </a:tr>
              <a:tr h="1586105">
                <a:tc>
                  <a:txBody>
                    <a:bodyPr/>
                    <a:lstStyle/>
                    <a:p>
                      <a:r>
                        <a:rPr lang="ru-RU" sz="3200" b="1" dirty="0"/>
                        <a:t>Адаптивный дизайн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8D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786032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AAFAA7-4C89-9027-E007-01AC26484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327" y="3492942"/>
            <a:ext cx="3894157" cy="7468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08DDA5-E4A4-7FCF-38DF-D311122552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24" b="542"/>
          <a:stretch/>
        </p:blipFill>
        <p:spPr>
          <a:xfrm>
            <a:off x="14816355" y="3059957"/>
            <a:ext cx="2367495" cy="11798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587868D-1F15-DBDD-2CC0-5E6B29A45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9823" y="3137862"/>
            <a:ext cx="3554505" cy="92484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1870838F-9C5A-C634-DD93-75DABEC7A4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3959" y="6184937"/>
            <a:ext cx="1139200" cy="1139200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12035A92-3438-F9FA-4F7C-0BEA8C2351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2290" y="9365801"/>
            <a:ext cx="1139200" cy="1139200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8480E2C1-F6D4-B166-124A-EC97B3F6F8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3959" y="4623456"/>
            <a:ext cx="1139200" cy="1139200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F872F628-C13E-9C28-35CD-F1EAAEA13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3959" y="7741908"/>
            <a:ext cx="1139200" cy="1139200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0650D61-5A73-E3D5-1DAE-5D1EE7426E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3959" y="9296833"/>
            <a:ext cx="1139200" cy="1139200"/>
          </a:xfrm>
          <a:prstGeom prst="rect">
            <a:avLst/>
          </a:prstGeom>
        </p:spPr>
      </p:pic>
      <p:pic>
        <p:nvPicPr>
          <p:cNvPr id="61" name="Рисунок 60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5806238-2906-348F-D5AF-4BCEACD474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4275" y="10955295"/>
            <a:ext cx="1139200" cy="1139200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909386EA-31C0-254B-2976-41ED518CC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48756" y="9392582"/>
            <a:ext cx="1139200" cy="1139200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2E800F94-5BA7-14A5-5FA6-DC42C4ED43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48756" y="7855441"/>
            <a:ext cx="1139200" cy="1139200"/>
          </a:xfrm>
          <a:prstGeom prst="rect">
            <a:avLst/>
          </a:prstGeom>
        </p:spPr>
      </p:pic>
      <p:pic>
        <p:nvPicPr>
          <p:cNvPr id="256" name="Рисунок 255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9EF2A4B9-065D-07AF-02DA-F826AC7B1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97476" y="10898912"/>
            <a:ext cx="1139200" cy="1139200"/>
          </a:xfrm>
          <a:prstGeom prst="rect">
            <a:avLst/>
          </a:prstGeom>
        </p:spPr>
      </p:pic>
      <p:pic>
        <p:nvPicPr>
          <p:cNvPr id="257" name="Рисунок 256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621259-AC93-2C0D-96FD-D831FFBACA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85221" y="7751354"/>
            <a:ext cx="1139200" cy="1139200"/>
          </a:xfrm>
          <a:prstGeom prst="rect">
            <a:avLst/>
          </a:prstGeom>
        </p:spPr>
      </p:pic>
      <p:pic>
        <p:nvPicPr>
          <p:cNvPr id="258" name="Рисунок 257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86D306-BF0B-FF74-C4CE-A60D2786E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85221" y="6153484"/>
            <a:ext cx="1139200" cy="1139200"/>
          </a:xfrm>
          <a:prstGeom prst="rect">
            <a:avLst/>
          </a:prstGeom>
        </p:spPr>
      </p:pic>
      <p:pic>
        <p:nvPicPr>
          <p:cNvPr id="259" name="Рисунок 258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86DACADE-533A-AC21-1823-5E0423AFE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20606" y="10997519"/>
            <a:ext cx="1139200" cy="1139200"/>
          </a:xfrm>
          <a:prstGeom prst="rect">
            <a:avLst/>
          </a:prstGeom>
        </p:spPr>
      </p:pic>
      <p:sp>
        <p:nvSpPr>
          <p:cNvPr id="267" name="TextBox 266">
            <a:extLst>
              <a:ext uri="{FF2B5EF4-FFF2-40B4-BE49-F238E27FC236}">
                <a16:creationId xmlns:a16="http://schemas.microsoft.com/office/drawing/2014/main" id="{C9C665C8-8E95-4C6E-1A32-DD828EB41FD2}"/>
              </a:ext>
            </a:extLst>
          </p:cNvPr>
          <p:cNvSpPr txBox="1"/>
          <p:nvPr/>
        </p:nvSpPr>
        <p:spPr>
          <a:xfrm>
            <a:off x="11761221" y="4239767"/>
            <a:ext cx="2781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/>
              <a:t>-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64BEFEF7-F401-6DFE-FE2B-B5D276D36AB9}"/>
              </a:ext>
            </a:extLst>
          </p:cNvPr>
          <p:cNvSpPr txBox="1"/>
          <p:nvPr/>
        </p:nvSpPr>
        <p:spPr>
          <a:xfrm>
            <a:off x="11834119" y="5838297"/>
            <a:ext cx="2781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/>
              <a:t>-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88AD6297-647A-33DE-3CFB-56EEC41328D1}"/>
              </a:ext>
            </a:extLst>
          </p:cNvPr>
          <p:cNvSpPr txBox="1"/>
          <p:nvPr/>
        </p:nvSpPr>
        <p:spPr>
          <a:xfrm>
            <a:off x="11834120" y="7349405"/>
            <a:ext cx="2781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/>
              <a:t>-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50B78FB4-2A5B-9957-4A47-0BA3E5167C52}"/>
              </a:ext>
            </a:extLst>
          </p:cNvPr>
          <p:cNvSpPr txBox="1"/>
          <p:nvPr/>
        </p:nvSpPr>
        <p:spPr>
          <a:xfrm>
            <a:off x="15708254" y="4139443"/>
            <a:ext cx="2781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/>
              <a:t>-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3C976A3C-06A6-DCF2-4A33-4D2CD4BEAA6F}"/>
              </a:ext>
            </a:extLst>
          </p:cNvPr>
          <p:cNvSpPr txBox="1"/>
          <p:nvPr/>
        </p:nvSpPr>
        <p:spPr>
          <a:xfrm>
            <a:off x="15706356" y="5820044"/>
            <a:ext cx="2781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/>
              <a:t>-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EC981FA9-CE27-563B-81EF-D7072A556466}"/>
              </a:ext>
            </a:extLst>
          </p:cNvPr>
          <p:cNvSpPr txBox="1"/>
          <p:nvPr/>
        </p:nvSpPr>
        <p:spPr>
          <a:xfrm>
            <a:off x="19407858" y="8935341"/>
            <a:ext cx="2781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/>
              <a:t>-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5F9034FB-21EB-215A-E496-2C17D0181388}"/>
              </a:ext>
            </a:extLst>
          </p:cNvPr>
          <p:cNvSpPr txBox="1"/>
          <p:nvPr/>
        </p:nvSpPr>
        <p:spPr>
          <a:xfrm>
            <a:off x="19361051" y="4108956"/>
            <a:ext cx="2781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/>
              <a:t>-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BD3D0747-D5CB-47CE-D324-342E54F7DB68}"/>
              </a:ext>
            </a:extLst>
          </p:cNvPr>
          <p:cNvSpPr txBox="1"/>
          <p:nvPr/>
        </p:nvSpPr>
        <p:spPr>
          <a:xfrm>
            <a:off x="12035222" y="10498115"/>
            <a:ext cx="2781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/>
              <a:t>-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BF8303-AB73-7CDF-6145-FAF26C2E49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6258" y="3167295"/>
            <a:ext cx="3010198" cy="1204079"/>
          </a:xfrm>
          <a:prstGeom prst="rect">
            <a:avLst/>
          </a:prstGeom>
        </p:spPr>
      </p:pic>
      <p:pic>
        <p:nvPicPr>
          <p:cNvPr id="3" name="Рисунок 2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3ADCE8E-5B38-BD5E-DB16-78A7C076221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11000"/>
          </a:blip>
          <a:stretch>
            <a:fillRect/>
          </a:stretch>
        </p:blipFill>
        <p:spPr>
          <a:xfrm>
            <a:off x="257234" y="12635116"/>
            <a:ext cx="2390831" cy="813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/>
        </p:nvSpPr>
        <p:spPr>
          <a:xfrm>
            <a:off x="4735167" y="2144747"/>
            <a:ext cx="14913665" cy="108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Мы изучили и проанализировали проведенные опросы, касающиеся того, что  важно пользователям.</a:t>
            </a:r>
            <a:endParaRPr lang="ru-RU" dirty="0"/>
          </a:p>
        </p:txBody>
      </p:sp>
      <p:sp>
        <p:nvSpPr>
          <p:cNvPr id="148" name="Google Shape;148;p9"/>
          <p:cNvSpPr txBox="1"/>
          <p:nvPr/>
        </p:nvSpPr>
        <p:spPr>
          <a:xfrm>
            <a:off x="1163596" y="9039233"/>
            <a:ext cx="815929" cy="164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EDE"/>
              </a:buClr>
              <a:buSzPts val="10000"/>
              <a:buFont typeface="Arial"/>
              <a:buNone/>
            </a:pPr>
            <a:r>
              <a:rPr lang="en-US" sz="10000" b="1" i="0" u="none" strike="noStrike" cap="none" dirty="0">
                <a:solidFill>
                  <a:srgbClr val="DEDEDE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149" name="Google Shape;149;p9"/>
          <p:cNvSpPr txBox="1"/>
          <p:nvPr/>
        </p:nvSpPr>
        <p:spPr>
          <a:xfrm>
            <a:off x="12375841" y="9001176"/>
            <a:ext cx="815929" cy="164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EDE"/>
              </a:buClr>
              <a:buSzPts val="10000"/>
              <a:buFont typeface="Arial"/>
              <a:buNone/>
            </a:pPr>
            <a:r>
              <a:rPr lang="en-US" sz="10000" b="1" i="0" u="none" strike="noStrike" cap="none" dirty="0">
                <a:solidFill>
                  <a:srgbClr val="DEDEDE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2" name="Google Shape;329;p24">
            <a:extLst>
              <a:ext uri="{FF2B5EF4-FFF2-40B4-BE49-F238E27FC236}">
                <a16:creationId xmlns:a16="http://schemas.microsoft.com/office/drawing/2014/main" id="{45F0CFEF-C782-4FEC-7D33-814213409A03}"/>
              </a:ext>
            </a:extLst>
          </p:cNvPr>
          <p:cNvSpPr txBox="1"/>
          <p:nvPr/>
        </p:nvSpPr>
        <p:spPr>
          <a:xfrm>
            <a:off x="2527473" y="991764"/>
            <a:ext cx="20769807" cy="117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rial"/>
              <a:buNone/>
            </a:pPr>
            <a:r>
              <a:rPr lang="ru-RU" sz="10000" b="1" dirty="0">
                <a:solidFill>
                  <a:srgbClr val="FFFFFF"/>
                </a:solidFill>
              </a:rPr>
              <a:t>Почему именно такие критерии</a:t>
            </a:r>
            <a:r>
              <a:rPr lang="en-US" sz="10000" b="1" dirty="0">
                <a:solidFill>
                  <a:srgbClr val="FFFFFF"/>
                </a:solidFill>
              </a:rPr>
              <a:t>?</a:t>
            </a:r>
            <a:r>
              <a:rPr lang="ru-RU" sz="10000" b="1" dirty="0">
                <a:solidFill>
                  <a:srgbClr val="FFFFFF"/>
                </a:solidFill>
              </a:rPr>
              <a:t> </a:t>
            </a:r>
            <a:endParaRPr dirty="0"/>
          </a:p>
        </p:txBody>
      </p:sp>
      <p:sp>
        <p:nvSpPr>
          <p:cNvPr id="4" name="Google Shape;111;p6">
            <a:extLst>
              <a:ext uri="{FF2B5EF4-FFF2-40B4-BE49-F238E27FC236}">
                <a16:creationId xmlns:a16="http://schemas.microsoft.com/office/drawing/2014/main" id="{8E38F8D7-A069-7324-8E10-1F8E98F0AB29}"/>
              </a:ext>
            </a:extLst>
          </p:cNvPr>
          <p:cNvSpPr txBox="1"/>
          <p:nvPr/>
        </p:nvSpPr>
        <p:spPr>
          <a:xfrm>
            <a:off x="768680" y="3981220"/>
            <a:ext cx="815929" cy="164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EDE"/>
              </a:buClr>
              <a:buSzPts val="10000"/>
              <a:buFont typeface="Arial"/>
              <a:buNone/>
            </a:pPr>
            <a:r>
              <a:rPr lang="en-US" sz="10000" b="1" i="0" u="none" strike="noStrike" cap="none" dirty="0">
                <a:solidFill>
                  <a:srgbClr val="DEDED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srgbClr val="DEDEDE"/>
              </a:solidFill>
            </a:endParaRPr>
          </a:p>
        </p:txBody>
      </p:sp>
      <p:sp>
        <p:nvSpPr>
          <p:cNvPr id="5" name="Google Shape;112;p6">
            <a:extLst>
              <a:ext uri="{FF2B5EF4-FFF2-40B4-BE49-F238E27FC236}">
                <a16:creationId xmlns:a16="http://schemas.microsoft.com/office/drawing/2014/main" id="{A8280A2C-FE07-0B1E-0619-3E6F2A70F84C}"/>
              </a:ext>
            </a:extLst>
          </p:cNvPr>
          <p:cNvSpPr txBox="1"/>
          <p:nvPr/>
        </p:nvSpPr>
        <p:spPr>
          <a:xfrm>
            <a:off x="12387143" y="3962768"/>
            <a:ext cx="815929" cy="164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EDE"/>
              </a:buClr>
              <a:buSzPts val="10000"/>
              <a:buFont typeface="Arial"/>
              <a:buNone/>
            </a:pPr>
            <a:r>
              <a:rPr lang="en-US" sz="10000" b="1" i="0" u="none" strike="noStrike" cap="none" dirty="0">
                <a:solidFill>
                  <a:srgbClr val="DEDEDE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6" name="Google Shape;145;p9">
            <a:extLst>
              <a:ext uri="{FF2B5EF4-FFF2-40B4-BE49-F238E27FC236}">
                <a16:creationId xmlns:a16="http://schemas.microsoft.com/office/drawing/2014/main" id="{EB609F2D-EC48-580F-86F5-90A66A946CB4}"/>
              </a:ext>
            </a:extLst>
          </p:cNvPr>
          <p:cNvSpPr txBox="1"/>
          <p:nvPr/>
        </p:nvSpPr>
        <p:spPr>
          <a:xfrm>
            <a:off x="2671968" y="4499432"/>
            <a:ext cx="14913665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dirty="0"/>
          </a:p>
        </p:txBody>
      </p:sp>
      <p:sp>
        <p:nvSpPr>
          <p:cNvPr id="7" name="Google Shape;145;p9">
            <a:extLst>
              <a:ext uri="{FF2B5EF4-FFF2-40B4-BE49-F238E27FC236}">
                <a16:creationId xmlns:a16="http://schemas.microsoft.com/office/drawing/2014/main" id="{33BAA3EE-0280-93E3-55B9-A13D3D051125}"/>
              </a:ext>
            </a:extLst>
          </p:cNvPr>
          <p:cNvSpPr txBox="1"/>
          <p:nvPr/>
        </p:nvSpPr>
        <p:spPr>
          <a:xfrm>
            <a:off x="2280657" y="8921310"/>
            <a:ext cx="9002473" cy="311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4400" b="1" i="0" dirty="0">
                <a:solidFill>
                  <a:srgbClr val="A38DEE"/>
                </a:solidFill>
                <a:effectLst/>
                <a:highlight>
                  <a:srgbClr val="222222"/>
                </a:highlight>
                <a:latin typeface="+mn-lt"/>
              </a:rPr>
              <a:t>75% </a:t>
            </a:r>
            <a:r>
              <a:rPr lang="ru-RU" sz="4400" b="0" i="0" dirty="0">
                <a:solidFill>
                  <a:srgbClr val="E1E3E6"/>
                </a:solidFill>
                <a:effectLst/>
                <a:highlight>
                  <a:srgbClr val="222222"/>
                </a:highlight>
                <a:latin typeface="+mn-lt"/>
              </a:rPr>
              <a:t>пользователей признали, что </a:t>
            </a:r>
            <a:r>
              <a:rPr lang="ru-RU" sz="4400" b="0" i="0" dirty="0">
                <a:solidFill>
                  <a:srgbClr val="A38DEE"/>
                </a:solidFill>
                <a:effectLst/>
                <a:highlight>
                  <a:srgbClr val="222222"/>
                </a:highlight>
                <a:latin typeface="+mn-lt"/>
              </a:rPr>
              <a:t>дизайн</a:t>
            </a:r>
            <a:r>
              <a:rPr lang="ru-RU" sz="4400" b="0" i="0" dirty="0">
                <a:solidFill>
                  <a:srgbClr val="E1E3E6"/>
                </a:solidFill>
                <a:effectLst/>
                <a:highlight>
                  <a:srgbClr val="222222"/>
                </a:highlight>
                <a:latin typeface="+mn-lt"/>
              </a:rPr>
              <a:t> веб-сайта является главным для оценки надежности.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200" b="0" i="0" dirty="0">
                <a:solidFill>
                  <a:srgbClr val="E1E3E6"/>
                </a:solidFill>
                <a:effectLst/>
                <a:highlight>
                  <a:srgbClr val="222222"/>
                </a:highlight>
                <a:latin typeface="+mn-lt"/>
              </a:rPr>
              <a:t>(Исследование: </a:t>
            </a:r>
            <a:r>
              <a:rPr lang="en-US" sz="3200" b="0" i="0" dirty="0">
                <a:solidFill>
                  <a:srgbClr val="E1E3E6"/>
                </a:solidFill>
                <a:effectLst/>
                <a:highlight>
                  <a:srgbClr val="222222"/>
                </a:highlight>
                <a:latin typeface="+mn-lt"/>
              </a:rPr>
              <a:t>Stanford Guidelines for Web Credibility</a:t>
            </a:r>
            <a:r>
              <a:rPr lang="ru-RU" sz="3200" b="0" i="0" dirty="0">
                <a:solidFill>
                  <a:srgbClr val="E1E3E6"/>
                </a:solidFill>
                <a:effectLst/>
                <a:highlight>
                  <a:srgbClr val="222222"/>
                </a:highlight>
                <a:latin typeface="+mn-lt"/>
              </a:rPr>
              <a:t>)</a:t>
            </a:r>
            <a:endParaRPr lang="ru-RU" sz="3200" dirty="0">
              <a:latin typeface="+mn-lt"/>
            </a:endParaRPr>
          </a:p>
        </p:txBody>
      </p:sp>
      <p:sp>
        <p:nvSpPr>
          <p:cNvPr id="8" name="Google Shape;145;p9">
            <a:extLst>
              <a:ext uri="{FF2B5EF4-FFF2-40B4-BE49-F238E27FC236}">
                <a16:creationId xmlns:a16="http://schemas.microsoft.com/office/drawing/2014/main" id="{72D9B466-67D6-DED8-6177-1DF6B83609FB}"/>
              </a:ext>
            </a:extLst>
          </p:cNvPr>
          <p:cNvSpPr txBox="1"/>
          <p:nvPr/>
        </p:nvSpPr>
        <p:spPr>
          <a:xfrm>
            <a:off x="13669983" y="8760227"/>
            <a:ext cx="9550421" cy="281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4400" dirty="0">
                <a:solidFill>
                  <a:schemeClr val="bg1"/>
                </a:solidFill>
                <a:highlight>
                  <a:srgbClr val="222222"/>
                </a:highlight>
                <a:latin typeface="+mn-lt"/>
              </a:rPr>
              <a:t>П</a:t>
            </a:r>
            <a:r>
              <a:rPr lang="ru-RU" sz="4400" b="0" i="0" dirty="0">
                <a:solidFill>
                  <a:schemeClr val="bg1"/>
                </a:solidFill>
                <a:effectLst/>
                <a:highlight>
                  <a:srgbClr val="222222"/>
                </a:highlight>
                <a:latin typeface="+mn-lt"/>
              </a:rPr>
              <a:t>оддержка </a:t>
            </a:r>
            <a:r>
              <a:rPr lang="ru-RU" sz="4400" b="0" i="0" dirty="0">
                <a:solidFill>
                  <a:srgbClr val="A38DEE"/>
                </a:solidFill>
                <a:effectLst/>
                <a:highlight>
                  <a:srgbClr val="222222"/>
                </a:highlight>
                <a:latin typeface="+mn-lt"/>
              </a:rPr>
              <a:t>неограниченного функционала</a:t>
            </a:r>
            <a:r>
              <a:rPr lang="ru-RU" sz="4400" b="0" i="0" dirty="0">
                <a:solidFill>
                  <a:schemeClr val="bg1"/>
                </a:solidFill>
                <a:effectLst/>
                <a:highlight>
                  <a:srgbClr val="222222"/>
                </a:highlight>
                <a:latin typeface="+mn-lt"/>
              </a:rPr>
              <a:t> гарантирует, что все учащиеся имеют </a:t>
            </a:r>
            <a:r>
              <a:rPr lang="ru-RU" sz="4400" b="0" i="0" dirty="0">
                <a:solidFill>
                  <a:srgbClr val="A38DEE"/>
                </a:solidFill>
                <a:effectLst/>
                <a:highlight>
                  <a:srgbClr val="222222"/>
                </a:highlight>
                <a:latin typeface="+mn-lt"/>
              </a:rPr>
              <a:t>равный доступ</a:t>
            </a:r>
            <a:r>
              <a:rPr lang="ru-RU" sz="4400" b="0" i="0" dirty="0">
                <a:solidFill>
                  <a:schemeClr val="bg1"/>
                </a:solidFill>
                <a:effectLst/>
                <a:highlight>
                  <a:srgbClr val="222222"/>
                </a:highlight>
                <a:latin typeface="+mn-lt"/>
              </a:rPr>
              <a:t> к ресурсам  инструментам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Google Shape;145;p9">
            <a:extLst>
              <a:ext uri="{FF2B5EF4-FFF2-40B4-BE49-F238E27FC236}">
                <a16:creationId xmlns:a16="http://schemas.microsoft.com/office/drawing/2014/main" id="{ABE1C1AE-2DE9-23A9-EB14-308E79A8BCD0}"/>
              </a:ext>
            </a:extLst>
          </p:cNvPr>
          <p:cNvSpPr txBox="1"/>
          <p:nvPr/>
        </p:nvSpPr>
        <p:spPr>
          <a:xfrm>
            <a:off x="13669983" y="3873367"/>
            <a:ext cx="10521860" cy="3303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4400" b="1" i="0" dirty="0">
                <a:solidFill>
                  <a:srgbClr val="A38DEE"/>
                </a:solidFill>
                <a:effectLst/>
                <a:highlight>
                  <a:srgbClr val="222222"/>
                </a:highlight>
                <a:latin typeface="+mn-lt"/>
              </a:rPr>
              <a:t>76% </a:t>
            </a:r>
            <a:r>
              <a:rPr lang="ru-RU" sz="4400" b="0" i="0" dirty="0">
                <a:solidFill>
                  <a:schemeClr val="bg1"/>
                </a:solidFill>
                <a:effectLst/>
                <a:highlight>
                  <a:srgbClr val="222222"/>
                </a:highlight>
                <a:latin typeface="+mn-lt"/>
              </a:rPr>
              <a:t>пользователей говорят, что самым важным элементом дизайна веб-сайта является </a:t>
            </a:r>
            <a:r>
              <a:rPr lang="ru-RU" sz="4400" b="0" i="0" dirty="0">
                <a:solidFill>
                  <a:srgbClr val="A38DEE"/>
                </a:solidFill>
                <a:effectLst/>
                <a:highlight>
                  <a:srgbClr val="222222"/>
                </a:highlight>
                <a:latin typeface="+mn-lt"/>
              </a:rPr>
              <a:t>простота использования</a:t>
            </a:r>
            <a:endParaRPr lang="en-US" sz="4400" b="0" i="0" dirty="0">
              <a:solidFill>
                <a:srgbClr val="A38DEE"/>
              </a:solidFill>
              <a:effectLst/>
              <a:highlight>
                <a:srgbClr val="222222"/>
              </a:highlight>
              <a:latin typeface="+mn-l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bg1"/>
                </a:solidFill>
                <a:highlight>
                  <a:srgbClr val="222222"/>
                </a:highlight>
                <a:latin typeface="+mj-lt"/>
              </a:rPr>
              <a:t>(</a:t>
            </a:r>
            <a:r>
              <a:rPr lang="ru-RU" sz="3200" b="0" i="0" dirty="0">
                <a:solidFill>
                  <a:srgbClr val="E1E3E6"/>
                </a:solidFill>
                <a:effectLst/>
                <a:highlight>
                  <a:srgbClr val="222222"/>
                </a:highlight>
                <a:latin typeface="+mj-lt"/>
              </a:rPr>
              <a:t> Исследование: "</a:t>
            </a:r>
            <a:r>
              <a:rPr lang="en-US" sz="3200" b="0" i="0" dirty="0">
                <a:solidFill>
                  <a:srgbClr val="E1E3E6"/>
                </a:solidFill>
                <a:effectLst/>
                <a:highlight>
                  <a:srgbClr val="222222"/>
                </a:highlight>
                <a:latin typeface="+mj-lt"/>
              </a:rPr>
              <a:t>Adobe Consumer Content Survey“</a:t>
            </a:r>
            <a:r>
              <a:rPr lang="en-US" sz="3200" dirty="0">
                <a:solidFill>
                  <a:schemeClr val="bg1"/>
                </a:solidFill>
                <a:highlight>
                  <a:srgbClr val="222222"/>
                </a:highlight>
                <a:latin typeface="+mj-lt"/>
              </a:rPr>
              <a:t>)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Google Shape;145;p9">
            <a:extLst>
              <a:ext uri="{FF2B5EF4-FFF2-40B4-BE49-F238E27FC236}">
                <a16:creationId xmlns:a16="http://schemas.microsoft.com/office/drawing/2014/main" id="{916D7ECC-36AE-EB86-5FA2-B1D6843A1EAA}"/>
              </a:ext>
            </a:extLst>
          </p:cNvPr>
          <p:cNvSpPr txBox="1"/>
          <p:nvPr/>
        </p:nvSpPr>
        <p:spPr>
          <a:xfrm>
            <a:off x="1974894" y="3945433"/>
            <a:ext cx="9614000" cy="311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4400" b="1" i="0" dirty="0">
                <a:solidFill>
                  <a:srgbClr val="A38DEE"/>
                </a:solidFill>
                <a:effectLst/>
                <a:highlight>
                  <a:srgbClr val="222222"/>
                </a:highlight>
                <a:latin typeface="+mn-lt"/>
              </a:rPr>
              <a:t>57% </a:t>
            </a:r>
            <a:r>
              <a:rPr lang="ru-RU" sz="4400" b="0" i="0" dirty="0">
                <a:solidFill>
                  <a:schemeClr val="bg1"/>
                </a:solidFill>
                <a:effectLst/>
                <a:highlight>
                  <a:srgbClr val="222222"/>
                </a:highlight>
                <a:latin typeface="+mn-lt"/>
              </a:rPr>
              <a:t>пользователей предпочитают </a:t>
            </a:r>
            <a:r>
              <a:rPr lang="ru-RU" sz="4400" b="0" i="0" dirty="0">
                <a:solidFill>
                  <a:srgbClr val="A38DEE"/>
                </a:solidFill>
                <a:effectLst/>
                <a:highlight>
                  <a:srgbClr val="222222"/>
                </a:highlight>
                <a:latin typeface="+mn-lt"/>
              </a:rPr>
              <a:t>мобильные устройства </a:t>
            </a:r>
            <a:r>
              <a:rPr lang="ru-RU" sz="4400" b="0" i="0" dirty="0">
                <a:solidFill>
                  <a:schemeClr val="bg1"/>
                </a:solidFill>
                <a:effectLst/>
                <a:highlight>
                  <a:srgbClr val="222222"/>
                </a:highlight>
                <a:latin typeface="+mn-lt"/>
              </a:rPr>
              <a:t>для доступа к интернету.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200" b="0" i="0" dirty="0">
                <a:solidFill>
                  <a:srgbClr val="C7C9CB"/>
                </a:solidFill>
                <a:effectLst/>
                <a:highlight>
                  <a:srgbClr val="222222"/>
                </a:highlight>
                <a:latin typeface="+mn-lt"/>
              </a:rPr>
              <a:t>( </a:t>
            </a:r>
            <a:r>
              <a:rPr lang="ru-RU" sz="3200" dirty="0">
                <a:solidFill>
                  <a:srgbClr val="C7C9CB"/>
                </a:solidFill>
                <a:highlight>
                  <a:srgbClr val="222222"/>
                </a:highlight>
                <a:latin typeface="+mn-lt"/>
              </a:rPr>
              <a:t>И</a:t>
            </a:r>
            <a:r>
              <a:rPr lang="ru-RU" sz="3200" b="0" i="0" dirty="0">
                <a:solidFill>
                  <a:srgbClr val="C7C9CB"/>
                </a:solidFill>
                <a:effectLst/>
                <a:highlight>
                  <a:srgbClr val="222222"/>
                </a:highlight>
                <a:latin typeface="+mn-lt"/>
              </a:rPr>
              <a:t>сследование: </a:t>
            </a:r>
            <a:r>
              <a:rPr lang="en-US" sz="3200" b="0" i="0" dirty="0">
                <a:solidFill>
                  <a:srgbClr val="C7C9CB"/>
                </a:solidFill>
                <a:effectLst/>
                <a:highlight>
                  <a:srgbClr val="222222"/>
                </a:highlight>
                <a:latin typeface="+mn-lt"/>
              </a:rPr>
              <a:t>“</a:t>
            </a:r>
            <a:r>
              <a:rPr lang="ru-RU" sz="3200" b="0" i="0" dirty="0">
                <a:solidFill>
                  <a:srgbClr val="C7C9CB"/>
                </a:solidFill>
                <a:effectLst/>
                <a:highlight>
                  <a:srgbClr val="222222"/>
                </a:highlight>
                <a:latin typeface="+mn-lt"/>
              </a:rPr>
              <a:t>Mobile </a:t>
            </a:r>
            <a:r>
              <a:rPr lang="ru-RU" sz="3200" b="0" i="0" dirty="0" err="1">
                <a:solidFill>
                  <a:srgbClr val="C7C9CB"/>
                </a:solidFill>
                <a:effectLst/>
                <a:highlight>
                  <a:srgbClr val="222222"/>
                </a:highlight>
                <a:latin typeface="+mn-lt"/>
              </a:rPr>
              <a:t>internet</a:t>
            </a:r>
            <a:r>
              <a:rPr lang="ru-RU" sz="3200" b="0" i="0" dirty="0">
                <a:solidFill>
                  <a:srgbClr val="C7C9CB"/>
                </a:solidFill>
                <a:effectLst/>
                <a:highlight>
                  <a:srgbClr val="222222"/>
                </a:highlight>
                <a:latin typeface="+mn-lt"/>
              </a:rPr>
              <a:t> </a:t>
            </a:r>
            <a:r>
              <a:rPr lang="ru-RU" sz="3200" b="0" i="0" dirty="0" err="1">
                <a:solidFill>
                  <a:srgbClr val="C7C9CB"/>
                </a:solidFill>
                <a:effectLst/>
                <a:highlight>
                  <a:srgbClr val="222222"/>
                </a:highlight>
                <a:latin typeface="+mn-lt"/>
              </a:rPr>
              <a:t>usage</a:t>
            </a:r>
            <a:r>
              <a:rPr lang="ru-RU" sz="3200" b="0" i="0" dirty="0">
                <a:solidFill>
                  <a:srgbClr val="C7C9CB"/>
                </a:solidFill>
                <a:effectLst/>
                <a:highlight>
                  <a:srgbClr val="222222"/>
                </a:highlight>
                <a:latin typeface="+mn-lt"/>
              </a:rPr>
              <a:t> </a:t>
            </a:r>
            <a:r>
              <a:rPr lang="ru-RU" sz="3200" b="0" i="0" dirty="0" err="1">
                <a:solidFill>
                  <a:srgbClr val="C7C9CB"/>
                </a:solidFill>
                <a:effectLst/>
                <a:highlight>
                  <a:srgbClr val="222222"/>
                </a:highlight>
                <a:latin typeface="+mn-lt"/>
              </a:rPr>
              <a:t>worldwide</a:t>
            </a:r>
            <a:r>
              <a:rPr lang="ru-RU" sz="3200" b="0" i="0" dirty="0">
                <a:solidFill>
                  <a:srgbClr val="C7C9CB"/>
                </a:solidFill>
                <a:effectLst/>
                <a:highlight>
                  <a:srgbClr val="222222"/>
                </a:highlight>
                <a:latin typeface="+mn-lt"/>
              </a:rPr>
              <a:t> - </a:t>
            </a:r>
            <a:r>
              <a:rPr lang="ru-RU" sz="3200" b="0" i="0" dirty="0" err="1">
                <a:solidFill>
                  <a:srgbClr val="C7C9CB"/>
                </a:solidFill>
                <a:effectLst/>
                <a:highlight>
                  <a:srgbClr val="222222"/>
                </a:highlight>
                <a:latin typeface="+mn-lt"/>
              </a:rPr>
              <a:t>Statistics</a:t>
            </a:r>
            <a:r>
              <a:rPr lang="ru-RU" sz="3200" b="0" i="0" dirty="0">
                <a:solidFill>
                  <a:srgbClr val="C7C9CB"/>
                </a:solidFill>
                <a:effectLst/>
                <a:highlight>
                  <a:srgbClr val="222222"/>
                </a:highlight>
                <a:latin typeface="+mn-lt"/>
              </a:rPr>
              <a:t> &amp; </a:t>
            </a:r>
            <a:r>
              <a:rPr lang="ru-RU" sz="3200" b="0" i="0" dirty="0" err="1">
                <a:solidFill>
                  <a:srgbClr val="C7C9CB"/>
                </a:solidFill>
                <a:effectLst/>
                <a:highlight>
                  <a:srgbClr val="222222"/>
                </a:highlight>
                <a:latin typeface="+mn-lt"/>
              </a:rPr>
              <a:t>Facts</a:t>
            </a:r>
            <a:r>
              <a:rPr lang="en-US" sz="3200" b="0" i="0" dirty="0">
                <a:solidFill>
                  <a:srgbClr val="C7C9CB"/>
                </a:solidFill>
                <a:effectLst/>
                <a:highlight>
                  <a:srgbClr val="222222"/>
                </a:highlight>
                <a:latin typeface="+mn-lt"/>
              </a:rPr>
              <a:t>”</a:t>
            </a:r>
            <a:r>
              <a:rPr lang="ru-RU" sz="3200" b="0" i="0" dirty="0">
                <a:solidFill>
                  <a:srgbClr val="C7C9CB"/>
                </a:solidFill>
                <a:effectLst/>
                <a:highlight>
                  <a:srgbClr val="222222"/>
                </a:highlight>
                <a:latin typeface="+mn-lt"/>
              </a:rPr>
              <a:t>)</a:t>
            </a:r>
            <a:endParaRPr lang="ru-RU" sz="3200" dirty="0">
              <a:solidFill>
                <a:srgbClr val="C7C9CB"/>
              </a:solidFill>
              <a:latin typeface="+mn-lt"/>
            </a:endParaRPr>
          </a:p>
        </p:txBody>
      </p:sp>
      <p:pic>
        <p:nvPicPr>
          <p:cNvPr id="11" name="Рисунок 10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75C5EFD-0E69-0F40-4E86-68FF0D71BA2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257234" y="12635116"/>
            <a:ext cx="2390831" cy="81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78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/>
        </p:nvSpPr>
        <p:spPr>
          <a:xfrm>
            <a:off x="4268855" y="2463570"/>
            <a:ext cx="14913665" cy="1302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Чтобы </a:t>
            </a:r>
            <a:r>
              <a:rPr lang="ru-RU" sz="3200" b="0" i="0" u="none" strike="noStrike" cap="none" dirty="0">
                <a:solidFill>
                  <a:srgbClr val="A38DEE"/>
                </a:solidFill>
                <a:latin typeface="Arial"/>
                <a:ea typeface="Arial"/>
                <a:cs typeface="Arial"/>
                <a:sym typeface="Arial"/>
              </a:rPr>
              <a:t>превзойти конкурентов </a:t>
            </a:r>
            <a:r>
              <a:rPr lang="ru-RU" sz="3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ru-RU" sz="3200" b="0" i="0" u="none" strike="noStrike" cap="none" dirty="0">
                <a:solidFill>
                  <a:srgbClr val="A38DEE"/>
                </a:solidFill>
                <a:latin typeface="Arial"/>
                <a:ea typeface="Arial"/>
                <a:cs typeface="Arial"/>
                <a:sym typeface="Arial"/>
              </a:rPr>
              <a:t>решить проблемы </a:t>
            </a:r>
            <a:r>
              <a:rPr lang="ru-RU" sz="3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пользователей наша команда поставила определенные задачи 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</p:txBody>
      </p:sp>
      <p:sp>
        <p:nvSpPr>
          <p:cNvPr id="148" name="Google Shape;148;p9"/>
          <p:cNvSpPr txBox="1"/>
          <p:nvPr/>
        </p:nvSpPr>
        <p:spPr>
          <a:xfrm>
            <a:off x="1711544" y="8100573"/>
            <a:ext cx="815929" cy="164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EDE"/>
              </a:buClr>
              <a:buSzPts val="10000"/>
              <a:buFont typeface="Arial"/>
              <a:buNone/>
            </a:pPr>
            <a:r>
              <a:rPr lang="en-US" sz="10000" b="1" i="0" u="none" strike="noStrike" cap="none" dirty="0">
                <a:solidFill>
                  <a:srgbClr val="DEDEDE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149" name="Google Shape;149;p9"/>
          <p:cNvSpPr txBox="1"/>
          <p:nvPr/>
        </p:nvSpPr>
        <p:spPr>
          <a:xfrm>
            <a:off x="12192000" y="8100573"/>
            <a:ext cx="815929" cy="164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EDE"/>
              </a:buClr>
              <a:buSzPts val="10000"/>
              <a:buFont typeface="Arial"/>
              <a:buNone/>
            </a:pPr>
            <a:r>
              <a:rPr lang="en-US" sz="10000" b="1" i="0" u="none" strike="noStrike" cap="none" dirty="0">
                <a:solidFill>
                  <a:srgbClr val="DEDEDE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2" name="Google Shape;329;p24">
            <a:extLst>
              <a:ext uri="{FF2B5EF4-FFF2-40B4-BE49-F238E27FC236}">
                <a16:creationId xmlns:a16="http://schemas.microsoft.com/office/drawing/2014/main" id="{45F0CFEF-C782-4FEC-7D33-814213409A03}"/>
              </a:ext>
            </a:extLst>
          </p:cNvPr>
          <p:cNvSpPr txBox="1"/>
          <p:nvPr/>
        </p:nvSpPr>
        <p:spPr>
          <a:xfrm>
            <a:off x="7315200" y="1283760"/>
            <a:ext cx="13711841" cy="117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rial"/>
              <a:buNone/>
            </a:pPr>
            <a:r>
              <a:rPr lang="ru-RU" sz="10000" b="1" dirty="0">
                <a:solidFill>
                  <a:srgbClr val="FFFFFF"/>
                </a:solidFill>
              </a:rPr>
              <a:t>Наши задачи </a:t>
            </a:r>
            <a:endParaRPr dirty="0"/>
          </a:p>
        </p:txBody>
      </p:sp>
      <p:sp>
        <p:nvSpPr>
          <p:cNvPr id="4" name="Google Shape;111;p6">
            <a:extLst>
              <a:ext uri="{FF2B5EF4-FFF2-40B4-BE49-F238E27FC236}">
                <a16:creationId xmlns:a16="http://schemas.microsoft.com/office/drawing/2014/main" id="{8E38F8D7-A069-7324-8E10-1F8E98F0AB29}"/>
              </a:ext>
            </a:extLst>
          </p:cNvPr>
          <p:cNvSpPr txBox="1"/>
          <p:nvPr/>
        </p:nvSpPr>
        <p:spPr>
          <a:xfrm>
            <a:off x="1711544" y="4423236"/>
            <a:ext cx="815929" cy="164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EDE"/>
              </a:buClr>
              <a:buSzPts val="10000"/>
              <a:buFont typeface="Arial"/>
              <a:buNone/>
            </a:pPr>
            <a:r>
              <a:rPr lang="en-US" sz="10000" b="1" i="0" u="none" strike="noStrike" cap="none" dirty="0">
                <a:solidFill>
                  <a:srgbClr val="DEDED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srgbClr val="DEDEDE"/>
              </a:solidFill>
            </a:endParaRPr>
          </a:p>
        </p:txBody>
      </p:sp>
      <p:sp>
        <p:nvSpPr>
          <p:cNvPr id="5" name="Google Shape;112;p6">
            <a:extLst>
              <a:ext uri="{FF2B5EF4-FFF2-40B4-BE49-F238E27FC236}">
                <a16:creationId xmlns:a16="http://schemas.microsoft.com/office/drawing/2014/main" id="{A8280A2C-FE07-0B1E-0619-3E6F2A70F84C}"/>
              </a:ext>
            </a:extLst>
          </p:cNvPr>
          <p:cNvSpPr txBox="1"/>
          <p:nvPr/>
        </p:nvSpPr>
        <p:spPr>
          <a:xfrm>
            <a:off x="12192000" y="4423236"/>
            <a:ext cx="815929" cy="164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EDE"/>
              </a:buClr>
              <a:buSzPts val="10000"/>
              <a:buFont typeface="Arial"/>
              <a:buNone/>
            </a:pPr>
            <a:r>
              <a:rPr lang="en-US" sz="10000" b="1" i="0" u="none" strike="noStrike" cap="none" dirty="0">
                <a:solidFill>
                  <a:srgbClr val="DEDEDE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6" name="Google Shape;145;p9">
            <a:extLst>
              <a:ext uri="{FF2B5EF4-FFF2-40B4-BE49-F238E27FC236}">
                <a16:creationId xmlns:a16="http://schemas.microsoft.com/office/drawing/2014/main" id="{EB609F2D-EC48-580F-86F5-90A66A946CB4}"/>
              </a:ext>
            </a:extLst>
          </p:cNvPr>
          <p:cNvSpPr txBox="1"/>
          <p:nvPr/>
        </p:nvSpPr>
        <p:spPr>
          <a:xfrm>
            <a:off x="2648065" y="4423236"/>
            <a:ext cx="14913665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dirty="0"/>
          </a:p>
        </p:txBody>
      </p:sp>
      <p:sp>
        <p:nvSpPr>
          <p:cNvPr id="7" name="Google Shape;145;p9">
            <a:extLst>
              <a:ext uri="{FF2B5EF4-FFF2-40B4-BE49-F238E27FC236}">
                <a16:creationId xmlns:a16="http://schemas.microsoft.com/office/drawing/2014/main" id="{33BAA3EE-0280-93E3-55B9-A13D3D051125}"/>
              </a:ext>
            </a:extLst>
          </p:cNvPr>
          <p:cNvSpPr txBox="1"/>
          <p:nvPr/>
        </p:nvSpPr>
        <p:spPr>
          <a:xfrm>
            <a:off x="3044913" y="8277045"/>
            <a:ext cx="6204502" cy="12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Разработать  </a:t>
            </a:r>
            <a:r>
              <a:rPr lang="ru-RU" sz="3600" dirty="0">
                <a:solidFill>
                  <a:srgbClr val="FFFFFF"/>
                </a:solidFill>
              </a:rPr>
              <a:t>и</a:t>
            </a:r>
            <a:r>
              <a:rPr lang="ru-RU" sz="3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нтуитивно понятный интерфейс</a:t>
            </a:r>
            <a:endParaRPr lang="ru-RU" sz="3600" dirty="0"/>
          </a:p>
        </p:txBody>
      </p:sp>
      <p:sp>
        <p:nvSpPr>
          <p:cNvPr id="8" name="Google Shape;145;p9">
            <a:extLst>
              <a:ext uri="{FF2B5EF4-FFF2-40B4-BE49-F238E27FC236}">
                <a16:creationId xmlns:a16="http://schemas.microsoft.com/office/drawing/2014/main" id="{72D9B466-67D6-DED8-6177-1DF6B83609FB}"/>
              </a:ext>
            </a:extLst>
          </p:cNvPr>
          <p:cNvSpPr txBox="1"/>
          <p:nvPr/>
        </p:nvSpPr>
        <p:spPr>
          <a:xfrm>
            <a:off x="13669983" y="8277045"/>
            <a:ext cx="6204502" cy="12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600" dirty="0">
                <a:solidFill>
                  <a:schemeClr val="bg1"/>
                </a:solidFill>
              </a:rPr>
              <a:t>Создать лаконичный современный дизайн </a:t>
            </a:r>
          </a:p>
        </p:txBody>
      </p:sp>
      <p:sp>
        <p:nvSpPr>
          <p:cNvPr id="9" name="Google Shape;145;p9">
            <a:extLst>
              <a:ext uri="{FF2B5EF4-FFF2-40B4-BE49-F238E27FC236}">
                <a16:creationId xmlns:a16="http://schemas.microsoft.com/office/drawing/2014/main" id="{ABE1C1AE-2DE9-23A9-EB14-308E79A8BCD0}"/>
              </a:ext>
            </a:extLst>
          </p:cNvPr>
          <p:cNvSpPr txBox="1"/>
          <p:nvPr/>
        </p:nvSpPr>
        <p:spPr>
          <a:xfrm>
            <a:off x="13669983" y="4386926"/>
            <a:ext cx="6204502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600" b="0" i="0" dirty="0">
                <a:solidFill>
                  <a:srgbClr val="FFFFFF"/>
                </a:solidFill>
                <a:effectLst/>
                <a:highlight>
                  <a:srgbClr val="212121"/>
                </a:highlight>
                <a:latin typeface="Roboto" panose="02000000000000000000" pitchFamily="2" charset="0"/>
              </a:rPr>
              <a:t>Обеспеч</a:t>
            </a:r>
            <a:r>
              <a:rPr lang="ru-RU" sz="3600" dirty="0">
                <a:solidFill>
                  <a:srgbClr val="FFFFFF"/>
                </a:solidFill>
                <a:highlight>
                  <a:srgbClr val="212121"/>
                </a:highlight>
                <a:latin typeface="Roboto" panose="02000000000000000000" pitchFamily="2" charset="0"/>
              </a:rPr>
              <a:t>ить</a:t>
            </a:r>
            <a:r>
              <a:rPr lang="ru-RU" sz="3600" b="0" i="0" dirty="0">
                <a:solidFill>
                  <a:srgbClr val="FFFFFF"/>
                </a:solidFill>
                <a:effectLst/>
                <a:highlight>
                  <a:srgbClr val="212121"/>
                </a:highlight>
                <a:latin typeface="Roboto" panose="02000000000000000000" pitchFamily="2" charset="0"/>
              </a:rPr>
              <a:t> максимальную доступность и адаптивност</a:t>
            </a:r>
            <a:r>
              <a:rPr lang="ru-RU" sz="3600" dirty="0">
                <a:solidFill>
                  <a:srgbClr val="FFFFFF"/>
                </a:solidFill>
                <a:highlight>
                  <a:srgbClr val="212121"/>
                </a:highlight>
                <a:latin typeface="Roboto" panose="02000000000000000000" pitchFamily="2" charset="0"/>
              </a:rPr>
              <a:t>ь</a:t>
            </a:r>
            <a:endParaRPr lang="ru-RU" sz="3600" dirty="0"/>
          </a:p>
        </p:txBody>
      </p:sp>
      <p:sp>
        <p:nvSpPr>
          <p:cNvPr id="10" name="Google Shape;145;p9">
            <a:extLst>
              <a:ext uri="{FF2B5EF4-FFF2-40B4-BE49-F238E27FC236}">
                <a16:creationId xmlns:a16="http://schemas.microsoft.com/office/drawing/2014/main" id="{916D7ECC-36AE-EB86-5FA2-B1D6843A1EAA}"/>
              </a:ext>
            </a:extLst>
          </p:cNvPr>
          <p:cNvSpPr txBox="1"/>
          <p:nvPr/>
        </p:nvSpPr>
        <p:spPr>
          <a:xfrm>
            <a:off x="3028574" y="4350668"/>
            <a:ext cx="6932320" cy="231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600" dirty="0">
                <a:solidFill>
                  <a:schemeClr val="bg1"/>
                </a:solidFill>
              </a:rPr>
              <a:t>Предоставить возможность организовать свои учебные материалы, проекты и достижения в одном месте</a:t>
            </a:r>
          </a:p>
        </p:txBody>
      </p:sp>
      <p:pic>
        <p:nvPicPr>
          <p:cNvPr id="11" name="Рисунок 10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9BDE8D3-8F94-1126-2DF5-332E7D9D60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257234" y="12635116"/>
            <a:ext cx="2390831" cy="81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нимок экрана, фиолетовый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5C072C2-0F14-AC8D-E0FA-11AB1725A2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3" t="12029" r="5284" b="5145"/>
          <a:stretch/>
        </p:blipFill>
        <p:spPr>
          <a:xfrm>
            <a:off x="0" y="1"/>
            <a:ext cx="24384000" cy="13716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2DA8571-6324-2A39-EBCD-B6B1C59EA59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1000"/>
          </a:blip>
          <a:stretch>
            <a:fillRect/>
          </a:stretch>
        </p:blipFill>
        <p:spPr>
          <a:xfrm>
            <a:off x="257234" y="12635116"/>
            <a:ext cx="2390831" cy="81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12842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419</Words>
  <Application>Microsoft Office PowerPoint</Application>
  <PresentationFormat>Произвольный</PresentationFormat>
  <Paragraphs>95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Roboto</vt:lpstr>
      <vt:lpstr>Aptos</vt:lpstr>
      <vt:lpstr>Helvetica Neue Light</vt:lpstr>
      <vt:lpstr>Helvetica Neue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Anss Shevchuk</dc:creator>
  <cp:lastModifiedBy>Anss Shevchuk</cp:lastModifiedBy>
  <cp:revision>10</cp:revision>
  <dcterms:modified xsi:type="dcterms:W3CDTF">2024-06-14T13:02:25Z</dcterms:modified>
</cp:coreProperties>
</file>