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39217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0138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1125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3326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6206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6244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7877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1983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2416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8790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9809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42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0F486F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23" name="Google Shape;23;p2"/>
          <p:cNvCxnSpPr/>
          <p:nvPr/>
        </p:nvCxnSpPr>
        <p:spPr>
          <a:xfrm flipH="1">
            <a:off x="8228012" y="8467"/>
            <a:ext cx="3810000" cy="3810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2"/>
          <p:cNvCxnSpPr/>
          <p:nvPr/>
        </p:nvCxnSpPr>
        <p:spPr>
          <a:xfrm flipH="1">
            <a:off x="6108170" y="91545"/>
            <a:ext cx="6080655" cy="6080655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" name="Google Shape;25;p2"/>
          <p:cNvCxnSpPr/>
          <p:nvPr/>
        </p:nvCxnSpPr>
        <p:spPr>
          <a:xfrm flipH="1">
            <a:off x="7235825" y="228600"/>
            <a:ext cx="4953000" cy="4953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" name="Google Shape;26;p2"/>
          <p:cNvCxnSpPr/>
          <p:nvPr/>
        </p:nvCxnSpPr>
        <p:spPr>
          <a:xfrm flipH="1">
            <a:off x="7335837" y="32278"/>
            <a:ext cx="4852989" cy="485298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27;p2"/>
          <p:cNvCxnSpPr/>
          <p:nvPr/>
        </p:nvCxnSpPr>
        <p:spPr>
          <a:xfrm flipH="1">
            <a:off x="7845426" y="609601"/>
            <a:ext cx="4343399" cy="434339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>
            <a:spLocks noGrp="1"/>
          </p:cNvSpPr>
          <p:nvPr>
            <p:ph type="pic" idx="2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914402" y="3843867"/>
            <a:ext cx="830421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80"/>
              <a:buFont typeface="Century Gothic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1446212" y="34290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2"/>
          </p:nvPr>
        </p:nvSpPr>
        <p:spPr>
          <a:xfrm>
            <a:off x="684213" y="4301067"/>
            <a:ext cx="8534400" cy="168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1" cy="104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2"/>
          </p:nvPr>
        </p:nvSpPr>
        <p:spPr>
          <a:xfrm>
            <a:off x="684211" y="4978400"/>
            <a:ext cx="8534401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2"/>
          </p:nvPr>
        </p:nvSpPr>
        <p:spPr>
          <a:xfrm>
            <a:off x="684211" y="4766732"/>
            <a:ext cx="8534401" cy="1227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 rot="5400000">
            <a:off x="3143778" y="-1773767"/>
            <a:ext cx="3615267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 rot="5400000">
            <a:off x="7427912" y="1943100"/>
            <a:ext cx="4572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 rot="5400000">
            <a:off x="1943100" y="-571500"/>
            <a:ext cx="5308600" cy="7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684211" y="685800"/>
            <a:ext cx="4937655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2"/>
          </p:nvPr>
        </p:nvSpPr>
        <p:spPr>
          <a:xfrm>
            <a:off x="5808133" y="685801"/>
            <a:ext cx="4934479" cy="361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684211" y="1270529"/>
            <a:ext cx="4937655" cy="303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3"/>
          </p:nvPr>
        </p:nvSpPr>
        <p:spPr>
          <a:xfrm>
            <a:off x="6079066" y="685800"/>
            <a:ext cx="466513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4"/>
          </p:nvPr>
        </p:nvSpPr>
        <p:spPr>
          <a:xfrm>
            <a:off x="5806545" y="1262062"/>
            <a:ext cx="4929188" cy="303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5943601" cy="53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7085012" y="2209799"/>
            <a:ext cx="3657600" cy="209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>
            <a:spLocks noGrp="1"/>
          </p:cNvSpPr>
          <p:nvPr>
            <p:ph type="pic" idx="2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4722812" y="2777066"/>
            <a:ext cx="6021388" cy="204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7" name="Google Shape;7;p1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" name="Google Shape;9;p1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" name="Google Shape;10;p1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" name="Google Shape;11;p1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">
              <a:srgbClr val="FFFFFF"/>
            </a:gs>
            <a:gs pos="100000">
              <a:srgbClr val="43D5FA"/>
            </a:gs>
          </a:gsLst>
          <a:lin ang="6120000" scaled="0"/>
        </a:gra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9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137" name="Google Shape;137;p19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8" name="Google Shape;138;p19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" name="Google Shape;139;p19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0" name="Google Shape;140;p19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1" name="Google Shape;141;p19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22C4E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D88A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D88A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D88A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D88A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D88A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D88A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D88A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D88A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D88A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D88A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D88A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mes New Roman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ОБРАЗОВАТЕЛЬНАЯ ИГРА</a:t>
            </a:r>
            <a:r>
              <a:rPr lang="ru-RU"/>
              <a:t/>
            </a:r>
            <a:br>
              <a:rPr lang="ru-RU"/>
            </a:b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ЛАБИРИНТ ЕГЭ</a:t>
            </a:r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subTitle" idx="1"/>
          </p:nvPr>
        </p:nvSpPr>
        <p:spPr>
          <a:xfrm>
            <a:off x="7815313" y="5206905"/>
            <a:ext cx="4722577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ru-RU" sz="1800">
                <a:solidFill>
                  <a:schemeClr val="lt1"/>
                </a:solidFill>
              </a:rPr>
              <a:t>Носков Данил РИ - 190014,</a:t>
            </a:r>
            <a:endParaRPr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SzPts val="1440"/>
              <a:buNone/>
            </a:pPr>
            <a:r>
              <a:rPr lang="ru-RU" sz="1800">
                <a:solidFill>
                  <a:schemeClr val="lt1"/>
                </a:solidFill>
              </a:rPr>
              <a:t>Князев Константин РИ - 190015</a:t>
            </a:r>
            <a:r>
              <a:rPr lang="ru-RU" sz="1800" u="sng">
                <a:solidFill>
                  <a:schemeClr val="lt1"/>
                </a:solidFill>
              </a:rPr>
              <a:t>,</a:t>
            </a:r>
            <a:endParaRPr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SzPts val="1440"/>
              <a:buNone/>
            </a:pPr>
            <a:r>
              <a:rPr lang="ru-RU" sz="1800">
                <a:solidFill>
                  <a:schemeClr val="lt1"/>
                </a:solidFill>
              </a:rPr>
              <a:t>Рынк Владимир РИ - 190014.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0"/>
          <p:cNvSpPr txBox="1">
            <a:spLocks noGrp="1"/>
          </p:cNvSpPr>
          <p:nvPr>
            <p:ph type="title"/>
          </p:nvPr>
        </p:nvSpPr>
        <p:spPr>
          <a:xfrm>
            <a:off x="970927" y="2610195"/>
            <a:ext cx="10000210" cy="112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ru-RU"/>
              <a:t>СПАСИБО ЗА ВНИМАНИЕ!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" name="Google Shape;164;p22"/>
          <p:cNvSpPr/>
          <p:nvPr/>
        </p:nvSpPr>
        <p:spPr>
          <a:xfrm>
            <a:off x="1" y="0"/>
            <a:ext cx="12188825" cy="4572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lt1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65" name="Google Shape;165;p22"/>
          <p:cNvGrpSpPr/>
          <p:nvPr/>
        </p:nvGrpSpPr>
        <p:grpSpPr>
          <a:xfrm>
            <a:off x="965200" y="1331281"/>
            <a:ext cx="10255250" cy="2859267"/>
            <a:chOff x="0" y="688342"/>
            <a:chExt cx="10255250" cy="2859267"/>
          </a:xfrm>
        </p:grpSpPr>
        <p:sp>
          <p:nvSpPr>
            <p:cNvPr id="166" name="Google Shape;166;p22"/>
            <p:cNvSpPr/>
            <p:nvPr/>
          </p:nvSpPr>
          <p:spPr>
            <a:xfrm>
              <a:off x="0" y="688342"/>
              <a:ext cx="10255250" cy="1270785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384412" y="974268"/>
              <a:ext cx="698932" cy="69893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1467757" y="688342"/>
              <a:ext cx="4614862" cy="12707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2"/>
            <p:cNvSpPr txBox="1"/>
            <p:nvPr/>
          </p:nvSpPr>
          <p:spPr>
            <a:xfrm>
              <a:off x="1467757" y="688342"/>
              <a:ext cx="4614862" cy="12707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4475" tIns="134475" rIns="134475" bIns="134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entury Gothic"/>
                <a:buNone/>
              </a:pPr>
              <a:r>
                <a:rPr lang="ru-RU" sz="25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Проблема</a:t>
              </a:r>
              <a:endParaRPr sz="2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6082619" y="688342"/>
              <a:ext cx="4172630" cy="12707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2"/>
            <p:cNvSpPr txBox="1"/>
            <p:nvPr/>
          </p:nvSpPr>
          <p:spPr>
            <a:xfrm>
              <a:off x="6082619" y="688342"/>
              <a:ext cx="4172630" cy="12707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4475" tIns="134475" rIns="134475" bIns="134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entury Gothic"/>
                <a:buNone/>
              </a:pPr>
              <a:r>
                <a:rPr lang="ru-RU" sz="16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 Подготовка к ЕГЭ довольно сложна из-за большого количества информации и тяжёлой умственной деятельности.</a:t>
              </a:r>
              <a:endPara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2" name="Google Shape;172;p22"/>
            <p:cNvSpPr/>
            <p:nvPr/>
          </p:nvSpPr>
          <p:spPr>
            <a:xfrm>
              <a:off x="0" y="2276824"/>
              <a:ext cx="10255250" cy="1270785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384412" y="2562750"/>
              <a:ext cx="698932" cy="69893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1467757" y="2276824"/>
              <a:ext cx="4614862" cy="12707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2"/>
            <p:cNvSpPr txBox="1"/>
            <p:nvPr/>
          </p:nvSpPr>
          <p:spPr>
            <a:xfrm>
              <a:off x="1467757" y="2276824"/>
              <a:ext cx="4614862" cy="12707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4475" tIns="134475" rIns="134475" bIns="134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entury Gothic"/>
                <a:buNone/>
              </a:pPr>
              <a:r>
                <a:rPr lang="ru-RU" sz="25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Цель</a:t>
              </a:r>
              <a:endParaRPr sz="2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6082619" y="2276824"/>
              <a:ext cx="4172630" cy="12707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2"/>
            <p:cNvSpPr txBox="1"/>
            <p:nvPr/>
          </p:nvSpPr>
          <p:spPr>
            <a:xfrm>
              <a:off x="6082619" y="2276824"/>
              <a:ext cx="4172630" cy="12707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4475" tIns="134475" rIns="134475" bIns="1344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entury Gothic"/>
                <a:buNone/>
              </a:pPr>
              <a:r>
                <a:rPr lang="ru-RU" sz="16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 Создать обучающее мобильное приложение, помогающее при подготовке к экзаменам.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">
              <a:schemeClr val="lt1"/>
            </a:gs>
            <a:gs pos="100000">
              <a:srgbClr val="E1E1E1"/>
            </a:gs>
          </a:gsLst>
          <a:lin ang="6120000" scaled="0"/>
        </a:gra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/>
          <p:nvPr/>
        </p:nvSpPr>
        <p:spPr>
          <a:xfrm flipH="1">
            <a:off x="925" y="2"/>
            <a:ext cx="12191075" cy="6857998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10800000" flipH="1">
            <a:off x="0" y="1"/>
            <a:ext cx="12188825" cy="6857999"/>
          </a:xfrm>
          <a:prstGeom prst="snip1Rect">
            <a:avLst>
              <a:gd name="adj" fmla="val 50000"/>
            </a:avLst>
          </a:prstGeom>
          <a:gradFill>
            <a:gsLst>
              <a:gs pos="0">
                <a:schemeClr val="lt1"/>
              </a:gs>
              <a:gs pos="10000">
                <a:schemeClr val="lt1"/>
              </a:gs>
              <a:gs pos="100000">
                <a:srgbClr val="E1E1E1"/>
              </a:gs>
            </a:gsLst>
            <a:lin ang="612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 txBox="1">
            <a:spLocks noGrp="1"/>
          </p:cNvSpPr>
          <p:nvPr>
            <p:ph type="title"/>
          </p:nvPr>
        </p:nvSpPr>
        <p:spPr>
          <a:xfrm>
            <a:off x="333291" y="1669937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</a:pPr>
            <a:r>
              <a:rPr lang="ru-RU" sz="4000">
                <a:solidFill>
                  <a:schemeClr val="dk2"/>
                </a:solidFill>
              </a:rPr>
              <a:t>НАШЕ РЕШЕНИЕ</a:t>
            </a:r>
            <a:endParaRPr/>
          </a:p>
        </p:txBody>
      </p:sp>
      <p:sp>
        <p:nvSpPr>
          <p:cNvPr id="185" name="Google Shape;185;p23"/>
          <p:cNvSpPr txBox="1">
            <a:spLocks noGrp="1"/>
          </p:cNvSpPr>
          <p:nvPr>
            <p:ph type="body" idx="1"/>
          </p:nvPr>
        </p:nvSpPr>
        <p:spPr>
          <a:xfrm>
            <a:off x="223002" y="2901616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18415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ru-RU">
                <a:solidFill>
                  <a:schemeClr val="dk1"/>
                </a:solidFill>
              </a:rPr>
              <a:t> Мы предлагаем игроку пройти лабиринт, где каждый шаг - вопрос из ЕГЭ по выбранному предмету. Шанса на ошибку нет (умираешь - начинаешь заново). После успешного прохождения теста игрок может переходить на следующий уровень.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ru-RU">
                <a:solidFill>
                  <a:schemeClr val="dk1"/>
                </a:solidFill>
              </a:rPr>
              <a:t/>
            </a:r>
            <a:br>
              <a:rPr lang="ru-RU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285750" lvl="0" indent="-18415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3978579" y="4487332"/>
            <a:ext cx="5627158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ru-RU"/>
              <a:t>РЫНОК</a:t>
            </a:r>
            <a:endParaRPr/>
          </a:p>
        </p:txBody>
      </p:sp>
      <p:pic>
        <p:nvPicPr>
          <p:cNvPr id="192" name="Google Shape;192;p24"/>
          <p:cNvPicPr preferRelativeResize="0"/>
          <p:nvPr/>
        </p:nvPicPr>
        <p:blipFill rotWithShape="1">
          <a:blip r:embed="rId3">
            <a:alphaModFix/>
          </a:blip>
          <a:srcRect l="40007" r="25956" b="-3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 txBox="1">
            <a:spLocks noGrp="1"/>
          </p:cNvSpPr>
          <p:nvPr>
            <p:ph type="body" idx="1"/>
          </p:nvPr>
        </p:nvSpPr>
        <p:spPr>
          <a:xfrm>
            <a:off x="3884612" y="685800"/>
            <a:ext cx="7317887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>
                <a:solidFill>
                  <a:schemeClr val="lt1"/>
                </a:solidFill>
              </a:rPr>
              <a:t> Сфера образовательных игр развивается на приемлемом уровне, поэтому эта область довольно конкурентная. Рынок образовательных игр в настоящее время процветает, так как уровень знаний в некоторых школах и на ЕГЭ не равен, поэтому ученикам приходится искать дополнительный материал и практиковать его. Большинство учащихся в первую очередь ищут предложения в сфере образовательных приложений. Для любых команд выход на рынок в этой сфере благоприятен.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94" name="Google Shape;194;p24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195" name="Google Shape;195;p24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6" name="Google Shape;196;p24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7" name="Google Shape;197;p24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8" name="Google Shape;198;p24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9" name="Google Shape;199;p24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" name="Google Shape;204;p25"/>
          <p:cNvCxnSpPr/>
          <p:nvPr/>
        </p:nvCxnSpPr>
        <p:spPr>
          <a:xfrm flipH="1">
            <a:off x="8228012" y="8467"/>
            <a:ext cx="3810000" cy="3810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5" name="Google Shape;205;p25"/>
          <p:cNvCxnSpPr/>
          <p:nvPr/>
        </p:nvCxnSpPr>
        <p:spPr>
          <a:xfrm flipH="1">
            <a:off x="6108170" y="91545"/>
            <a:ext cx="6080655" cy="6080655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6" name="Google Shape;206;p25"/>
          <p:cNvCxnSpPr/>
          <p:nvPr/>
        </p:nvCxnSpPr>
        <p:spPr>
          <a:xfrm flipH="1">
            <a:off x="7235825" y="228600"/>
            <a:ext cx="4953000" cy="4953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7" name="Google Shape;207;p25"/>
          <p:cNvCxnSpPr/>
          <p:nvPr/>
        </p:nvCxnSpPr>
        <p:spPr>
          <a:xfrm flipH="1">
            <a:off x="7335837" y="32278"/>
            <a:ext cx="4852989" cy="485298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8" name="Google Shape;208;p25"/>
          <p:cNvCxnSpPr/>
          <p:nvPr/>
        </p:nvCxnSpPr>
        <p:spPr>
          <a:xfrm flipH="1">
            <a:off x="7845426" y="609601"/>
            <a:ext cx="4343399" cy="434339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9" name="Google Shape;209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5"/>
          <p:cNvSpPr txBox="1">
            <a:spLocks noGrp="1"/>
          </p:cNvSpPr>
          <p:nvPr>
            <p:ph type="title"/>
          </p:nvPr>
        </p:nvSpPr>
        <p:spPr>
          <a:xfrm>
            <a:off x="665641" y="4473679"/>
            <a:ext cx="9552558" cy="1233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ru-RU" sz="4800"/>
              <a:t>КОНКУРЕНТЫ</a:t>
            </a:r>
            <a:endParaRPr/>
          </a:p>
        </p:txBody>
      </p:sp>
      <p:sp>
        <p:nvSpPr>
          <p:cNvPr id="211" name="Google Shape;211;p25"/>
          <p:cNvSpPr/>
          <p:nvPr/>
        </p:nvSpPr>
        <p:spPr>
          <a:xfrm>
            <a:off x="672251" y="690851"/>
            <a:ext cx="2995535" cy="3584587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lt1"/>
          </a:solidFill>
          <a:ln w="15875" cap="rnd" cmpd="sng">
            <a:solidFill>
              <a:srgbClr val="FFFFF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5" descr="Изображение выглядит как часы&#10;&#10;Описание создано с очень высокой степенью достоверности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964" y="1273595"/>
            <a:ext cx="2340108" cy="241909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5"/>
          <p:cNvSpPr/>
          <p:nvPr/>
        </p:nvSpPr>
        <p:spPr>
          <a:xfrm>
            <a:off x="3995499" y="690851"/>
            <a:ext cx="2995535" cy="3584587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lt1"/>
          </a:solidFill>
          <a:ln w="15875" cap="rnd" cmpd="sng">
            <a:solidFill>
              <a:srgbClr val="FFFFF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4" name="Google Shape;214;p25" descr="Изображение выглядит как рисунок, часы, знак, улица&#10;&#10;Описание создано с очень высокой степенью достоверности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323212" y="1328761"/>
            <a:ext cx="2340108" cy="2308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5" name="Google Shape;215;p25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216" name="Google Shape;216;p25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7" name="Google Shape;217;p25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8" name="Google Shape;218;p25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9" name="Google Shape;219;p25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0" name="Google Shape;220;p25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21" name="Google Shape;221;p25"/>
          <p:cNvSpPr/>
          <p:nvPr/>
        </p:nvSpPr>
        <p:spPr>
          <a:xfrm>
            <a:off x="7296780" y="690851"/>
            <a:ext cx="2995535" cy="3584587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lt1"/>
          </a:solidFill>
          <a:ln w="15875" cap="rnd" cmpd="sng">
            <a:solidFill>
              <a:srgbClr val="FFFFF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2" name="Google Shape;222;p25" descr="Изображение выглядит как тарелка&#10;&#10;Описание создано с очень высокой степенью достоверности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4493" y="1333708"/>
            <a:ext cx="2340108" cy="229887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5"/>
          <p:cNvSpPr txBox="1"/>
          <p:nvPr/>
        </p:nvSpPr>
        <p:spPr>
          <a:xfrm>
            <a:off x="4557708" y="3737228"/>
            <a:ext cx="20366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Castle Quiz</a:t>
            </a:r>
            <a:endParaRPr sz="18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p25"/>
          <p:cNvSpPr txBox="1"/>
          <p:nvPr/>
        </p:nvSpPr>
        <p:spPr>
          <a:xfrm>
            <a:off x="8187467" y="3745855"/>
            <a:ext cx="20366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Экзамер</a:t>
            </a:r>
            <a:endParaRPr sz="18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25"/>
          <p:cNvSpPr txBox="1"/>
          <p:nvPr/>
        </p:nvSpPr>
        <p:spPr>
          <a:xfrm>
            <a:off x="1387760" y="3734430"/>
            <a:ext cx="20366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 ботать!</a:t>
            </a:r>
            <a:endParaRPr sz="18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6"/>
          <p:cNvSpPr txBox="1"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ru-RU"/>
              <a:t>СЦЕНАРИЙ</a:t>
            </a:r>
            <a:endParaRPr/>
          </a:p>
        </p:txBody>
      </p:sp>
      <p:cxnSp>
        <p:nvCxnSpPr>
          <p:cNvPr id="232" name="Google Shape;232;p26"/>
          <p:cNvCxnSpPr/>
          <p:nvPr/>
        </p:nvCxnSpPr>
        <p:spPr>
          <a:xfrm>
            <a:off x="4650783" y="1532373"/>
            <a:ext cx="0" cy="3198892"/>
          </a:xfrm>
          <a:prstGeom prst="straightConnector1">
            <a:avLst/>
          </a:prstGeom>
          <a:noFill/>
          <a:ln w="19050" cap="flat" cmpd="sng">
            <a:solidFill>
              <a:schemeClr val="lt1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3" name="Google Shape;233;p26"/>
          <p:cNvSpPr txBox="1">
            <a:spLocks noGrp="1"/>
          </p:cNvSpPr>
          <p:nvPr>
            <p:ph type="body" idx="1"/>
          </p:nvPr>
        </p:nvSpPr>
        <p:spPr>
          <a:xfrm>
            <a:off x="4979962" y="685799"/>
            <a:ext cx="6288260" cy="489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ru-RU">
                <a:solidFill>
                  <a:schemeClr val="lt1"/>
                </a:solidFill>
              </a:rPr>
              <a:t>Пользователь запускает приложение, начинает новую игру, или продолжает ранее запущенную.</a:t>
            </a:r>
            <a:endParaRPr>
              <a:solidFill>
                <a:schemeClr val="lt1"/>
              </a:solidFill>
            </a:endParaRP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ru-RU">
                <a:solidFill>
                  <a:schemeClr val="lt1"/>
                </a:solidFill>
              </a:rPr>
              <a:t>Система составляет список вопросов, генерирует уровень.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ru-RU">
                <a:solidFill>
                  <a:schemeClr val="lt1"/>
                </a:solidFill>
              </a:rPr>
              <a:t>Пользователь выполняет задание, выбирает направление передвижения.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ru-RU">
                <a:solidFill>
                  <a:schemeClr val="lt1"/>
                </a:solidFill>
              </a:rPr>
              <a:t>Система проверяет ответ и выполняет передвижение персонажа.</a:t>
            </a:r>
            <a:endParaRPr>
              <a:solidFill>
                <a:schemeClr val="lt1"/>
              </a:solidFill>
            </a:endParaRP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ru-RU">
                <a:solidFill>
                  <a:schemeClr val="lt1"/>
                </a:solidFill>
              </a:rPr>
              <a:t>Пользователь успешно проходит все тесты.</a:t>
            </a:r>
            <a:endParaRPr>
              <a:solidFill>
                <a:schemeClr val="lt1"/>
              </a:solidFill>
            </a:endParaRP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ru-RU">
                <a:solidFill>
                  <a:schemeClr val="lt1"/>
                </a:solidFill>
              </a:rPr>
              <a:t>Система выдает сообщение с результатом.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772817" y="65960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ru-RU"/>
              <a:t>ТЗ</a:t>
            </a:r>
            <a:endParaRPr/>
          </a:p>
        </p:txBody>
      </p:sp>
      <p:grpSp>
        <p:nvGrpSpPr>
          <p:cNvPr id="239" name="Google Shape;239;p27"/>
          <p:cNvGrpSpPr/>
          <p:nvPr/>
        </p:nvGrpSpPr>
        <p:grpSpPr>
          <a:xfrm>
            <a:off x="1642298" y="1908544"/>
            <a:ext cx="9377657" cy="3322200"/>
            <a:chOff x="484654" y="0"/>
            <a:chExt cx="9377657" cy="3322200"/>
          </a:xfrm>
        </p:grpSpPr>
        <p:sp>
          <p:nvSpPr>
            <p:cNvPr id="240" name="Google Shape;240;p27"/>
            <p:cNvSpPr/>
            <p:nvPr/>
          </p:nvSpPr>
          <p:spPr>
            <a:xfrm>
              <a:off x="484654" y="0"/>
              <a:ext cx="1509048" cy="108260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7"/>
            <p:cNvSpPr/>
            <p:nvPr/>
          </p:nvSpPr>
          <p:spPr>
            <a:xfrm>
              <a:off x="484654" y="1184994"/>
              <a:ext cx="4311566" cy="463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7"/>
            <p:cNvSpPr txBox="1"/>
            <p:nvPr/>
          </p:nvSpPr>
          <p:spPr>
            <a:xfrm>
              <a:off x="484654" y="1184994"/>
              <a:ext cx="4311566" cy="463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entury Gothic"/>
                <a:buNone/>
              </a:pPr>
              <a:r>
                <a:rPr lang="ru-RU" sz="30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Персонаж</a:t>
              </a:r>
              <a:endParaRPr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3" name="Google Shape;243;p27"/>
            <p:cNvSpPr/>
            <p:nvPr/>
          </p:nvSpPr>
          <p:spPr>
            <a:xfrm>
              <a:off x="484654" y="1696590"/>
              <a:ext cx="4311566" cy="1625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7"/>
            <p:cNvSpPr txBox="1"/>
            <p:nvPr/>
          </p:nvSpPr>
          <p:spPr>
            <a:xfrm>
              <a:off x="484654" y="1696590"/>
              <a:ext cx="4311566" cy="1625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None/>
              </a:pPr>
              <a:r>
                <a:rPr lang="ru-RU" sz="17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Персонаж - управляемый игроком герой, показывает прогресс по уровню.</a:t>
              </a:r>
              <a:endParaRPr sz="1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None/>
              </a:pPr>
              <a:r>
                <a:rPr lang="ru-RU" sz="17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Камера следует за персонажем, удерживая его в центре экрана.</a:t>
              </a:r>
              <a:endParaRPr sz="1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None/>
              </a:pPr>
              <a:r>
                <a:rPr lang="ru-RU" sz="17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Игрок управляет персонажем-выбирает направление перемещения в зависимости от ответов на вопросы.</a:t>
              </a:r>
              <a:endParaRPr sz="1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5550745" y="0"/>
              <a:ext cx="1509048" cy="108260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7"/>
            <p:cNvSpPr/>
            <p:nvPr/>
          </p:nvSpPr>
          <p:spPr>
            <a:xfrm>
              <a:off x="5550745" y="1184994"/>
              <a:ext cx="4311566" cy="463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7"/>
            <p:cNvSpPr txBox="1"/>
            <p:nvPr/>
          </p:nvSpPr>
          <p:spPr>
            <a:xfrm>
              <a:off x="5550745" y="1184994"/>
              <a:ext cx="4311566" cy="463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entury Gothic"/>
                <a:buNone/>
              </a:pPr>
              <a:r>
                <a:rPr lang="ru-RU" sz="30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Уровень</a:t>
              </a:r>
              <a:endParaRPr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8" name="Google Shape;248;p27"/>
            <p:cNvSpPr/>
            <p:nvPr/>
          </p:nvSpPr>
          <p:spPr>
            <a:xfrm>
              <a:off x="5550745" y="1696590"/>
              <a:ext cx="4311566" cy="1625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7"/>
            <p:cNvSpPr txBox="1"/>
            <p:nvPr/>
          </p:nvSpPr>
          <p:spPr>
            <a:xfrm>
              <a:off x="5550745" y="1696590"/>
              <a:ext cx="4311566" cy="1625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None/>
              </a:pPr>
              <a:r>
                <a:rPr lang="ru-RU" sz="17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Уровень - лабиринт, формируется из ответов на набор заданий.</a:t>
              </a:r>
              <a:endParaRPr sz="1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None/>
              </a:pPr>
              <a:r>
                <a:rPr lang="ru-RU" sz="17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Состоит из платформ. Платформы подсвечиваются:</a:t>
              </a:r>
              <a:endParaRPr sz="1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Char char="•"/>
              </a:pPr>
              <a:r>
                <a:rPr lang="ru-RU" sz="17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белым - текущий вопрос.</a:t>
              </a:r>
              <a:endParaRPr sz="1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Char char="•"/>
              </a:pPr>
              <a:r>
                <a:rPr lang="ru-RU" sz="17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зелёный - правильный ответ.</a:t>
              </a:r>
              <a:endParaRPr sz="1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Char char="•"/>
              </a:pPr>
              <a:r>
                <a:rPr lang="ru-RU" sz="17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красный - неправильный ответ.</a:t>
              </a:r>
              <a:endParaRPr sz="1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Char char="•"/>
              </a:pPr>
              <a:r>
                <a:rPr lang="ru-RU" sz="17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золотой - финал уровня.</a:t>
              </a:r>
              <a:endParaRPr sz="1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остяСука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0"/>
            <a:ext cx="1217295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0" name="Google Shape;260;p29"/>
          <p:cNvSpPr txBox="1"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lang="ru-RU" sz="2800"/>
              <a:t>ИНСТРУМЕНТЫ</a:t>
            </a:r>
            <a:endParaRPr/>
          </a:p>
        </p:txBody>
      </p:sp>
      <p:sp>
        <p:nvSpPr>
          <p:cNvPr id="261" name="Google Shape;261;p29"/>
          <p:cNvSpPr/>
          <p:nvPr/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2" name="Google Shape;262;p29"/>
          <p:cNvSpPr/>
          <p:nvPr/>
        </p:nvSpPr>
        <p:spPr>
          <a:xfrm flipH="1">
            <a:off x="795900" y="794540"/>
            <a:ext cx="3307944" cy="2384634"/>
          </a:xfrm>
          <a:prstGeom prst="snip1Rect">
            <a:avLst>
              <a:gd name="adj" fmla="val 21437"/>
            </a:avLst>
          </a:prstGeom>
          <a:solidFill>
            <a:srgbClr val="FFFFFF"/>
          </a:solidFill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29" descr="Изображение выглядит как рисунок&#10;&#10;Описание создано с очень высокой степенью достоверности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408" y="1477471"/>
            <a:ext cx="2852928" cy="1032561"/>
          </a:xfrm>
          <a:custGeom>
            <a:avLst/>
            <a:gdLst/>
            <a:ahLst/>
            <a:cxnLst/>
            <a:rect l="l" t="t" r="r" b="b"/>
            <a:pathLst>
              <a:path w="2852928" h="1938921" extrusionOk="0">
                <a:moveTo>
                  <a:pt x="377025" y="0"/>
                </a:moveTo>
                <a:lnTo>
                  <a:pt x="2852928" y="0"/>
                </a:lnTo>
                <a:lnTo>
                  <a:pt x="2852928" y="1938921"/>
                </a:lnTo>
                <a:lnTo>
                  <a:pt x="0" y="1938921"/>
                </a:lnTo>
                <a:lnTo>
                  <a:pt x="0" y="377025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64" name="Google Shape;264;p29"/>
          <p:cNvSpPr/>
          <p:nvPr/>
        </p:nvSpPr>
        <p:spPr>
          <a:xfrm rot="10800000" flipH="1">
            <a:off x="4261003" y="792752"/>
            <a:ext cx="2783421" cy="2397591"/>
          </a:xfrm>
          <a:prstGeom prst="snip1Rect">
            <a:avLst>
              <a:gd name="adj" fmla="val 0"/>
            </a:avLst>
          </a:prstGeom>
          <a:solidFill>
            <a:srgbClr val="FFFFFF"/>
          </a:solidFill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5" name="Google Shape;265;p29" descr="Изображение выглядит как знак&#10;&#10;Описание создано с очень высокой степенью достоверности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1425" y="1338323"/>
            <a:ext cx="2322576" cy="1306448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9"/>
          <p:cNvSpPr/>
          <p:nvPr/>
        </p:nvSpPr>
        <p:spPr>
          <a:xfrm rot="10800000" flipH="1">
            <a:off x="795900" y="3344573"/>
            <a:ext cx="3307943" cy="2397588"/>
          </a:xfrm>
          <a:prstGeom prst="snip1Rect">
            <a:avLst>
              <a:gd name="adj" fmla="val 0"/>
            </a:avLst>
          </a:prstGeom>
          <a:solidFill>
            <a:srgbClr val="FFFFFF"/>
          </a:solidFill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7" name="Google Shape;267;p29" descr="Изображение выглядит как еда, рисунок&#10;&#10;Описание создано с очень высокой степенью достоверности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3407" y="4108296"/>
            <a:ext cx="2852928" cy="870142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9"/>
          <p:cNvSpPr/>
          <p:nvPr/>
        </p:nvSpPr>
        <p:spPr>
          <a:xfrm rot="10800000" flipH="1">
            <a:off x="4261003" y="3344574"/>
            <a:ext cx="2783421" cy="2397589"/>
          </a:xfrm>
          <a:prstGeom prst="snip1Rect">
            <a:avLst>
              <a:gd name="adj" fmla="val 21522"/>
            </a:avLst>
          </a:prstGeom>
          <a:solidFill>
            <a:srgbClr val="FFFFFF"/>
          </a:solidFill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9" name="Google Shape;269;p29" descr="Изображение выглядит как рисунок&#10;&#10;Описание создано с очень высокой степенью достоверности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91425" y="3915289"/>
            <a:ext cx="2322576" cy="1201932"/>
          </a:xfrm>
          <a:custGeom>
            <a:avLst/>
            <a:gdLst/>
            <a:ahLst/>
            <a:cxnLst/>
            <a:rect l="l" t="t" r="r" b="b"/>
            <a:pathLst>
              <a:path w="2370673" h="1923111" extrusionOk="0">
                <a:moveTo>
                  <a:pt x="0" y="0"/>
                </a:moveTo>
                <a:lnTo>
                  <a:pt x="2370673" y="0"/>
                </a:lnTo>
                <a:lnTo>
                  <a:pt x="2370673" y="1556375"/>
                </a:lnTo>
                <a:lnTo>
                  <a:pt x="2003937" y="1923111"/>
                </a:lnTo>
                <a:lnTo>
                  <a:pt x="0" y="192311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70" name="Google Shape;270;p29"/>
          <p:cNvSpPr txBox="1">
            <a:spLocks noGrp="1"/>
          </p:cNvSpPr>
          <p:nvPr>
            <p:ph type="body" idx="1"/>
          </p:nvPr>
        </p:nvSpPr>
        <p:spPr>
          <a:xfrm>
            <a:off x="7532710" y="1822448"/>
            <a:ext cx="3872576" cy="352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ru-RU" sz="1400"/>
              <a:t/>
            </a:r>
            <a:br>
              <a:rPr lang="ru-RU" sz="1400"/>
            </a:br>
            <a:endParaRPr sz="1400"/>
          </a:p>
        </p:txBody>
      </p:sp>
      <p:grpSp>
        <p:nvGrpSpPr>
          <p:cNvPr id="271" name="Google Shape;271;p29"/>
          <p:cNvGrpSpPr/>
          <p:nvPr/>
        </p:nvGrpSpPr>
        <p:grpSpPr>
          <a:xfrm>
            <a:off x="10292292" y="3528482"/>
            <a:ext cx="1896536" cy="2218267"/>
            <a:chOff x="10292292" y="2963333"/>
            <a:chExt cx="1896536" cy="2218267"/>
          </a:xfrm>
        </p:grpSpPr>
        <p:cxnSp>
          <p:nvCxnSpPr>
            <p:cNvPr id="272" name="Google Shape;272;p29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3" name="Google Shape;273;p29"/>
            <p:cNvCxnSpPr/>
            <p:nvPr/>
          </p:nvCxnSpPr>
          <p:spPr>
            <a:xfrm flipH="1">
              <a:off x="10699485" y="3190344"/>
              <a:ext cx="1489342" cy="1489341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4" name="Google Shape;274;p29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5" name="Google Shape;275;p29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6" name="Google Shape;276;p29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ce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Широкоэкранный</PresentationFormat>
  <Paragraphs>40</Paragraphs>
  <Slides>10</Slides>
  <Notes>10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Times New Roman</vt:lpstr>
      <vt:lpstr>Century Gothic</vt:lpstr>
      <vt:lpstr>Noto Sans Symbols</vt:lpstr>
      <vt:lpstr>Arial</vt:lpstr>
      <vt:lpstr>Slice</vt:lpstr>
      <vt:lpstr>Slice</vt:lpstr>
      <vt:lpstr>ОБРАЗОВАТЕЛЬНАЯ ИГРА ЛАБИРИНТ ЕГЭ</vt:lpstr>
      <vt:lpstr>Презентация PowerPoint</vt:lpstr>
      <vt:lpstr>НАШЕ РЕШЕНИЕ</vt:lpstr>
      <vt:lpstr>РЫНОК</vt:lpstr>
      <vt:lpstr>КОНКУРЕНТЫ</vt:lpstr>
      <vt:lpstr>СЦЕНАРИЙ</vt:lpstr>
      <vt:lpstr>ТЗ</vt:lpstr>
      <vt:lpstr>Презентация PowerPoint</vt:lpstr>
      <vt:lpstr>ИНСТРУМЕНТЫ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ИГРА ЛАБИРИНТ ЕГЭ</dc:title>
  <cp:lastModifiedBy>1</cp:lastModifiedBy>
  <cp:revision>1</cp:revision>
  <dcterms:modified xsi:type="dcterms:W3CDTF">2020-01-14T15:34:02Z</dcterms:modified>
</cp:coreProperties>
</file>