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4630400" cy="8229600"/>
  <p:notesSz cx="8229600" cy="14630400"/>
  <p:embeddedFontLst>
    <p:embeddedFont>
      <p:font typeface="Alice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ora" pitchFamily="2" charset="-52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E32"/>
    <a:srgbClr val="FCF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4" d="100"/>
          <a:sy n="9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421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33E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33E32">
              <a:alpha val="8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3221891" y="3375065"/>
            <a:ext cx="8186618" cy="14794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Интерактивная карта </a:t>
            </a:r>
            <a:endParaRPr lang="ru-RU" sz="4450" dirty="0">
              <a:solidFill>
                <a:srgbClr val="FFFFFF"/>
              </a:solidFill>
              <a:latin typeface="Alice" pitchFamily="34" charset="0"/>
              <a:ea typeface="Alice" pitchFamily="34" charset="-122"/>
              <a:cs typeface="Alice" pitchFamily="34" charset="-120"/>
            </a:endParaRPr>
          </a:p>
          <a:p>
            <a:pPr marL="0" indent="0" algn="ctr">
              <a:lnSpc>
                <a:spcPts val="5550"/>
              </a:lnSpc>
              <a:buNone/>
            </a:pPr>
            <a:r>
              <a:rPr lang="ru-RU" sz="4450" dirty="0">
                <a:solidFill>
                  <a:srgbClr val="FFFFFF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по достопримечательностям </a:t>
            </a:r>
            <a:r>
              <a:rPr lang="en-US" sz="4450" dirty="0">
                <a:solidFill>
                  <a:srgbClr val="FFFFFF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Байкала</a:t>
            </a:r>
            <a:endParaRPr lang="en-US" sz="44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C3F742-BEBC-4CCE-B657-2353756AE514}"/>
              </a:ext>
            </a:extLst>
          </p:cNvPr>
          <p:cNvSpPr/>
          <p:nvPr/>
        </p:nvSpPr>
        <p:spPr>
          <a:xfrm>
            <a:off x="12689840" y="7762240"/>
            <a:ext cx="1804630" cy="348536"/>
          </a:xfrm>
          <a:prstGeom prst="rect">
            <a:avLst/>
          </a:prstGeom>
          <a:solidFill>
            <a:srgbClr val="233E32"/>
          </a:solidFill>
          <a:ln>
            <a:solidFill>
              <a:srgbClr val="233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62983"/>
            <a:ext cx="794051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ru-RU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Анализ ц</a:t>
            </a: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елевой аудитории</a:t>
            </a:r>
            <a:r>
              <a:rPr lang="ru-RU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: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125391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Туристы, интересующиеся природой Байкала:</a:t>
            </a: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Иностранные и российские туристы, желающие увидеть уникальную природу Байкала. Ищут информацию об экологических турах и маршрутах.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930491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Любознательные путешественники:</a:t>
            </a: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Интересуются историей и культурой Байкала, местными обычаями и памятниками.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735592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Любители активного отдыха:</a:t>
            </a: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Предпочитают треккинг, велоспорт, каякинг и другие виды активностей на Байкале. Ищут информацию о маршрутах и прокате.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54069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Фотографы и видеографы:</a:t>
            </a: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Приезжают, чтобы запечатлеть красоту Байкала. Интересуются лучшими местами и временем для съемок.</a:t>
            </a:r>
            <a:endParaRPr lang="en-US" sz="17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3BDD54-14ED-44B8-9B2B-C494143ABE06}"/>
              </a:ext>
            </a:extLst>
          </p:cNvPr>
          <p:cNvSpPr/>
          <p:nvPr/>
        </p:nvSpPr>
        <p:spPr>
          <a:xfrm>
            <a:off x="12106870" y="7125256"/>
            <a:ext cx="2387600" cy="985520"/>
          </a:xfrm>
          <a:prstGeom prst="rect">
            <a:avLst/>
          </a:prstGeom>
          <a:solidFill>
            <a:srgbClr val="FCFBF8"/>
          </a:solidFill>
          <a:ln>
            <a:solidFill>
              <a:srgbClr val="FCFB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28975" y="1682353"/>
            <a:ext cx="817245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Проблемы целевой аудитории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731294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3525083"/>
            <a:ext cx="30054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Недостаток информации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369832"/>
            <a:ext cx="30054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Сложно найти полную и актуальную информацию о достопримечательностях Байкала в одном месте.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446" y="2731294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39446" y="3525083"/>
            <a:ext cx="3005614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Сложность планирования маршрута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4139446" y="4724162"/>
            <a:ext cx="300561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Трудно составить оптимальный маршрут, учитывая интересы, время и бюджет.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21" y="2731294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85221" y="3525083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Нехватка интерактивности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485221" y="4369832"/>
            <a:ext cx="3005614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Отсутствие возможности увидеть достопримечательности на карте, проложить маршрут, получить рекомендации.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0997" y="2731294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916126" y="35250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Языковой барьер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10830997" y="4015502"/>
            <a:ext cx="300561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Сложности для иностранных туристов в получении информации на родном языке.</a:t>
            </a:r>
            <a:endParaRPr lang="en-US" sz="17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9D135A-276C-4685-A10C-803F878478FF}"/>
              </a:ext>
            </a:extLst>
          </p:cNvPr>
          <p:cNvSpPr/>
          <p:nvPr/>
        </p:nvSpPr>
        <p:spPr>
          <a:xfrm>
            <a:off x="12106870" y="7125256"/>
            <a:ext cx="2387600" cy="985520"/>
          </a:xfrm>
          <a:prstGeom prst="rect">
            <a:avLst/>
          </a:prstGeom>
          <a:solidFill>
            <a:srgbClr val="FCFBF8"/>
          </a:solidFill>
          <a:ln>
            <a:solidFill>
              <a:srgbClr val="FCFB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79846" y="94940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Анализ конкурентов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111812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29056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Сайт "Байкал Инфо":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3396020"/>
            <a:ext cx="4120753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Преимущества:</a:t>
            </a: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Обширная база данных о регионе, статьи и новости. </a:t>
            </a:r>
            <a:r>
              <a:rPr lang="en-US" sz="175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Недостатки:</a:t>
            </a: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Отсутствие интерактивной карты, устаревший дизайн, слабая мобильная адаптация.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111812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2905601"/>
            <a:ext cx="41208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Мобильное приложение "Baikal Guide":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3750350"/>
            <a:ext cx="4120872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Преимущества:</a:t>
            </a: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Удобный интерфейс, офлайн-доступ к информации, GPS-навигация. </a:t>
            </a:r>
            <a:r>
              <a:rPr lang="en-US" sz="175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Недостатки:</a:t>
            </a: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Ограниченный функционал, неполная информация о достопримечательностях, редкие обновления.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111812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29056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Google Maps: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3396020"/>
            <a:ext cx="4120753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Преимущества:</a:t>
            </a: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Подробные карты, спутниковые снимки, отзывы пользователей. </a:t>
            </a:r>
            <a:r>
              <a:rPr lang="en-US" sz="175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Недостатки:</a:t>
            </a: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Недостаточно информации о туристических маршрутах и инфраструктуре Байкала, отсутствие специализированных функций для путешественников.</a:t>
            </a: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793790" y="6554391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Наш проект сможет предложить более полную и актуальную информацию, </a:t>
            </a:r>
            <a:r>
              <a:rPr lang="ru-RU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мультиязычность для удобства пользования продуктом более широкой аудиторией, связь с соц. сетями и в перспективе интеграцию букинга отелей.</a:t>
            </a:r>
            <a:endParaRPr lang="en-US" sz="17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25D915-8E4C-4474-B042-30E5EB8F80DE}"/>
              </a:ext>
            </a:extLst>
          </p:cNvPr>
          <p:cNvSpPr/>
          <p:nvPr/>
        </p:nvSpPr>
        <p:spPr>
          <a:xfrm>
            <a:off x="12106870" y="7125256"/>
            <a:ext cx="2387600" cy="985520"/>
          </a:xfrm>
          <a:prstGeom prst="rect">
            <a:avLst/>
          </a:prstGeom>
          <a:solidFill>
            <a:srgbClr val="FCFBF8"/>
          </a:solidFill>
          <a:ln>
            <a:solidFill>
              <a:srgbClr val="FCFB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53101"/>
            <a:ext cx="597765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Lora" pitchFamily="2" charset="-52"/>
                <a:ea typeface="Alice" pitchFamily="34" charset="-122"/>
                <a:cs typeface="Alice" pitchFamily="34" charset="-120"/>
              </a:rPr>
              <a:t>Возможности проекта</a:t>
            </a:r>
            <a:endParaRPr lang="en-US" sz="4450" dirty="0">
              <a:latin typeface="Lora" pitchFamily="2" charset="-52"/>
            </a:endParaRPr>
          </a:p>
        </p:txBody>
      </p:sp>
      <p:sp>
        <p:nvSpPr>
          <p:cNvPr id="7" name="Shape 5"/>
          <p:cNvSpPr/>
          <p:nvPr/>
        </p:nvSpPr>
        <p:spPr>
          <a:xfrm>
            <a:off x="878860" y="335077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</p:sp>
      <p:sp>
        <p:nvSpPr>
          <p:cNvPr id="8" name="Text 6"/>
          <p:cNvSpPr/>
          <p:nvPr/>
        </p:nvSpPr>
        <p:spPr>
          <a:xfrm>
            <a:off x="963930" y="3393281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2821"/>
                </a:solidFill>
                <a:latin typeface="Lora" pitchFamily="2" charset="-52"/>
                <a:ea typeface="Alice" pitchFamily="34" charset="-122"/>
              </a:rPr>
              <a:t>1</a:t>
            </a:r>
            <a:endParaRPr lang="en-US" sz="2650" dirty="0">
              <a:latin typeface="Lora" pitchFamily="2" charset="-52"/>
            </a:endParaRPr>
          </a:p>
        </p:txBody>
      </p:sp>
      <p:sp>
        <p:nvSpPr>
          <p:cNvPr id="9" name="Text 7"/>
          <p:cNvSpPr/>
          <p:nvPr/>
        </p:nvSpPr>
        <p:spPr>
          <a:xfrm>
            <a:off x="1615975" y="3431461"/>
            <a:ext cx="333732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Lora" pitchFamily="2" charset="-52"/>
                <a:ea typeface="Alice" pitchFamily="34" charset="-122"/>
                <a:cs typeface="Alice" pitchFamily="34" charset="-120"/>
              </a:rPr>
              <a:t>Подробная информация:</a:t>
            </a:r>
            <a:endParaRPr lang="en-US" sz="2200" dirty="0">
              <a:latin typeface="Lora" pitchFamily="2" charset="-52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615975" y="3850481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2" charset="-52"/>
                <a:ea typeface="Lora" pitchFamily="34" charset="-122"/>
                <a:cs typeface="Lora" pitchFamily="34" charset="-120"/>
              </a:rPr>
              <a:t>Описание, фото</a:t>
            </a:r>
            <a:r>
              <a:rPr lang="ru-RU" sz="1750" dirty="0">
                <a:solidFill>
                  <a:srgbClr val="2C2821"/>
                </a:solidFill>
                <a:latin typeface="Lora" pitchFamily="2" charset="-52"/>
                <a:ea typeface="Lora" pitchFamily="34" charset="-122"/>
                <a:cs typeface="Lora" pitchFamily="34" charset="-120"/>
              </a:rPr>
              <a:t>, категория</a:t>
            </a:r>
            <a:endParaRPr lang="en-US" sz="1750" dirty="0">
              <a:latin typeface="Lora" pitchFamily="2" charset="-52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201853" y="334017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</p:sp>
      <p:sp>
        <p:nvSpPr>
          <p:cNvPr id="12" name="Text 10"/>
          <p:cNvSpPr/>
          <p:nvPr/>
        </p:nvSpPr>
        <p:spPr>
          <a:xfrm>
            <a:off x="7286924" y="338268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2821"/>
                </a:solidFill>
                <a:latin typeface="Lora" pitchFamily="2" charset="-52"/>
                <a:ea typeface="Alice" pitchFamily="34" charset="-122"/>
              </a:rPr>
              <a:t>2</a:t>
            </a:r>
            <a:endParaRPr lang="en-US" sz="2650" dirty="0">
              <a:latin typeface="Lora" pitchFamily="2" charset="-52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938969" y="3304937"/>
            <a:ext cx="345924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Lora" pitchFamily="2" charset="-52"/>
                <a:ea typeface="Alice" pitchFamily="34" charset="-122"/>
                <a:cs typeface="Alice" pitchFamily="34" charset="-120"/>
              </a:rPr>
              <a:t>Планирование маршрутов:</a:t>
            </a:r>
            <a:endParaRPr lang="en-US" sz="2200" dirty="0">
              <a:latin typeface="Lora" pitchFamily="2" charset="-52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938969" y="3992582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ru-RU" sz="1750" dirty="0">
                <a:latin typeface="Lora" pitchFamily="2" charset="-52"/>
              </a:rPr>
              <a:t>Возможность составления интерактивных маршрутов с учётом времени</a:t>
            </a:r>
            <a:endParaRPr lang="en-US" sz="1750" dirty="0">
              <a:latin typeface="Lora" pitchFamily="2" charset="-52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878860" y="542921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</p:sp>
      <p:sp>
        <p:nvSpPr>
          <p:cNvPr id="16" name="Text 14"/>
          <p:cNvSpPr/>
          <p:nvPr/>
        </p:nvSpPr>
        <p:spPr>
          <a:xfrm>
            <a:off x="963930" y="547171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2821"/>
                </a:solidFill>
                <a:latin typeface="Lora" pitchFamily="2" charset="-52"/>
                <a:ea typeface="Alice" pitchFamily="34" charset="-122"/>
              </a:rPr>
              <a:t>3</a:t>
            </a:r>
            <a:endParaRPr lang="en-US" sz="2650" dirty="0">
              <a:latin typeface="Lora" pitchFamily="2" charset="-52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615975" y="5465683"/>
            <a:ext cx="33917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2200" dirty="0">
                <a:solidFill>
                  <a:srgbClr val="2C2821"/>
                </a:solidFill>
                <a:latin typeface="Lora" pitchFamily="2" charset="-52"/>
                <a:ea typeface="Alice" pitchFamily="34" charset="-122"/>
                <a:cs typeface="Alice" pitchFamily="34" charset="-120"/>
              </a:rPr>
              <a:t>Персональные маршруты</a:t>
            </a:r>
            <a:r>
              <a:rPr lang="en-US" sz="2200" dirty="0">
                <a:solidFill>
                  <a:srgbClr val="2C2821"/>
                </a:solidFill>
                <a:latin typeface="Lora" pitchFamily="2" charset="-52"/>
                <a:ea typeface="Alice" pitchFamily="34" charset="-122"/>
                <a:cs typeface="Alice" pitchFamily="34" charset="-120"/>
              </a:rPr>
              <a:t>:</a:t>
            </a:r>
            <a:endParaRPr lang="en-US" sz="2200" dirty="0">
              <a:latin typeface="Lora" pitchFamily="2" charset="-52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615975" y="5947847"/>
            <a:ext cx="5155467" cy="708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ru-RU" sz="1750" dirty="0">
                <a:latin typeface="Lora" pitchFamily="2" charset="-52"/>
              </a:rPr>
              <a:t>Возможность составлять интерактивный маршрут </a:t>
            </a:r>
            <a:endParaRPr lang="en-US" sz="1750" dirty="0">
              <a:latin typeface="Lora" pitchFamily="2" charset="-52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ru-RU" sz="1750" dirty="0">
                <a:latin typeface="Lora" pitchFamily="2" charset="-52"/>
              </a:rPr>
              <a:t>на основе выбранныех пользователем предпочтений</a:t>
            </a:r>
            <a:endParaRPr lang="en-US" sz="1750" dirty="0">
              <a:latin typeface="Lora" pitchFamily="2" charset="-52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7201853" y="542317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</p:sp>
      <p:sp>
        <p:nvSpPr>
          <p:cNvPr id="20" name="Text 18"/>
          <p:cNvSpPr/>
          <p:nvPr/>
        </p:nvSpPr>
        <p:spPr>
          <a:xfrm>
            <a:off x="7286923" y="5465683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2821"/>
                </a:solidFill>
                <a:latin typeface="Lora" pitchFamily="2" charset="-52"/>
                <a:ea typeface="Alice" pitchFamily="34" charset="-122"/>
              </a:rPr>
              <a:t>4</a:t>
            </a:r>
            <a:endParaRPr lang="en-US" sz="2650" dirty="0">
              <a:latin typeface="Lora" pitchFamily="2" charset="-52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7938969" y="54310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2200" dirty="0">
                <a:latin typeface="Lora" pitchFamily="2" charset="-52"/>
              </a:rPr>
              <a:t>Просмотр погоды на местности</a:t>
            </a:r>
            <a:endParaRPr lang="en-US" sz="2200" dirty="0">
              <a:latin typeface="Lora" pitchFamily="2" charset="-52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7938969" y="5890974"/>
            <a:ext cx="4283511" cy="7656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ru-RU" sz="1750" dirty="0">
                <a:latin typeface="Lora" pitchFamily="2" charset="-52"/>
              </a:rPr>
              <a:t>Возможность просматривать какая погода на </a:t>
            </a:r>
          </a:p>
          <a:p>
            <a:pPr marL="0" indent="0">
              <a:lnSpc>
                <a:spcPts val="2850"/>
              </a:lnSpc>
              <a:buNone/>
            </a:pPr>
            <a:r>
              <a:rPr lang="ru-RU" sz="1750" dirty="0">
                <a:latin typeface="Lora" pitchFamily="2" charset="-52"/>
              </a:rPr>
              <a:t>местности в данный момент</a:t>
            </a:r>
            <a:endParaRPr lang="en-US" sz="1750" dirty="0">
              <a:latin typeface="Lora" pitchFamily="2" charset="-52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F69D15-9ECE-426E-8BC8-8C9DC8AD4F72}"/>
              </a:ext>
            </a:extLst>
          </p:cNvPr>
          <p:cNvSpPr/>
          <p:nvPr/>
        </p:nvSpPr>
        <p:spPr>
          <a:xfrm>
            <a:off x="12106870" y="7125256"/>
            <a:ext cx="2387600" cy="985520"/>
          </a:xfrm>
          <a:prstGeom prst="rect">
            <a:avLst/>
          </a:prstGeom>
          <a:solidFill>
            <a:srgbClr val="FCFBF8"/>
          </a:solidFill>
          <a:ln>
            <a:solidFill>
              <a:srgbClr val="FCFB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Lora" pitchFamily="2" charset="-5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14018"/>
            <a:ext cx="671703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Дорожная карта проекта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1762958"/>
            <a:ext cx="1134070" cy="166985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1989773"/>
            <a:ext cx="328136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Спринт №2</a:t>
            </a:r>
            <a:r>
              <a:rPr lang="ru-RU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: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2480191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Сбор и презентация аналитики, разработка концепции, создание ТЗ. 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432810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3659624"/>
            <a:ext cx="462700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Спринт № 3</a:t>
            </a:r>
            <a:r>
              <a:rPr lang="ru-RU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: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4150042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Начало разработки: создание MVP.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4793694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020508"/>
            <a:ext cx="43723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Спринт № </a:t>
            </a:r>
            <a:r>
              <a:rPr lang="ru-RU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4: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5510927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Реализация и предзащита проекта.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90" y="6154579"/>
            <a:ext cx="1134070" cy="136088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268022" y="6381393"/>
            <a:ext cx="409491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Спринт № 5</a:t>
            </a:r>
            <a:r>
              <a:rPr lang="ru-RU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: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2268022" y="687181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Доработка  и презентация проекта. Защита проекта.</a:t>
            </a:r>
            <a:endParaRPr lang="en-US" sz="17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AE979-DFB2-422F-9967-1D9B76245825}"/>
              </a:ext>
            </a:extLst>
          </p:cNvPr>
          <p:cNvSpPr/>
          <p:nvPr/>
        </p:nvSpPr>
        <p:spPr>
          <a:xfrm>
            <a:off x="12106870" y="7125256"/>
            <a:ext cx="2387600" cy="985520"/>
          </a:xfrm>
          <a:prstGeom prst="rect">
            <a:avLst/>
          </a:prstGeom>
          <a:solidFill>
            <a:srgbClr val="FCFBF8"/>
          </a:solidFill>
          <a:ln>
            <a:solidFill>
              <a:srgbClr val="FCFB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304597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Выводы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094916"/>
            <a:ext cx="7556421" cy="30303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ru-RU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Подводя итоги можно сделать вывод что ниша относительно незанята, а продуктов представляющих потенциальную конкуренцию почти нет. </a:t>
            </a:r>
          </a:p>
          <a:p>
            <a:pPr marL="0" indent="0">
              <a:lnSpc>
                <a:spcPts val="2850"/>
              </a:lnSpc>
              <a:buNone/>
            </a:pPr>
            <a:endParaRPr lang="ru-RU" sz="1750" dirty="0">
              <a:solidFill>
                <a:srgbClr val="2C2821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Предлагая решения для проблем планирования путешествий по Байкалу, наш проект демонстрирует значительный потенциал и </a:t>
            </a:r>
            <a:r>
              <a:rPr lang="ru-RU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 основном решает</a:t>
            </a: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ru-RU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весь спектр возникающих у целевой аудитории проблем, которые были представлены выше</a:t>
            </a: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.</a:t>
            </a:r>
            <a:endParaRPr lang="en-US" sz="17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E41DFF-E908-4410-95A5-E6BE54F696DB}"/>
              </a:ext>
            </a:extLst>
          </p:cNvPr>
          <p:cNvSpPr/>
          <p:nvPr/>
        </p:nvSpPr>
        <p:spPr>
          <a:xfrm>
            <a:off x="12106870" y="7125256"/>
            <a:ext cx="2387600" cy="985520"/>
          </a:xfrm>
          <a:prstGeom prst="rect">
            <a:avLst/>
          </a:prstGeom>
          <a:solidFill>
            <a:srgbClr val="FCFBF8"/>
          </a:solidFill>
          <a:ln>
            <a:solidFill>
              <a:srgbClr val="FCFB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432</Words>
  <Application>Microsoft Office PowerPoint</Application>
  <PresentationFormat>Custom</PresentationFormat>
  <Paragraphs>59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Alice</vt:lpstr>
      <vt:lpstr>Arial</vt:lpstr>
      <vt:lpstr>Lora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Харченко Кирилл Викторович</cp:lastModifiedBy>
  <cp:revision>8</cp:revision>
  <dcterms:created xsi:type="dcterms:W3CDTF">2025-03-09T13:48:41Z</dcterms:created>
  <dcterms:modified xsi:type="dcterms:W3CDTF">2025-04-05T10:12:16Z</dcterms:modified>
</cp:coreProperties>
</file>