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73" r:id="rId3"/>
    <p:sldId id="263" r:id="rId4"/>
    <p:sldId id="264" r:id="rId5"/>
    <p:sldId id="265" r:id="rId6"/>
    <p:sldId id="256" r:id="rId7"/>
    <p:sldId id="266" r:id="rId8"/>
    <p:sldId id="267" r:id="rId9"/>
    <p:sldId id="261" r:id="rId10"/>
    <p:sldId id="269" r:id="rId11"/>
    <p:sldId id="277" r:id="rId12"/>
    <p:sldId id="268" r:id="rId13"/>
    <p:sldId id="271" r:id="rId14"/>
    <p:sldId id="272" r:id="rId15"/>
    <p:sldId id="275" r:id="rId16"/>
    <p:sldId id="270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4"/>
    <a:srgbClr val="EAE3E2"/>
    <a:srgbClr val="EAE3E6"/>
    <a:srgbClr val="5F9B8C"/>
    <a:srgbClr val="FAC846"/>
    <a:srgbClr val="FF7D2D"/>
    <a:srgbClr val="A0C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3B99E2-B917-4B67-AB07-B8E396D6FFF0}" v="82" dt="2025-04-28T18:02:35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43-4A7C-8CFF-8B7383FD5339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43-4A7C-8CFF-8B7383FD53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0D-492A-B6BA-563D20F0E8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0D-492A-B6BA-563D20F0E87D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3-4A7C-8CFF-8B7383FD5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D7D06-1696-43BF-884D-4128BF4020D2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E3916-27CC-4788-8BFC-6025707AE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9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3EF20-C40E-B459-678C-E0B6007B6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DD2DA4-6BAC-37ED-14F5-2105B54F4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76EC1-9837-AEAE-AE58-3C5AE07F5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C827-6503-4BA3-9CCB-543CC482A4CA}" type="datetime1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F7767-5D73-14F3-5684-58806193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780D2-311A-F08A-E224-0FC697D6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25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1037A-F9DD-035D-242A-CB42B8C5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E0B846-ADEB-51B7-33BA-94DF8F302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8DC2D-2951-37D3-B822-E59D6F84F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3452-5B53-4A0F-9096-419BB2A1D0A6}" type="datetime1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D1C735-DCFE-2A0E-276A-C5F9F7420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13F6D-7642-B62F-A717-1E9A469B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4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3E0B71-7F58-334C-EFB9-2F7628A92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9138C1-4ED5-2C37-A4A4-0F4221EFB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0539DD-E64F-D794-1588-4D1CE4FEA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CD9F-BE30-48F2-80AD-F8E9D787C863}" type="datetime1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0FB9D2-3836-DE27-48F4-22476B06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A9C94-7B26-CB7E-44A5-08634D72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6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28D21-CD1E-B5E5-00CC-0B9A4AE9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74A0D3-14F9-B654-779D-5FA5E600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8C0070-D9D0-F42B-5E81-E8C35C718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30A1-EED6-48B0-B986-40205676E49C}" type="datetime1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94FFEF-5A76-B2D8-69E2-3F527433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B09DEF-5228-D8FE-2026-8DEB0378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1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42D6F-EBD0-3912-C270-CAA028A5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ED738E-1AD0-FF6F-D6A3-5FAFE5381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4C92A6-E600-25C8-8E14-64DBAE7B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E4BC-EBED-416E-9BF7-E6543E1971C2}" type="datetime1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34BDA-5306-5A86-B640-CE7EFA99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487881-7327-AE9F-2DE6-5A19F520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1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419B1-7205-373E-5450-C08244C6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ADD787-F42A-847E-EC70-2C8663D8E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458885-44D0-93E4-1AE9-8EF6FF204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1FAECB-FBB4-33C0-84E8-AE8C622EE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76F0-3034-48C8-AA06-503B476D466A}" type="datetime1">
              <a:rPr lang="ru-RU" smtClean="0"/>
              <a:t>20.06.2025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98F8F4-61DB-C2A6-B6A6-E121D1734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0A21A0-8E3F-6675-8EC5-0F4DD8E48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6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C2606-10FC-C890-55B4-DF5E39F5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AE3A72-5D4A-5EDD-9166-D706C4E9D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71066E-7F0F-342B-A280-609403926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EF83D3-6042-819F-0BF8-E30285346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396DF0-6F45-0614-5560-5F136649E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C96C13-98B8-D443-727E-1D258CC95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C40F-CA70-4935-B506-39D699BCE83D}" type="datetime1">
              <a:rPr lang="ru-RU" smtClean="0"/>
              <a:t>20.06.2025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257C06-8EC3-7B1E-D81C-1C5EF296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11B6AA-F980-E75E-486B-96F8669F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9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C59B9-AC4F-C138-5848-DA11E18A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BCD93F-FAF4-2B89-0CEF-CAD484D9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D8FF-A3C4-4A42-894B-B28C58D181CE}" type="datetime1">
              <a:rPr lang="ru-RU" smtClean="0"/>
              <a:t>20.06.2025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54CFFE-5B55-FDB5-8D87-831E2FAC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4F5A45-AB6E-74B7-3983-66749609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6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771E67-D63A-0118-7593-C70DD5B2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BC0-5B52-4787-A0B2-24B1E1057829}" type="datetime1">
              <a:rPr lang="ru-RU" smtClean="0"/>
              <a:t>20.06.2025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02F379-5271-6D96-ECA2-480F0B80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91A575-D2A6-CCFC-B5AB-E09CFB1B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1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C70B7-04C3-E320-DC18-8A638B22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F7321-3555-F021-342D-3B900C764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F7F716-492E-13C2-68DA-F5F616667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E68386-0E69-704F-B4FB-F0DBC533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E032-4658-41C5-B5A1-0B3039CEFB49}" type="datetime1">
              <a:rPr lang="ru-RU" smtClean="0"/>
              <a:t>20.06.2025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3CDD3A-C5C8-0A1E-0792-111727F44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50E20F-3572-525F-74DF-2A3FC8CC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7CA6B-CE22-157E-6877-9E9695DFB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B7D8AA-D718-8641-D776-97056E500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787AA-06EC-CD7E-970A-22377E8FC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99E176-FB29-464E-FF4E-4CB117E14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FA04-7D66-4CB6-AED7-5DDC1054CCF4}" type="datetime1">
              <a:rPr lang="ru-RU" smtClean="0"/>
              <a:t>20.06.2025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D4930C-7B75-3B02-927A-888A56A2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B0D7DD-FA0C-D129-88ED-91182ACB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0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11F5F-DF4B-D7D7-ED88-47BBB342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BFB11E-6830-B8AD-BA0A-62067A542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7CC585-BE92-D56A-3DC2-B62FBF10E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82AA0E-949A-452D-879A-BF891C85DA3E}" type="datetime1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CBEBC-D482-653C-F2FD-F2C14DFD1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60766-7713-3633-0236-127C7B95C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FEE7BE-27A6-4F6D-858D-9CBE9C6A4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6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61E5D8-9DD5-E921-9E69-C3A951110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087D52-8F51-619F-7665-ABEE11402151}"/>
              </a:ext>
            </a:extLst>
          </p:cNvPr>
          <p:cNvSpPr txBox="1"/>
          <p:nvPr/>
        </p:nvSpPr>
        <p:spPr>
          <a:xfrm>
            <a:off x="838200" y="1911846"/>
            <a:ext cx="72242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464644"/>
                </a:solidFill>
                <a:latin typeface="Arial Black" panose="020B0A04020102020204" pitchFamily="34" charset="0"/>
              </a:rPr>
              <a:t>ПРИЛОЖЕНИЕ ДЛЯ ЗДОРОВОГО ОБРАЗА ЖИЗНИ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B5003D3-612A-9465-6DF8-0EA6F623B41B}"/>
              </a:ext>
            </a:extLst>
          </p:cNvPr>
          <p:cNvCxnSpPr>
            <a:cxnSpLocks/>
          </p:cNvCxnSpPr>
          <p:nvPr/>
        </p:nvCxnSpPr>
        <p:spPr>
          <a:xfrm>
            <a:off x="1219200" y="4777822"/>
            <a:ext cx="10104118" cy="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F55E7BF-A580-B9BC-56AD-9104A27ED3DE}"/>
              </a:ext>
            </a:extLst>
          </p:cNvPr>
          <p:cNvCxnSpPr>
            <a:cxnSpLocks/>
          </p:cNvCxnSpPr>
          <p:nvPr/>
        </p:nvCxnSpPr>
        <p:spPr>
          <a:xfrm>
            <a:off x="868680" y="721360"/>
            <a:ext cx="10035294" cy="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2DA5B5-3F5D-1887-4A70-67ED97D78D5F}"/>
              </a:ext>
            </a:extLst>
          </p:cNvPr>
          <p:cNvSpPr/>
          <p:nvPr/>
        </p:nvSpPr>
        <p:spPr>
          <a:xfrm>
            <a:off x="868679" y="5545394"/>
            <a:ext cx="10454639" cy="904564"/>
          </a:xfrm>
          <a:prstGeom prst="rect">
            <a:avLst/>
          </a:prstGeom>
          <a:noFill/>
          <a:ln w="19050">
            <a:solidFill>
              <a:srgbClr val="4646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464644"/>
                </a:solidFill>
                <a:latin typeface="+mj-lt"/>
              </a:rPr>
              <a:t>Команда «ЯБЛОКО»</a:t>
            </a:r>
          </a:p>
        </p:txBody>
      </p:sp>
      <p:sp>
        <p:nvSpPr>
          <p:cNvPr id="13" name="Google Shape;2278;p41">
            <a:extLst>
              <a:ext uri="{FF2B5EF4-FFF2-40B4-BE49-F238E27FC236}">
                <a16:creationId xmlns:a16="http://schemas.microsoft.com/office/drawing/2014/main" id="{EA175B33-D9E2-A0B1-44B9-1CC8499B3F04}"/>
              </a:ext>
            </a:extLst>
          </p:cNvPr>
          <p:cNvSpPr/>
          <p:nvPr/>
        </p:nvSpPr>
        <p:spPr>
          <a:xfrm>
            <a:off x="188492" y="4415952"/>
            <a:ext cx="724229" cy="723739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rgbClr val="4646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Google Shape;2278;p41">
            <a:extLst>
              <a:ext uri="{FF2B5EF4-FFF2-40B4-BE49-F238E27FC236}">
                <a16:creationId xmlns:a16="http://schemas.microsoft.com/office/drawing/2014/main" id="{80466EDA-72AF-E663-FC61-10E3FC8D293B}"/>
              </a:ext>
            </a:extLst>
          </p:cNvPr>
          <p:cNvSpPr/>
          <p:nvPr/>
        </p:nvSpPr>
        <p:spPr>
          <a:xfrm>
            <a:off x="11185872" y="359490"/>
            <a:ext cx="724229" cy="723739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rgbClr val="4646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199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0C46A-B7B6-E8C6-6A62-5568C44F0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90F097-C87B-F8DB-2DB2-5A1AD2A6FF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60D5A-CC2F-1946-3190-1742B69F169F}"/>
              </a:ext>
            </a:extLst>
          </p:cNvPr>
          <p:cNvSpPr txBox="1"/>
          <p:nvPr/>
        </p:nvSpPr>
        <p:spPr>
          <a:xfrm>
            <a:off x="-1" y="10095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464644"/>
                </a:solidFill>
                <a:latin typeface="Arial Black" panose="020B0A04020102020204" pitchFamily="34" charset="0"/>
              </a:rPr>
              <a:t>СРАВНЕНИЕ С КОНКУРЕНТАМИ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C9E2442-6EAB-7271-3540-118DB548A626}"/>
              </a:ext>
            </a:extLst>
          </p:cNvPr>
          <p:cNvCxnSpPr>
            <a:cxnSpLocks/>
          </p:cNvCxnSpPr>
          <p:nvPr/>
        </p:nvCxnSpPr>
        <p:spPr>
          <a:xfrm>
            <a:off x="1952263" y="1886780"/>
            <a:ext cx="8788400" cy="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ADCAC513-6E37-A559-47CF-E3FA9F26E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704292"/>
              </p:ext>
            </p:extLst>
          </p:nvPr>
        </p:nvGraphicFramePr>
        <p:xfrm>
          <a:off x="206478" y="2282144"/>
          <a:ext cx="11631559" cy="4074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1651">
                  <a:extLst>
                    <a:ext uri="{9D8B030D-6E8A-4147-A177-3AD203B41FA5}">
                      <a16:colId xmlns:a16="http://schemas.microsoft.com/office/drawing/2014/main" val="3975983813"/>
                    </a:ext>
                  </a:extLst>
                </a:gridCol>
                <a:gridCol w="1661652">
                  <a:extLst>
                    <a:ext uri="{9D8B030D-6E8A-4147-A177-3AD203B41FA5}">
                      <a16:colId xmlns:a16="http://schemas.microsoft.com/office/drawing/2014/main" val="684278831"/>
                    </a:ext>
                  </a:extLst>
                </a:gridCol>
                <a:gridCol w="1661651">
                  <a:extLst>
                    <a:ext uri="{9D8B030D-6E8A-4147-A177-3AD203B41FA5}">
                      <a16:colId xmlns:a16="http://schemas.microsoft.com/office/drawing/2014/main" val="3861638930"/>
                    </a:ext>
                  </a:extLst>
                </a:gridCol>
                <a:gridCol w="1661651">
                  <a:extLst>
                    <a:ext uri="{9D8B030D-6E8A-4147-A177-3AD203B41FA5}">
                      <a16:colId xmlns:a16="http://schemas.microsoft.com/office/drawing/2014/main" val="3961577069"/>
                    </a:ext>
                  </a:extLst>
                </a:gridCol>
                <a:gridCol w="1877962">
                  <a:extLst>
                    <a:ext uri="{9D8B030D-6E8A-4147-A177-3AD203B41FA5}">
                      <a16:colId xmlns:a16="http://schemas.microsoft.com/office/drawing/2014/main" val="1385567700"/>
                    </a:ext>
                  </a:extLst>
                </a:gridCol>
                <a:gridCol w="1445341">
                  <a:extLst>
                    <a:ext uri="{9D8B030D-6E8A-4147-A177-3AD203B41FA5}">
                      <a16:colId xmlns:a16="http://schemas.microsoft.com/office/drawing/2014/main" val="2538345069"/>
                    </a:ext>
                  </a:extLst>
                </a:gridCol>
                <a:gridCol w="1661651">
                  <a:extLst>
                    <a:ext uri="{9D8B030D-6E8A-4147-A177-3AD203B41FA5}">
                      <a16:colId xmlns:a16="http://schemas.microsoft.com/office/drawing/2014/main" val="1007176043"/>
                    </a:ext>
                  </a:extLst>
                </a:gridCol>
              </a:tblGrid>
              <a:tr h="9535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Категория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Яблоко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Habitica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Fabulous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SuperBetter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Plant Nanny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Zombies, RUN!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9367102"/>
                  </a:ext>
                </a:extLst>
              </a:tr>
              <a:tr h="1424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Интеграция с учебой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Нет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Прямая Геймификация учебных задач.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Нет прямой интеграции.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Нет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Нет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Нет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6733374"/>
                  </a:ext>
                </a:extLst>
              </a:tr>
              <a:tr h="16962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Социальные функции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Нет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Развитые: гильдии, квесты, общение.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Ограниченные социальные функции (опционально).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Нет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Нет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Соревнование с друзьями (только для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Zombies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RUN! Premium).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7429003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EED22B-5F93-DEB6-3F7D-CDE77D1B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95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2D88D-4A34-BF38-6FE3-33C55B248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32F172-E6B8-5B2A-4ABB-5DE7A51B8D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E381E153-27DA-940F-35E3-C9105F6D7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947197"/>
              </p:ext>
            </p:extLst>
          </p:nvPr>
        </p:nvGraphicFramePr>
        <p:xfrm>
          <a:off x="137653" y="648929"/>
          <a:ext cx="11877368" cy="5397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1988">
                  <a:extLst>
                    <a:ext uri="{9D8B030D-6E8A-4147-A177-3AD203B41FA5}">
                      <a16:colId xmlns:a16="http://schemas.microsoft.com/office/drawing/2014/main" val="3975983813"/>
                    </a:ext>
                  </a:extLst>
                </a:gridCol>
                <a:gridCol w="1641546">
                  <a:extLst>
                    <a:ext uri="{9D8B030D-6E8A-4147-A177-3AD203B41FA5}">
                      <a16:colId xmlns:a16="http://schemas.microsoft.com/office/drawing/2014/main" val="684278831"/>
                    </a:ext>
                  </a:extLst>
                </a:gridCol>
                <a:gridCol w="1696767">
                  <a:extLst>
                    <a:ext uri="{9D8B030D-6E8A-4147-A177-3AD203B41FA5}">
                      <a16:colId xmlns:a16="http://schemas.microsoft.com/office/drawing/2014/main" val="3861638930"/>
                    </a:ext>
                  </a:extLst>
                </a:gridCol>
                <a:gridCol w="1696767">
                  <a:extLst>
                    <a:ext uri="{9D8B030D-6E8A-4147-A177-3AD203B41FA5}">
                      <a16:colId xmlns:a16="http://schemas.microsoft.com/office/drawing/2014/main" val="3961577069"/>
                    </a:ext>
                  </a:extLst>
                </a:gridCol>
                <a:gridCol w="1922669">
                  <a:extLst>
                    <a:ext uri="{9D8B030D-6E8A-4147-A177-3AD203B41FA5}">
                      <a16:colId xmlns:a16="http://schemas.microsoft.com/office/drawing/2014/main" val="1385567700"/>
                    </a:ext>
                  </a:extLst>
                </a:gridCol>
                <a:gridCol w="1470864">
                  <a:extLst>
                    <a:ext uri="{9D8B030D-6E8A-4147-A177-3AD203B41FA5}">
                      <a16:colId xmlns:a16="http://schemas.microsoft.com/office/drawing/2014/main" val="2538345069"/>
                    </a:ext>
                  </a:extLst>
                </a:gridCol>
                <a:gridCol w="1696767">
                  <a:extLst>
                    <a:ext uri="{9D8B030D-6E8A-4147-A177-3AD203B41FA5}">
                      <a16:colId xmlns:a16="http://schemas.microsoft.com/office/drawing/2014/main" val="1007176043"/>
                    </a:ext>
                  </a:extLst>
                </a:gridCol>
              </a:tblGrid>
              <a:tr h="10990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Категория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Яблоко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Habitica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Fabulous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SuperBetter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Plant Nanny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Zombies, RUN!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9367102"/>
                  </a:ext>
                </a:extLst>
              </a:tr>
              <a:tr h="19549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Специализация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Здоровье и фитнес (с акцентом на студенческую жизнь).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Общая геймификация задач.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Фокус на формирование здоровых привычек и рутин.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Развитие психологической устойчивости и позитивного мышления.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Напоминание о питье воды.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Фитнес через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геймифицированную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игру в зомби-апокалипсис.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028544"/>
                  </a:ext>
                </a:extLst>
              </a:tr>
              <a:tr h="23439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Аудитория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Студенты (16–25 лет), заинтересованные в ЗОЖ.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Широкая, ищущие геймификацию жизни.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Ищущие улучшить свои привычки и повседневную жизнь.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Ищущие улучшить свое психологическое состояние и справляться со стрессом.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Забывающие пить воду.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Ищущие мотивацию для бега и физической активности.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716637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D9145C-4EF0-94E6-44EF-73B86748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553716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D7696-E5DE-1C60-1E53-CD376489E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20A9ED-4908-B8B7-4DEC-0CAFEC0E10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4D4E3-8D04-7515-D1E9-70914CC85A2F}"/>
              </a:ext>
            </a:extLst>
          </p:cNvPr>
          <p:cNvSpPr txBox="1"/>
          <p:nvPr/>
        </p:nvSpPr>
        <p:spPr>
          <a:xfrm>
            <a:off x="1400851" y="297984"/>
            <a:ext cx="9006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464644"/>
                </a:solidFill>
                <a:latin typeface="Arial Black" panose="020B0A04020102020204" pitchFamily="34" charset="0"/>
              </a:rPr>
              <a:t>ФИШКИ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FCC6F14-0077-0278-2996-8614353E8B31}"/>
              </a:ext>
            </a:extLst>
          </p:cNvPr>
          <p:cNvCxnSpPr>
            <a:cxnSpLocks/>
          </p:cNvCxnSpPr>
          <p:nvPr/>
        </p:nvCxnSpPr>
        <p:spPr>
          <a:xfrm>
            <a:off x="1524000" y="1284896"/>
            <a:ext cx="8788400" cy="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F2720DD5-A91D-F856-D491-9FA8602F4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129390"/>
              </p:ext>
            </p:extLst>
          </p:nvPr>
        </p:nvGraphicFramePr>
        <p:xfrm>
          <a:off x="639097" y="1355113"/>
          <a:ext cx="10510684" cy="48647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7226">
                  <a:extLst>
                    <a:ext uri="{9D8B030D-6E8A-4147-A177-3AD203B41FA5}">
                      <a16:colId xmlns:a16="http://schemas.microsoft.com/office/drawing/2014/main" val="3975983813"/>
                    </a:ext>
                  </a:extLst>
                </a:gridCol>
                <a:gridCol w="8003458">
                  <a:extLst>
                    <a:ext uri="{9D8B030D-6E8A-4147-A177-3AD203B41FA5}">
                      <a16:colId xmlns:a16="http://schemas.microsoft.com/office/drawing/2014/main" val="2117474756"/>
                    </a:ext>
                  </a:extLst>
                </a:gridCol>
              </a:tblGrid>
              <a:tr h="1149174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rgbClr val="46464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kern="1200" dirty="0">
                          <a:solidFill>
                            <a:srgbClr val="46464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Ежедневные квесты</a:t>
                      </a:r>
                      <a:endParaRPr lang="ru-RU" sz="2400" kern="1200" dirty="0">
                        <a:solidFill>
                          <a:srgbClr val="464644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rgbClr val="46464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Пример: "10 приседаний между парами", "5 стаканов воды"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9367102"/>
                  </a:ext>
                </a:extLst>
              </a:tr>
              <a:tr h="1149175">
                <a:tc vMerge="1">
                  <a:txBody>
                    <a:bodyPr/>
                    <a:lstStyle/>
                    <a:p>
                      <a:pPr algn="r"/>
                      <a:endParaRPr lang="ru-RU" sz="4000" b="1" dirty="0">
                        <a:solidFill>
                          <a:srgbClr val="464644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2400" kern="1200" dirty="0">
                          <a:solidFill>
                            <a:srgbClr val="46464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Награды: XP, виртуальная валюта</a:t>
                      </a:r>
                      <a:endParaRPr lang="ru-RU" sz="3600" kern="150" dirty="0">
                        <a:solidFill>
                          <a:srgbClr val="4646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5686216"/>
                  </a:ext>
                </a:extLst>
              </a:tr>
              <a:tr h="128318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rgbClr val="46464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Персонализация</a:t>
                      </a:r>
                      <a:endParaRPr lang="ru-RU" sz="2400" kern="1200" dirty="0">
                        <a:solidFill>
                          <a:srgbClr val="464644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rgbClr val="46464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Мотивационные фразы (например: "Тренировки — это борьба с ленью")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524376"/>
                  </a:ext>
                </a:extLst>
              </a:tr>
              <a:tr h="1283181">
                <a:tc>
                  <a:txBody>
                    <a:bodyPr/>
                    <a:lstStyle/>
                    <a:p>
                      <a:pPr algn="r"/>
                      <a:r>
                        <a:rPr lang="ru-RU" sz="2400" b="1" kern="1200" dirty="0">
                          <a:solidFill>
                            <a:srgbClr val="46464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Секретные квесты</a:t>
                      </a:r>
                      <a:endParaRPr lang="ru-RU" sz="4800" b="1" dirty="0">
                        <a:solidFill>
                          <a:srgbClr val="464644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rgbClr val="46464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Необычные задания (например, "Пробежка в парке", "Доброе дело")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3679569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FE98C2-CC6C-C9C7-4C56-620C11C8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558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66BD6-9872-8E7C-B9D7-89C651BCE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397D6D-D407-1260-AF38-7EEB9A143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000657-B9B7-58A2-075E-48E9C42D7963}"/>
              </a:ext>
            </a:extLst>
          </p:cNvPr>
          <p:cNvSpPr txBox="1"/>
          <p:nvPr/>
        </p:nvSpPr>
        <p:spPr>
          <a:xfrm>
            <a:off x="677134" y="361566"/>
            <a:ext cx="10837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464644"/>
                </a:solidFill>
                <a:latin typeface="Arial Black" panose="020B0A04020102020204" pitchFamily="34" charset="0"/>
              </a:rPr>
              <a:t>СЦЕНАРИЙ ПОЛЬЗОВАНИЯ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53E44E6-D89F-8310-9FEF-B23AD36E3C12}"/>
              </a:ext>
            </a:extLst>
          </p:cNvPr>
          <p:cNvCxnSpPr>
            <a:cxnSpLocks/>
          </p:cNvCxnSpPr>
          <p:nvPr/>
        </p:nvCxnSpPr>
        <p:spPr>
          <a:xfrm>
            <a:off x="1701798" y="1284896"/>
            <a:ext cx="8788400" cy="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5C13DF-014C-64A8-BFFC-A038D4F0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13</a:t>
            </a:fld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9B9B9A6-ADD9-1A81-30C4-40FA62C744C0}"/>
              </a:ext>
            </a:extLst>
          </p:cNvPr>
          <p:cNvSpPr/>
          <p:nvPr/>
        </p:nvSpPr>
        <p:spPr>
          <a:xfrm>
            <a:off x="177798" y="3429795"/>
            <a:ext cx="1524000" cy="835733"/>
          </a:xfrm>
          <a:prstGeom prst="rect">
            <a:avLst/>
          </a:prstGeom>
          <a:noFill/>
          <a:ln>
            <a:solidFill>
              <a:srgbClr val="4646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464644"/>
                </a:solidFill>
                <a:latin typeface="+mj-lt"/>
              </a:rPr>
              <a:t>Вход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B776104-2886-236C-C60E-54E7803F1A34}"/>
              </a:ext>
            </a:extLst>
          </p:cNvPr>
          <p:cNvSpPr/>
          <p:nvPr/>
        </p:nvSpPr>
        <p:spPr>
          <a:xfrm>
            <a:off x="2237736" y="3428999"/>
            <a:ext cx="1524000" cy="835733"/>
          </a:xfrm>
          <a:prstGeom prst="rect">
            <a:avLst/>
          </a:prstGeom>
          <a:noFill/>
          <a:ln>
            <a:solidFill>
              <a:srgbClr val="4646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464644"/>
                </a:solidFill>
                <a:latin typeface="+mj-lt"/>
              </a:rPr>
              <a:t>Опрос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7CC19A1-E465-82FB-BECA-99F090AD692E}"/>
              </a:ext>
            </a:extLst>
          </p:cNvPr>
          <p:cNvSpPr/>
          <p:nvPr/>
        </p:nvSpPr>
        <p:spPr>
          <a:xfrm>
            <a:off x="6357612" y="3428999"/>
            <a:ext cx="1524000" cy="835733"/>
          </a:xfrm>
          <a:prstGeom prst="rect">
            <a:avLst/>
          </a:prstGeom>
          <a:noFill/>
          <a:ln>
            <a:solidFill>
              <a:srgbClr val="4646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464644"/>
                </a:solidFill>
                <a:latin typeface="+mj-lt"/>
              </a:rPr>
              <a:t>Статьи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434BBAC-83BD-9BAA-6642-C007F4AE251B}"/>
              </a:ext>
            </a:extLst>
          </p:cNvPr>
          <p:cNvSpPr/>
          <p:nvPr/>
        </p:nvSpPr>
        <p:spPr>
          <a:xfrm>
            <a:off x="4297674" y="3428999"/>
            <a:ext cx="1524000" cy="835733"/>
          </a:xfrm>
          <a:prstGeom prst="rect">
            <a:avLst/>
          </a:prstGeom>
          <a:noFill/>
          <a:ln>
            <a:solidFill>
              <a:srgbClr val="4646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464644"/>
                </a:solidFill>
                <a:latin typeface="+mj-lt"/>
              </a:rPr>
              <a:t>ИМТ</a:t>
            </a:r>
            <a:br>
              <a:rPr lang="ru-RU" sz="2400" dirty="0">
                <a:solidFill>
                  <a:srgbClr val="464644"/>
                </a:solidFill>
                <a:latin typeface="+mj-lt"/>
              </a:rPr>
            </a:br>
            <a:r>
              <a:rPr lang="ru-RU" sz="2400" dirty="0">
                <a:solidFill>
                  <a:srgbClr val="464644"/>
                </a:solidFill>
                <a:latin typeface="+mj-lt"/>
              </a:rPr>
              <a:t>БЖУ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0C66A1A-B9C4-4812-195B-ABEBD28553D3}"/>
              </a:ext>
            </a:extLst>
          </p:cNvPr>
          <p:cNvSpPr/>
          <p:nvPr/>
        </p:nvSpPr>
        <p:spPr>
          <a:xfrm>
            <a:off x="6357612" y="2120627"/>
            <a:ext cx="1524000" cy="835733"/>
          </a:xfrm>
          <a:prstGeom prst="rect">
            <a:avLst/>
          </a:prstGeom>
          <a:noFill/>
          <a:ln>
            <a:solidFill>
              <a:srgbClr val="4646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464644"/>
                </a:solidFill>
                <a:latin typeface="+mj-lt"/>
              </a:rPr>
              <a:t>Главный экран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584EE41-E780-6A87-CCCD-F6F2C53604FA}"/>
              </a:ext>
            </a:extLst>
          </p:cNvPr>
          <p:cNvSpPr/>
          <p:nvPr/>
        </p:nvSpPr>
        <p:spPr>
          <a:xfrm>
            <a:off x="8412466" y="3405038"/>
            <a:ext cx="2341889" cy="835733"/>
          </a:xfrm>
          <a:prstGeom prst="rect">
            <a:avLst/>
          </a:prstGeom>
          <a:noFill/>
          <a:ln>
            <a:solidFill>
              <a:srgbClr val="4646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464644"/>
                </a:solidFill>
                <a:latin typeface="+mj-lt"/>
              </a:rPr>
              <a:t>Просмотр статей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6932BD8-D7B4-2582-752C-1B59571CE3B9}"/>
              </a:ext>
            </a:extLst>
          </p:cNvPr>
          <p:cNvSpPr/>
          <p:nvPr/>
        </p:nvSpPr>
        <p:spPr>
          <a:xfrm>
            <a:off x="8417548" y="2120626"/>
            <a:ext cx="2341891" cy="835733"/>
          </a:xfrm>
          <a:prstGeom prst="rect">
            <a:avLst/>
          </a:prstGeom>
          <a:noFill/>
          <a:ln>
            <a:solidFill>
              <a:srgbClr val="4646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464644"/>
                </a:solidFill>
                <a:latin typeface="+mj-lt"/>
              </a:rPr>
              <a:t>Ознакомиться с показателями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2CCF138-EF4E-77F1-E3D9-2AA11B2C05DE}"/>
              </a:ext>
            </a:extLst>
          </p:cNvPr>
          <p:cNvSpPr/>
          <p:nvPr/>
        </p:nvSpPr>
        <p:spPr>
          <a:xfrm>
            <a:off x="3012452" y="5155237"/>
            <a:ext cx="1524000" cy="835733"/>
          </a:xfrm>
          <a:prstGeom prst="rect">
            <a:avLst/>
          </a:prstGeom>
          <a:noFill/>
          <a:ln>
            <a:solidFill>
              <a:srgbClr val="4646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464644"/>
                </a:solidFill>
                <a:latin typeface="+mj-lt"/>
              </a:rPr>
              <a:t>Скрытые квесты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796D38EB-6082-5678-49EF-3E62DE75B513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 flipV="1">
            <a:off x="1701798" y="3846866"/>
            <a:ext cx="535938" cy="796"/>
          </a:xfrm>
          <a:prstGeom prst="straightConnector1">
            <a:avLst/>
          </a:prstGeom>
          <a:ln>
            <a:solidFill>
              <a:srgbClr val="46464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BA10C52-06F6-77CE-37FA-B8B9A7C82913}"/>
              </a:ext>
            </a:extLst>
          </p:cNvPr>
          <p:cNvCxnSpPr>
            <a:cxnSpLocks/>
            <a:stCxn id="22" idx="3"/>
            <a:endCxn id="24" idx="1"/>
          </p:cNvCxnSpPr>
          <p:nvPr/>
        </p:nvCxnSpPr>
        <p:spPr>
          <a:xfrm>
            <a:off x="3761736" y="3846866"/>
            <a:ext cx="535938" cy="0"/>
          </a:xfrm>
          <a:prstGeom prst="straightConnector1">
            <a:avLst/>
          </a:prstGeom>
          <a:ln>
            <a:solidFill>
              <a:srgbClr val="46464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AC5B50DB-10C5-E97B-BBF9-907FDF0FE15F}"/>
              </a:ext>
            </a:extLst>
          </p:cNvPr>
          <p:cNvCxnSpPr>
            <a:cxnSpLocks/>
            <a:stCxn id="24" idx="3"/>
            <a:endCxn id="23" idx="1"/>
          </p:cNvCxnSpPr>
          <p:nvPr/>
        </p:nvCxnSpPr>
        <p:spPr>
          <a:xfrm>
            <a:off x="5821674" y="3846866"/>
            <a:ext cx="535938" cy="0"/>
          </a:xfrm>
          <a:prstGeom prst="straightConnector1">
            <a:avLst/>
          </a:prstGeom>
          <a:ln>
            <a:solidFill>
              <a:srgbClr val="46464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: уступ 40">
            <a:extLst>
              <a:ext uri="{FF2B5EF4-FFF2-40B4-BE49-F238E27FC236}">
                <a16:creationId xmlns:a16="http://schemas.microsoft.com/office/drawing/2014/main" id="{B1B288CA-480F-0745-0109-AB5489EA9E86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 flipV="1">
            <a:off x="5821674" y="2538494"/>
            <a:ext cx="535938" cy="1308372"/>
          </a:xfrm>
          <a:prstGeom prst="bentConnector3">
            <a:avLst>
              <a:gd name="adj1" fmla="val 50000"/>
            </a:avLst>
          </a:prstGeom>
          <a:ln>
            <a:solidFill>
              <a:srgbClr val="46464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F5A6A38D-2628-F0F4-D4C4-2BFE4EB96A3A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 flipV="1">
            <a:off x="7881612" y="2538493"/>
            <a:ext cx="535936" cy="1"/>
          </a:xfrm>
          <a:prstGeom prst="straightConnector1">
            <a:avLst/>
          </a:prstGeom>
          <a:ln>
            <a:solidFill>
              <a:srgbClr val="46464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AC63FE60-9F9F-9696-0F2B-C097D59CE954}"/>
              </a:ext>
            </a:extLst>
          </p:cNvPr>
          <p:cNvCxnSpPr>
            <a:cxnSpLocks/>
          </p:cNvCxnSpPr>
          <p:nvPr/>
        </p:nvCxnSpPr>
        <p:spPr>
          <a:xfrm>
            <a:off x="7876528" y="3822904"/>
            <a:ext cx="535938" cy="0"/>
          </a:xfrm>
          <a:prstGeom prst="straightConnector1">
            <a:avLst/>
          </a:prstGeom>
          <a:ln>
            <a:solidFill>
              <a:srgbClr val="46464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529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8A048-A168-F6C2-1F75-9545501DE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F4CBEB-C441-27AC-341E-E7C981D7DB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F86EB2-6F32-8B2A-A21B-15FE44CDA1CB}"/>
              </a:ext>
            </a:extLst>
          </p:cNvPr>
          <p:cNvSpPr txBox="1"/>
          <p:nvPr/>
        </p:nvSpPr>
        <p:spPr>
          <a:xfrm>
            <a:off x="629264" y="407733"/>
            <a:ext cx="10407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464644"/>
                </a:solidFill>
                <a:latin typeface="Arial Black" panose="020B0A04020102020204" pitchFamily="34" charset="0"/>
              </a:rPr>
              <a:t>ДЕМОНСТРАЦИЯ ИНТЕРФЕЙСА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3ED6891-6F17-4A22-C4E3-F8052E323350}"/>
              </a:ext>
            </a:extLst>
          </p:cNvPr>
          <p:cNvCxnSpPr>
            <a:cxnSpLocks/>
          </p:cNvCxnSpPr>
          <p:nvPr/>
        </p:nvCxnSpPr>
        <p:spPr>
          <a:xfrm>
            <a:off x="1533832" y="2139265"/>
            <a:ext cx="8788400" cy="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E6FA6E-784D-4E44-FA44-3AAA8397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14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C3CF10-EDD2-CFFB-B704-D0AB16E0F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194" y="2298616"/>
            <a:ext cx="2035207" cy="44228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231B72-5C96-CCF0-FC71-19B08258C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608" y="2230337"/>
            <a:ext cx="2098029" cy="45593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E11191-2822-5A8A-2997-D9057063F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204" y="2230337"/>
            <a:ext cx="2098028" cy="455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39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FA2E4-2E9E-2E47-C54E-38AC127B0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0D573D-183F-F43A-4872-B94D1D70EA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C56C67-E36C-52D9-FCC9-359D62B66AE3}"/>
              </a:ext>
            </a:extLst>
          </p:cNvPr>
          <p:cNvSpPr txBox="1"/>
          <p:nvPr/>
        </p:nvSpPr>
        <p:spPr>
          <a:xfrm>
            <a:off x="892153" y="361566"/>
            <a:ext cx="10407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464644"/>
                </a:solidFill>
                <a:latin typeface="Arial Black" panose="020B0A04020102020204" pitchFamily="34" charset="0"/>
              </a:rPr>
              <a:t>ДЕМОНСТРАЦИЯ РАБОТЫ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84A5C84-5964-9D60-78FE-8B10BDAFB18A}"/>
              </a:ext>
            </a:extLst>
          </p:cNvPr>
          <p:cNvCxnSpPr>
            <a:cxnSpLocks/>
          </p:cNvCxnSpPr>
          <p:nvPr/>
        </p:nvCxnSpPr>
        <p:spPr>
          <a:xfrm>
            <a:off x="1524000" y="1284896"/>
            <a:ext cx="8788400" cy="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812837-9A11-1E1C-F5C5-41F5CB705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90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4CF00-FA0E-7698-6FCE-906072BD7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B10035-3C7C-F78B-C45C-AB34A0A20A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2F6940-7962-12F2-F95E-BC591E24DE35}"/>
              </a:ext>
            </a:extLst>
          </p:cNvPr>
          <p:cNvSpPr txBox="1"/>
          <p:nvPr/>
        </p:nvSpPr>
        <p:spPr>
          <a:xfrm>
            <a:off x="1400851" y="297984"/>
            <a:ext cx="9006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464644"/>
                </a:solidFill>
                <a:latin typeface="Arial Black" panose="020B0A04020102020204" pitchFamily="34" charset="0"/>
              </a:rPr>
              <a:t>ИТОГ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B05D710-40DA-FEB3-05DF-0C8A6D75A22D}"/>
              </a:ext>
            </a:extLst>
          </p:cNvPr>
          <p:cNvCxnSpPr>
            <a:cxnSpLocks/>
          </p:cNvCxnSpPr>
          <p:nvPr/>
        </p:nvCxnSpPr>
        <p:spPr>
          <a:xfrm>
            <a:off x="1524000" y="1284896"/>
            <a:ext cx="8788400" cy="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CCFA023-769A-6C8E-CA15-6DB1B679B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541729"/>
              </p:ext>
            </p:extLst>
          </p:nvPr>
        </p:nvGraphicFramePr>
        <p:xfrm>
          <a:off x="650238" y="1032837"/>
          <a:ext cx="10891521" cy="5159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1521">
                  <a:extLst>
                    <a:ext uri="{9D8B030D-6E8A-4147-A177-3AD203B41FA5}">
                      <a16:colId xmlns:a16="http://schemas.microsoft.com/office/drawing/2014/main" val="3975983813"/>
                    </a:ext>
                  </a:extLst>
                </a:gridCol>
              </a:tblGrid>
              <a:tr h="5159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ru-RU" sz="2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	Приложение заполняет нишу 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студенческого </a:t>
                      </a:r>
                      <a:r>
                        <a:rPr lang="ru-RU" sz="28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wellness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-решения</a:t>
                      </a:r>
                      <a:r>
                        <a:rPr lang="ru-RU" sz="2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объединяя геймификацию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 социальные функции. Его ключевое преимущество — 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фокус на специфических проблемах студентов</a:t>
                      </a:r>
                      <a:r>
                        <a:rPr lang="ru-RU" sz="2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(стресс, сидячий образ жизни, дедлайны) и 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простота использования</a:t>
                      </a:r>
                      <a:r>
                        <a:rPr lang="ru-RU" sz="2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по сравнению с аналогами.</a:t>
                      </a:r>
                      <a:endParaRPr lang="ru-RU" sz="2800" kern="1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9367102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6713C-0B21-260A-4E18-5FD240B3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20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DC87A-FD0F-F47D-656A-D497D87ED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7667F9-A418-ADE8-27A7-678B0E5305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119476-369F-ABEA-A107-081E88AF1B74}"/>
              </a:ext>
            </a:extLst>
          </p:cNvPr>
          <p:cNvSpPr txBox="1"/>
          <p:nvPr/>
        </p:nvSpPr>
        <p:spPr>
          <a:xfrm>
            <a:off x="1592579" y="2551837"/>
            <a:ext cx="9006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464644"/>
                </a:solidFill>
                <a:latin typeface="Arial Black" panose="020B0A04020102020204" pitchFamily="34" charset="0"/>
              </a:rPr>
              <a:t>СПАСИБО ЗА ВНИМАНИЕ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4DC7FF6-D033-43E8-B153-7F90B664ED66}"/>
              </a:ext>
            </a:extLst>
          </p:cNvPr>
          <p:cNvCxnSpPr>
            <a:cxnSpLocks/>
          </p:cNvCxnSpPr>
          <p:nvPr/>
        </p:nvCxnSpPr>
        <p:spPr>
          <a:xfrm>
            <a:off x="1701799" y="4559038"/>
            <a:ext cx="8788400" cy="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010747-3C2F-2BF7-BFA3-D8C609EF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17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7064B50-65BC-4B20-94C8-6BBBDFE833E6}"/>
              </a:ext>
            </a:extLst>
          </p:cNvPr>
          <p:cNvCxnSpPr>
            <a:cxnSpLocks/>
          </p:cNvCxnSpPr>
          <p:nvPr/>
        </p:nvCxnSpPr>
        <p:spPr>
          <a:xfrm>
            <a:off x="1701799" y="2115722"/>
            <a:ext cx="8788400" cy="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70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22B1E-0EC6-FBE6-3410-395226E1F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80A223-D82C-38FF-E6B7-191B04C3D3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1FC8AD-36A0-9763-69B7-55A93AD87A23}"/>
              </a:ext>
            </a:extLst>
          </p:cNvPr>
          <p:cNvSpPr txBox="1"/>
          <p:nvPr/>
        </p:nvSpPr>
        <p:spPr>
          <a:xfrm>
            <a:off x="1400851" y="297984"/>
            <a:ext cx="9006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464644"/>
                </a:solidFill>
                <a:latin typeface="Arial Black" panose="020B0A04020102020204" pitchFamily="34" charset="0"/>
              </a:rPr>
              <a:t>Команда проекта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22567DB-9FC4-BAF0-3E49-8C5C8E2182D2}"/>
              </a:ext>
            </a:extLst>
          </p:cNvPr>
          <p:cNvCxnSpPr>
            <a:cxnSpLocks/>
          </p:cNvCxnSpPr>
          <p:nvPr/>
        </p:nvCxnSpPr>
        <p:spPr>
          <a:xfrm>
            <a:off x="1524000" y="1284896"/>
            <a:ext cx="8788400" cy="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70D871-6BD0-2F02-C4F7-E81C074F5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2</a:t>
            </a:fld>
            <a:endParaRPr lang="ru-RU" sz="9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0F56C35-C828-85FB-D01F-411B29080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852672"/>
              </p:ext>
            </p:extLst>
          </p:nvPr>
        </p:nvGraphicFramePr>
        <p:xfrm>
          <a:off x="422787" y="1475288"/>
          <a:ext cx="11454581" cy="50248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0916">
                  <a:extLst>
                    <a:ext uri="{9D8B030D-6E8A-4147-A177-3AD203B41FA5}">
                      <a16:colId xmlns:a16="http://schemas.microsoft.com/office/drawing/2014/main" val="3975983813"/>
                    </a:ext>
                  </a:extLst>
                </a:gridCol>
                <a:gridCol w="2290916">
                  <a:extLst>
                    <a:ext uri="{9D8B030D-6E8A-4147-A177-3AD203B41FA5}">
                      <a16:colId xmlns:a16="http://schemas.microsoft.com/office/drawing/2014/main" val="320113680"/>
                    </a:ext>
                  </a:extLst>
                </a:gridCol>
                <a:gridCol w="2290917">
                  <a:extLst>
                    <a:ext uri="{9D8B030D-6E8A-4147-A177-3AD203B41FA5}">
                      <a16:colId xmlns:a16="http://schemas.microsoft.com/office/drawing/2014/main" val="648391388"/>
                    </a:ext>
                  </a:extLst>
                </a:gridCol>
                <a:gridCol w="2290916">
                  <a:extLst>
                    <a:ext uri="{9D8B030D-6E8A-4147-A177-3AD203B41FA5}">
                      <a16:colId xmlns:a16="http://schemas.microsoft.com/office/drawing/2014/main" val="3086904858"/>
                    </a:ext>
                  </a:extLst>
                </a:gridCol>
                <a:gridCol w="2290916">
                  <a:extLst>
                    <a:ext uri="{9D8B030D-6E8A-4147-A177-3AD203B41FA5}">
                      <a16:colId xmlns:a16="http://schemas.microsoft.com/office/drawing/2014/main" val="146109002"/>
                    </a:ext>
                  </a:extLst>
                </a:gridCol>
              </a:tblGrid>
              <a:tr h="3037718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9367102"/>
                  </a:ext>
                </a:extLst>
              </a:tr>
              <a:tr h="104222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464644"/>
                          </a:solidFill>
                          <a:latin typeface="+mj-lt"/>
                        </a:rPr>
                        <a:t>Ольга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464644"/>
                          </a:solidFill>
                          <a:latin typeface="+mj-lt"/>
                        </a:rPr>
                        <a:t>Вика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464644"/>
                          </a:solidFill>
                          <a:latin typeface="+mj-lt"/>
                        </a:rPr>
                        <a:t>Рома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464644"/>
                          </a:solidFill>
                          <a:latin typeface="+mj-lt"/>
                        </a:rPr>
                        <a:t>Вадим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464644"/>
                          </a:solidFill>
                          <a:latin typeface="+mj-lt"/>
                        </a:rPr>
                        <a:t>Тимур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8865174"/>
                  </a:ext>
                </a:extLst>
              </a:tr>
              <a:tr h="93406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464644"/>
                          </a:solidFill>
                          <a:latin typeface="+mj-lt"/>
                        </a:rPr>
                        <a:t>Тимлид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464644"/>
                          </a:solidFill>
                          <a:latin typeface="+mj-lt"/>
                        </a:rPr>
                        <a:t>Аналитик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464644"/>
                          </a:solidFill>
                          <a:latin typeface="+mj-lt"/>
                        </a:rPr>
                        <a:t>Разработчик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464644"/>
                          </a:solidFill>
                          <a:latin typeface="+mj-lt"/>
                        </a:rPr>
                        <a:t>Гейм-дизайнер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464644"/>
                          </a:solidFill>
                          <a:latin typeface="+mj-lt"/>
                        </a:rPr>
                        <a:t>Дизайнер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81547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4DEE7C-219D-FCCD-2E3D-922B6FBD23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1500" y="1955726"/>
            <a:ext cx="2063881" cy="2063881"/>
          </a:xfrm>
          <a:custGeom>
            <a:avLst/>
            <a:gdLst>
              <a:gd name="connsiteX0" fmla="*/ 343987 w 2063881"/>
              <a:gd name="connsiteY0" fmla="*/ 0 h 2063881"/>
              <a:gd name="connsiteX1" fmla="*/ 1719895 w 2063881"/>
              <a:gd name="connsiteY1" fmla="*/ 0 h 2063881"/>
              <a:gd name="connsiteX2" fmla="*/ 2056894 w 2063881"/>
              <a:gd name="connsiteY2" fmla="*/ 274662 h 2063881"/>
              <a:gd name="connsiteX3" fmla="*/ 2063881 w 2063881"/>
              <a:gd name="connsiteY3" fmla="*/ 343977 h 2063881"/>
              <a:gd name="connsiteX4" fmla="*/ 2063881 w 2063881"/>
              <a:gd name="connsiteY4" fmla="*/ 1719904 h 2063881"/>
              <a:gd name="connsiteX5" fmla="*/ 2056894 w 2063881"/>
              <a:gd name="connsiteY5" fmla="*/ 1789220 h 2063881"/>
              <a:gd name="connsiteX6" fmla="*/ 1719895 w 2063881"/>
              <a:gd name="connsiteY6" fmla="*/ 2063881 h 2063881"/>
              <a:gd name="connsiteX7" fmla="*/ 343987 w 2063881"/>
              <a:gd name="connsiteY7" fmla="*/ 2063881 h 2063881"/>
              <a:gd name="connsiteX8" fmla="*/ 0 w 2063881"/>
              <a:gd name="connsiteY8" fmla="*/ 1719894 h 2063881"/>
              <a:gd name="connsiteX9" fmla="*/ 0 w 2063881"/>
              <a:gd name="connsiteY9" fmla="*/ 343987 h 2063881"/>
              <a:gd name="connsiteX10" fmla="*/ 343987 w 2063881"/>
              <a:gd name="connsiteY10" fmla="*/ 0 h 206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3881" h="2063881">
                <a:moveTo>
                  <a:pt x="343987" y="0"/>
                </a:moveTo>
                <a:lnTo>
                  <a:pt x="1719895" y="0"/>
                </a:lnTo>
                <a:cubicBezTo>
                  <a:pt x="1886127" y="0"/>
                  <a:pt x="2024818" y="117912"/>
                  <a:pt x="2056894" y="274662"/>
                </a:cubicBezTo>
                <a:lnTo>
                  <a:pt x="2063881" y="343977"/>
                </a:lnTo>
                <a:lnTo>
                  <a:pt x="2063881" y="1719904"/>
                </a:lnTo>
                <a:lnTo>
                  <a:pt x="2056894" y="1789220"/>
                </a:lnTo>
                <a:cubicBezTo>
                  <a:pt x="2024818" y="1945969"/>
                  <a:pt x="1886127" y="2063881"/>
                  <a:pt x="1719895" y="2063881"/>
                </a:cubicBezTo>
                <a:lnTo>
                  <a:pt x="343987" y="2063881"/>
                </a:lnTo>
                <a:cubicBezTo>
                  <a:pt x="154008" y="2063881"/>
                  <a:pt x="0" y="1909873"/>
                  <a:pt x="0" y="1719894"/>
                </a:cubicBezTo>
                <a:lnTo>
                  <a:pt x="0" y="343987"/>
                </a:lnTo>
                <a:cubicBezTo>
                  <a:pt x="0" y="154008"/>
                  <a:pt x="154008" y="0"/>
                  <a:pt x="343987" y="0"/>
                </a:cubicBezTo>
                <a:close/>
              </a:path>
            </a:pathLst>
          </a:cu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834C5B-0855-D3F0-5815-4CF9A25692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43768" y="1955726"/>
            <a:ext cx="2063881" cy="2063880"/>
          </a:xfrm>
          <a:custGeom>
            <a:avLst/>
            <a:gdLst>
              <a:gd name="connsiteX0" fmla="*/ 343987 w 2063881"/>
              <a:gd name="connsiteY0" fmla="*/ 0 h 2063880"/>
              <a:gd name="connsiteX1" fmla="*/ 1719894 w 2063881"/>
              <a:gd name="connsiteY1" fmla="*/ 0 h 2063880"/>
              <a:gd name="connsiteX2" fmla="*/ 2063881 w 2063881"/>
              <a:gd name="connsiteY2" fmla="*/ 343987 h 2063880"/>
              <a:gd name="connsiteX3" fmla="*/ 2063881 w 2063881"/>
              <a:gd name="connsiteY3" fmla="*/ 1719893 h 2063880"/>
              <a:gd name="connsiteX4" fmla="*/ 1719894 w 2063881"/>
              <a:gd name="connsiteY4" fmla="*/ 2063880 h 2063880"/>
              <a:gd name="connsiteX5" fmla="*/ 343987 w 2063881"/>
              <a:gd name="connsiteY5" fmla="*/ 2063880 h 2063880"/>
              <a:gd name="connsiteX6" fmla="*/ 0 w 2063881"/>
              <a:gd name="connsiteY6" fmla="*/ 1719893 h 2063880"/>
              <a:gd name="connsiteX7" fmla="*/ 0 w 2063881"/>
              <a:gd name="connsiteY7" fmla="*/ 343987 h 2063880"/>
              <a:gd name="connsiteX8" fmla="*/ 343987 w 2063881"/>
              <a:gd name="connsiteY8" fmla="*/ 0 h 206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881" h="2063880">
                <a:moveTo>
                  <a:pt x="343987" y="0"/>
                </a:moveTo>
                <a:lnTo>
                  <a:pt x="1719894" y="0"/>
                </a:lnTo>
                <a:cubicBezTo>
                  <a:pt x="1909873" y="0"/>
                  <a:pt x="2063881" y="154008"/>
                  <a:pt x="2063881" y="343987"/>
                </a:cubicBezTo>
                <a:lnTo>
                  <a:pt x="2063881" y="1719893"/>
                </a:lnTo>
                <a:cubicBezTo>
                  <a:pt x="2063881" y="1909872"/>
                  <a:pt x="1909873" y="2063880"/>
                  <a:pt x="1719894" y="2063880"/>
                </a:cubicBezTo>
                <a:lnTo>
                  <a:pt x="343987" y="2063880"/>
                </a:lnTo>
                <a:cubicBezTo>
                  <a:pt x="154008" y="2063880"/>
                  <a:pt x="0" y="1909872"/>
                  <a:pt x="0" y="1719893"/>
                </a:cubicBezTo>
                <a:lnTo>
                  <a:pt x="0" y="343987"/>
                </a:lnTo>
                <a:cubicBezTo>
                  <a:pt x="0" y="154008"/>
                  <a:pt x="154008" y="0"/>
                  <a:pt x="343987" y="0"/>
                </a:cubicBezTo>
                <a:close/>
              </a:path>
            </a:pathLst>
          </a:cu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CEBAD0-2ED7-4494-F81A-CD3A745B3E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30205" y="1955726"/>
            <a:ext cx="2026786" cy="2026786"/>
          </a:xfrm>
          <a:custGeom>
            <a:avLst/>
            <a:gdLst>
              <a:gd name="connsiteX0" fmla="*/ 337794 w 2026786"/>
              <a:gd name="connsiteY0" fmla="*/ 0 h 2026786"/>
              <a:gd name="connsiteX1" fmla="*/ 1688992 w 2026786"/>
              <a:gd name="connsiteY1" fmla="*/ 0 h 2026786"/>
              <a:gd name="connsiteX2" fmla="*/ 1757062 w 2026786"/>
              <a:gd name="connsiteY2" fmla="*/ 6862 h 2026786"/>
              <a:gd name="connsiteX3" fmla="*/ 2026786 w 2026786"/>
              <a:gd name="connsiteY3" fmla="*/ 337803 h 2026786"/>
              <a:gd name="connsiteX4" fmla="*/ 2026786 w 2026786"/>
              <a:gd name="connsiteY4" fmla="*/ 1688982 h 2026786"/>
              <a:gd name="connsiteX5" fmla="*/ 1688982 w 2026786"/>
              <a:gd name="connsiteY5" fmla="*/ 2026786 h 2026786"/>
              <a:gd name="connsiteX6" fmla="*/ 337804 w 2026786"/>
              <a:gd name="connsiteY6" fmla="*/ 2026786 h 2026786"/>
              <a:gd name="connsiteX7" fmla="*/ 0 w 2026786"/>
              <a:gd name="connsiteY7" fmla="*/ 1688982 h 2026786"/>
              <a:gd name="connsiteX8" fmla="*/ 0 w 2026786"/>
              <a:gd name="connsiteY8" fmla="*/ 337803 h 2026786"/>
              <a:gd name="connsiteX9" fmla="*/ 269725 w 2026786"/>
              <a:gd name="connsiteY9" fmla="*/ 6862 h 202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6786" h="2026786">
                <a:moveTo>
                  <a:pt x="337794" y="0"/>
                </a:moveTo>
                <a:lnTo>
                  <a:pt x="1688992" y="0"/>
                </a:lnTo>
                <a:lnTo>
                  <a:pt x="1757062" y="6862"/>
                </a:lnTo>
                <a:cubicBezTo>
                  <a:pt x="1910993" y="38361"/>
                  <a:pt x="2026786" y="174560"/>
                  <a:pt x="2026786" y="337803"/>
                </a:cubicBezTo>
                <a:lnTo>
                  <a:pt x="2026786" y="1688982"/>
                </a:lnTo>
                <a:cubicBezTo>
                  <a:pt x="2026786" y="1875546"/>
                  <a:pt x="1875546" y="2026786"/>
                  <a:pt x="1688982" y="2026786"/>
                </a:cubicBezTo>
                <a:lnTo>
                  <a:pt x="337804" y="2026786"/>
                </a:lnTo>
                <a:cubicBezTo>
                  <a:pt x="151240" y="2026786"/>
                  <a:pt x="0" y="1875546"/>
                  <a:pt x="0" y="1688982"/>
                </a:cubicBezTo>
                <a:lnTo>
                  <a:pt x="0" y="337803"/>
                </a:lnTo>
                <a:cubicBezTo>
                  <a:pt x="0" y="174560"/>
                  <a:pt x="115793" y="38361"/>
                  <a:pt x="269725" y="6862"/>
                </a:cubicBez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3615E93-26D0-F0CA-2116-3B4AE620677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435645" y="1955724"/>
            <a:ext cx="2026787" cy="2026786"/>
          </a:xfrm>
          <a:custGeom>
            <a:avLst/>
            <a:gdLst>
              <a:gd name="connsiteX0" fmla="*/ 337804 w 2026787"/>
              <a:gd name="connsiteY0" fmla="*/ 0 h 2026786"/>
              <a:gd name="connsiteX1" fmla="*/ 1688983 w 2026787"/>
              <a:gd name="connsiteY1" fmla="*/ 0 h 2026786"/>
              <a:gd name="connsiteX2" fmla="*/ 2026787 w 2026787"/>
              <a:gd name="connsiteY2" fmla="*/ 337804 h 2026786"/>
              <a:gd name="connsiteX3" fmla="*/ 2026787 w 2026787"/>
              <a:gd name="connsiteY3" fmla="*/ 1688982 h 2026786"/>
              <a:gd name="connsiteX4" fmla="*/ 1688983 w 2026787"/>
              <a:gd name="connsiteY4" fmla="*/ 2026786 h 2026786"/>
              <a:gd name="connsiteX5" fmla="*/ 337804 w 2026787"/>
              <a:gd name="connsiteY5" fmla="*/ 2026786 h 2026786"/>
              <a:gd name="connsiteX6" fmla="*/ 0 w 2026787"/>
              <a:gd name="connsiteY6" fmla="*/ 1688982 h 2026786"/>
              <a:gd name="connsiteX7" fmla="*/ 0 w 2026787"/>
              <a:gd name="connsiteY7" fmla="*/ 337804 h 2026786"/>
              <a:gd name="connsiteX8" fmla="*/ 337804 w 2026787"/>
              <a:gd name="connsiteY8" fmla="*/ 0 h 202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6787" h="2026786">
                <a:moveTo>
                  <a:pt x="337804" y="0"/>
                </a:moveTo>
                <a:lnTo>
                  <a:pt x="1688983" y="0"/>
                </a:lnTo>
                <a:cubicBezTo>
                  <a:pt x="1875547" y="0"/>
                  <a:pt x="2026787" y="151240"/>
                  <a:pt x="2026787" y="337804"/>
                </a:cubicBezTo>
                <a:lnTo>
                  <a:pt x="2026787" y="1688982"/>
                </a:lnTo>
                <a:cubicBezTo>
                  <a:pt x="2026787" y="1875546"/>
                  <a:pt x="1875547" y="2026786"/>
                  <a:pt x="1688983" y="2026786"/>
                </a:cubicBezTo>
                <a:lnTo>
                  <a:pt x="337804" y="2026786"/>
                </a:lnTo>
                <a:cubicBezTo>
                  <a:pt x="151240" y="2026786"/>
                  <a:pt x="0" y="1875546"/>
                  <a:pt x="0" y="1688982"/>
                </a:cubicBezTo>
                <a:lnTo>
                  <a:pt x="0" y="337804"/>
                </a:lnTo>
                <a:cubicBezTo>
                  <a:pt x="0" y="151240"/>
                  <a:pt x="151240" y="0"/>
                  <a:pt x="337804" y="0"/>
                </a:cubicBezTo>
                <a:close/>
              </a:path>
            </a:pathLst>
          </a:cu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B18FCBA-A67B-740E-2AB3-85B190D76F2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856940" y="1955724"/>
            <a:ext cx="2026786" cy="2026786"/>
          </a:xfrm>
          <a:custGeom>
            <a:avLst/>
            <a:gdLst>
              <a:gd name="connsiteX0" fmla="*/ 337803 w 2026786"/>
              <a:gd name="connsiteY0" fmla="*/ 0 h 2026786"/>
              <a:gd name="connsiteX1" fmla="*/ 1688982 w 2026786"/>
              <a:gd name="connsiteY1" fmla="*/ 0 h 2026786"/>
              <a:gd name="connsiteX2" fmla="*/ 2026786 w 2026786"/>
              <a:gd name="connsiteY2" fmla="*/ 337804 h 2026786"/>
              <a:gd name="connsiteX3" fmla="*/ 2026786 w 2026786"/>
              <a:gd name="connsiteY3" fmla="*/ 1688982 h 2026786"/>
              <a:gd name="connsiteX4" fmla="*/ 1688982 w 2026786"/>
              <a:gd name="connsiteY4" fmla="*/ 2026786 h 2026786"/>
              <a:gd name="connsiteX5" fmla="*/ 337803 w 2026786"/>
              <a:gd name="connsiteY5" fmla="*/ 2026786 h 2026786"/>
              <a:gd name="connsiteX6" fmla="*/ 6862 w 2026786"/>
              <a:gd name="connsiteY6" fmla="*/ 1757061 h 2026786"/>
              <a:gd name="connsiteX7" fmla="*/ 0 w 2026786"/>
              <a:gd name="connsiteY7" fmla="*/ 1688992 h 2026786"/>
              <a:gd name="connsiteX8" fmla="*/ 0 w 2026786"/>
              <a:gd name="connsiteY8" fmla="*/ 337794 h 2026786"/>
              <a:gd name="connsiteX9" fmla="*/ 6862 w 2026786"/>
              <a:gd name="connsiteY9" fmla="*/ 269725 h 2026786"/>
              <a:gd name="connsiteX10" fmla="*/ 337803 w 2026786"/>
              <a:gd name="connsiteY10" fmla="*/ 0 h 202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6786" h="2026786">
                <a:moveTo>
                  <a:pt x="337803" y="0"/>
                </a:moveTo>
                <a:lnTo>
                  <a:pt x="1688982" y="0"/>
                </a:lnTo>
                <a:cubicBezTo>
                  <a:pt x="1875546" y="0"/>
                  <a:pt x="2026786" y="151240"/>
                  <a:pt x="2026786" y="337804"/>
                </a:cubicBezTo>
                <a:lnTo>
                  <a:pt x="2026786" y="1688982"/>
                </a:lnTo>
                <a:cubicBezTo>
                  <a:pt x="2026786" y="1875546"/>
                  <a:pt x="1875546" y="2026786"/>
                  <a:pt x="1688982" y="2026786"/>
                </a:cubicBezTo>
                <a:lnTo>
                  <a:pt x="337803" y="2026786"/>
                </a:lnTo>
                <a:cubicBezTo>
                  <a:pt x="174560" y="2026786"/>
                  <a:pt x="38361" y="1910993"/>
                  <a:pt x="6862" y="1757061"/>
                </a:cubicBezTo>
                <a:lnTo>
                  <a:pt x="0" y="1688992"/>
                </a:lnTo>
                <a:lnTo>
                  <a:pt x="0" y="337794"/>
                </a:lnTo>
                <a:lnTo>
                  <a:pt x="6862" y="269725"/>
                </a:lnTo>
                <a:cubicBezTo>
                  <a:pt x="38361" y="115793"/>
                  <a:pt x="174560" y="0"/>
                  <a:pt x="33780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371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D3EF7-904B-479E-1A88-42881160A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28EF63-F18F-6704-ED15-CCD84D65F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ADED4F-4D71-C010-8203-EDFF39C7A161}"/>
              </a:ext>
            </a:extLst>
          </p:cNvPr>
          <p:cNvSpPr txBox="1"/>
          <p:nvPr/>
        </p:nvSpPr>
        <p:spPr>
          <a:xfrm>
            <a:off x="1400851" y="297984"/>
            <a:ext cx="9006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464644"/>
                </a:solidFill>
                <a:latin typeface="Arial Black" panose="020B0A04020102020204" pitchFamily="34" charset="0"/>
              </a:rPr>
              <a:t>АКТУАЛЬНОСТЬ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DA6C27F-BD30-ED38-6F95-2A2D66A27967}"/>
              </a:ext>
            </a:extLst>
          </p:cNvPr>
          <p:cNvCxnSpPr>
            <a:cxnSpLocks/>
          </p:cNvCxnSpPr>
          <p:nvPr/>
        </p:nvCxnSpPr>
        <p:spPr>
          <a:xfrm>
            <a:off x="1524000" y="1284896"/>
            <a:ext cx="8788400" cy="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E10FF8C-8FAB-9180-4343-B0F6D78EA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381772"/>
              </p:ext>
            </p:extLst>
          </p:nvPr>
        </p:nvGraphicFramePr>
        <p:xfrm>
          <a:off x="-160595" y="1841054"/>
          <a:ext cx="6256594" cy="417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692DD-BCCC-A2F4-6BC5-EED2E90A3747}"/>
              </a:ext>
            </a:extLst>
          </p:cNvPr>
          <p:cNvCxnSpPr>
            <a:cxnSpLocks/>
          </p:cNvCxnSpPr>
          <p:nvPr/>
        </p:nvCxnSpPr>
        <p:spPr>
          <a:xfrm>
            <a:off x="6095999" y="1625600"/>
            <a:ext cx="0" cy="470408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CE63EE3-F2F2-4534-C1C5-915252CD46C9}"/>
              </a:ext>
            </a:extLst>
          </p:cNvPr>
          <p:cNvCxnSpPr>
            <a:cxnSpLocks/>
          </p:cNvCxnSpPr>
          <p:nvPr/>
        </p:nvCxnSpPr>
        <p:spPr>
          <a:xfrm flipH="1">
            <a:off x="6095999" y="4739640"/>
            <a:ext cx="6096000" cy="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A6407CA-598B-28E8-6FE9-C18C9D754325}"/>
              </a:ext>
            </a:extLst>
          </p:cNvPr>
          <p:cNvSpPr txBox="1"/>
          <p:nvPr/>
        </p:nvSpPr>
        <p:spPr>
          <a:xfrm>
            <a:off x="6256593" y="2049671"/>
            <a:ext cx="6014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46464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75% студентов сталкиваются со стрессом и выгоранием</a:t>
            </a:r>
            <a:endParaRPr lang="ru-RU" sz="4400" dirty="0">
              <a:solidFill>
                <a:srgbClr val="464644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DB990-2D48-9E76-DEB6-D582BD54C5B9}"/>
              </a:ext>
            </a:extLst>
          </p:cNvPr>
          <p:cNvSpPr txBox="1"/>
          <p:nvPr/>
        </p:nvSpPr>
        <p:spPr>
          <a:xfrm>
            <a:off x="6256593" y="5081369"/>
            <a:ext cx="6014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46464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опрос НИУ ВШЭ, 2023</a:t>
            </a:r>
            <a:endParaRPr lang="ru-RU" sz="3200" dirty="0">
              <a:solidFill>
                <a:srgbClr val="464644"/>
              </a:solidFill>
              <a:latin typeface="+mj-lt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ABAD2D-49C8-8942-AB18-26EF7820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98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FB124-2625-8125-77F1-214701DEB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4AE86F-2811-F8E7-E3D1-CE2C557ED2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0277F8-9A76-E7AC-516D-9FD8E9F6ECFB}"/>
              </a:ext>
            </a:extLst>
          </p:cNvPr>
          <p:cNvSpPr txBox="1"/>
          <p:nvPr/>
        </p:nvSpPr>
        <p:spPr>
          <a:xfrm>
            <a:off x="1400851" y="297984"/>
            <a:ext cx="9006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464644"/>
                </a:solidFill>
                <a:latin typeface="Arial Black" panose="020B0A04020102020204" pitchFamily="34" charset="0"/>
              </a:rPr>
              <a:t>ТРЕНДЫ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3276705-99E3-4963-4C20-814EEE534054}"/>
              </a:ext>
            </a:extLst>
          </p:cNvPr>
          <p:cNvCxnSpPr>
            <a:cxnSpLocks/>
          </p:cNvCxnSpPr>
          <p:nvPr/>
        </p:nvCxnSpPr>
        <p:spPr>
          <a:xfrm>
            <a:off x="1524000" y="1284896"/>
            <a:ext cx="8788400" cy="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D79040C-5305-7070-FA06-47F8F6BE1EB4}"/>
              </a:ext>
            </a:extLst>
          </p:cNvPr>
          <p:cNvCxnSpPr>
            <a:cxnSpLocks/>
          </p:cNvCxnSpPr>
          <p:nvPr/>
        </p:nvCxnSpPr>
        <p:spPr>
          <a:xfrm>
            <a:off x="6095999" y="1625600"/>
            <a:ext cx="0" cy="486369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3853F89-2EA1-F0F1-EA65-D5EAA53B816E}"/>
              </a:ext>
            </a:extLst>
          </p:cNvPr>
          <p:cNvSpPr txBox="1"/>
          <p:nvPr/>
        </p:nvSpPr>
        <p:spPr>
          <a:xfrm>
            <a:off x="-55184" y="1625600"/>
            <a:ext cx="6095999" cy="202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6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ru-RU" sz="4000" kern="150" dirty="0">
                <a:solidFill>
                  <a:srgbClr val="46464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Рост спроса на цифровые </a:t>
            </a:r>
            <a:r>
              <a:rPr lang="ru-RU" sz="4000" kern="150" dirty="0" err="1">
                <a:solidFill>
                  <a:srgbClr val="46464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wellness</a:t>
            </a:r>
            <a:r>
              <a:rPr lang="ru-RU" sz="4000" kern="150" dirty="0">
                <a:solidFill>
                  <a:srgbClr val="46464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-решения.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B7F54A-2675-7AF8-61D2-134D553B1A59}"/>
              </a:ext>
            </a:extLst>
          </p:cNvPr>
          <p:cNvSpPr txBox="1"/>
          <p:nvPr/>
        </p:nvSpPr>
        <p:spPr>
          <a:xfrm>
            <a:off x="6095998" y="1625600"/>
            <a:ext cx="6096001" cy="202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6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ru-RU" sz="4000" kern="150" dirty="0">
                <a:solidFill>
                  <a:srgbClr val="46464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Нехватка инструментов, совмещающих учебу и заботу о здоровье.</a:t>
            </a:r>
          </a:p>
        </p:txBody>
      </p:sp>
      <p:pic>
        <p:nvPicPr>
          <p:cNvPr id="6" name="Рисунок 5" descr="Экспоненциальный график контур">
            <a:extLst>
              <a:ext uri="{FF2B5EF4-FFF2-40B4-BE49-F238E27FC236}">
                <a16:creationId xmlns:a16="http://schemas.microsoft.com/office/drawing/2014/main" id="{CA8ED7CE-E14B-8777-23C2-9F590279C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1948" y="3787672"/>
            <a:ext cx="3240000" cy="32400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AC16BE9-701A-D65A-968D-DC2D4F8A2AD8}"/>
              </a:ext>
            </a:extLst>
          </p:cNvPr>
          <p:cNvCxnSpPr>
            <a:cxnSpLocks/>
          </p:cNvCxnSpPr>
          <p:nvPr/>
        </p:nvCxnSpPr>
        <p:spPr>
          <a:xfrm flipH="1">
            <a:off x="432619" y="3891135"/>
            <a:ext cx="5270091" cy="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759D094-1428-FD21-8629-F9CF260D811B}"/>
              </a:ext>
            </a:extLst>
          </p:cNvPr>
          <p:cNvCxnSpPr>
            <a:cxnSpLocks/>
          </p:cNvCxnSpPr>
          <p:nvPr/>
        </p:nvCxnSpPr>
        <p:spPr>
          <a:xfrm flipH="1">
            <a:off x="6508952" y="3891135"/>
            <a:ext cx="5270091" cy="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Круги Харви 5% контур">
            <a:extLst>
              <a:ext uri="{FF2B5EF4-FFF2-40B4-BE49-F238E27FC236}">
                <a16:creationId xmlns:a16="http://schemas.microsoft.com/office/drawing/2014/main" id="{082A713A-CB51-0BB5-237F-33AB55F282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3997" y="3787672"/>
            <a:ext cx="3240000" cy="32400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5140CF-AC36-BBB0-AB45-1F46EBB3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14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2B6E2-2855-3AC3-4490-5E662AE99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87416A-5E06-DDF0-8DD8-3DBF1F48F0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A26A1C-EF0F-2E4D-8E6F-EF3191ADE618}"/>
              </a:ext>
            </a:extLst>
          </p:cNvPr>
          <p:cNvSpPr txBox="1"/>
          <p:nvPr/>
        </p:nvSpPr>
        <p:spPr>
          <a:xfrm>
            <a:off x="1400851" y="297984"/>
            <a:ext cx="9006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464644"/>
                </a:solidFill>
                <a:latin typeface="Arial Black" panose="020B0A04020102020204" pitchFamily="34" charset="0"/>
              </a:rPr>
              <a:t>ПРОБЛЕМА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777A049-FB98-7989-2648-5223535B590C}"/>
              </a:ext>
            </a:extLst>
          </p:cNvPr>
          <p:cNvCxnSpPr>
            <a:cxnSpLocks/>
          </p:cNvCxnSpPr>
          <p:nvPr/>
        </p:nvCxnSpPr>
        <p:spPr>
          <a:xfrm>
            <a:off x="1524000" y="1284896"/>
            <a:ext cx="8788400" cy="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F00468BE-C0B7-301B-D2F6-2610DFBF6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442131"/>
              </p:ext>
            </p:extLst>
          </p:nvPr>
        </p:nvGraphicFramePr>
        <p:xfrm>
          <a:off x="650239" y="1475288"/>
          <a:ext cx="10891521" cy="5159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3903">
                  <a:extLst>
                    <a:ext uri="{9D8B030D-6E8A-4147-A177-3AD203B41FA5}">
                      <a16:colId xmlns:a16="http://schemas.microsoft.com/office/drawing/2014/main" val="3975983813"/>
                    </a:ext>
                  </a:extLst>
                </a:gridCol>
                <a:gridCol w="8267618">
                  <a:extLst>
                    <a:ext uri="{9D8B030D-6E8A-4147-A177-3AD203B41FA5}">
                      <a16:colId xmlns:a16="http://schemas.microsoft.com/office/drawing/2014/main" val="2117474756"/>
                    </a:ext>
                  </a:extLst>
                </a:gridCol>
              </a:tblGrid>
              <a:tr h="1680394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>
                          <a:solidFill>
                            <a:srgbClr val="464644"/>
                          </a:solidFill>
                          <a:latin typeface="+mj-lt"/>
                        </a:rPr>
                        <a:t>Физическое здоровье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2800" kern="1200" dirty="0">
                          <a:solidFill>
                            <a:srgbClr val="46464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Сидячий образ жизни, недостаток активности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9367102"/>
                  </a:ext>
                </a:extLst>
              </a:tr>
              <a:tr h="1680394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>
                          <a:solidFill>
                            <a:srgbClr val="464644"/>
                          </a:solidFill>
                          <a:latin typeface="+mj-lt"/>
                        </a:rPr>
                        <a:t>Ментальное здоровье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0" kern="1200" dirty="0">
                          <a:solidFill>
                            <a:srgbClr val="46464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Стресс, выгорание, отсутствие мотивации</a:t>
                      </a:r>
                      <a:endParaRPr lang="ru-RU" sz="4000" b="0" dirty="0">
                        <a:solidFill>
                          <a:srgbClr val="464644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5750718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>
                          <a:solidFill>
                            <a:srgbClr val="464644"/>
                          </a:solidFill>
                          <a:latin typeface="+mj-lt"/>
                        </a:rPr>
                        <a:t>Организация времени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kern="1200" dirty="0">
                          <a:solidFill>
                            <a:srgbClr val="46464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Неумение совмещать учебу и самочувствие</a:t>
                      </a:r>
                      <a:endParaRPr lang="ru-RU" sz="4000" dirty="0">
                        <a:solidFill>
                          <a:srgbClr val="464644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3248798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76A781-7E01-DDFA-A638-C0C68692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93264D-82CA-B061-385E-EF3A9EC8AA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F1E656-0F6A-B139-C835-9D0A5FD06B35}"/>
              </a:ext>
            </a:extLst>
          </p:cNvPr>
          <p:cNvSpPr txBox="1"/>
          <p:nvPr/>
        </p:nvSpPr>
        <p:spPr>
          <a:xfrm>
            <a:off x="1400851" y="297984"/>
            <a:ext cx="9006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464644"/>
                </a:solidFill>
                <a:latin typeface="Arial Black" panose="020B0A04020102020204" pitchFamily="34" charset="0"/>
              </a:rPr>
              <a:t>ЦЕЛЕВАЯ АУДИТОРИЯ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71E679E-B25A-F117-4EA9-CB2F2EF8134A}"/>
              </a:ext>
            </a:extLst>
          </p:cNvPr>
          <p:cNvCxnSpPr>
            <a:cxnSpLocks/>
          </p:cNvCxnSpPr>
          <p:nvPr/>
        </p:nvCxnSpPr>
        <p:spPr>
          <a:xfrm>
            <a:off x="1524000" y="1284896"/>
            <a:ext cx="8788400" cy="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DA89C03A-8AAB-D727-0489-FA4A2CD04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342403"/>
              </p:ext>
            </p:extLst>
          </p:nvPr>
        </p:nvGraphicFramePr>
        <p:xfrm>
          <a:off x="650239" y="1475288"/>
          <a:ext cx="10891521" cy="5159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0507">
                  <a:extLst>
                    <a:ext uri="{9D8B030D-6E8A-4147-A177-3AD203B41FA5}">
                      <a16:colId xmlns:a16="http://schemas.microsoft.com/office/drawing/2014/main" val="3975983813"/>
                    </a:ext>
                  </a:extLst>
                </a:gridCol>
                <a:gridCol w="3630507">
                  <a:extLst>
                    <a:ext uri="{9D8B030D-6E8A-4147-A177-3AD203B41FA5}">
                      <a16:colId xmlns:a16="http://schemas.microsoft.com/office/drawing/2014/main" val="2117474756"/>
                    </a:ext>
                  </a:extLst>
                </a:gridCol>
                <a:gridCol w="3630507">
                  <a:extLst>
                    <a:ext uri="{9D8B030D-6E8A-4147-A177-3AD203B41FA5}">
                      <a16:colId xmlns:a16="http://schemas.microsoft.com/office/drawing/2014/main" val="2677175842"/>
                    </a:ext>
                  </a:extLst>
                </a:gridCol>
              </a:tblGrid>
              <a:tr h="168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j-lt"/>
                        </a:rPr>
                        <a:t>Место учебы: УрФУ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9367102"/>
                  </a:ext>
                </a:extLst>
              </a:tr>
              <a:tr h="168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j-lt"/>
                        </a:rPr>
                        <a:t>Возраст: 16-25 года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5750718"/>
                  </a:ext>
                </a:extLst>
              </a:tr>
              <a:tr h="13216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j-lt"/>
                        </a:rPr>
                        <a:t>Образ жизни: много времени проводят, сидя на парах, за компьютером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3248798"/>
                  </a:ext>
                </a:extLst>
              </a:tr>
              <a:tr h="4766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3986989"/>
                  </a:ext>
                </a:extLst>
              </a:tr>
            </a:tbl>
          </a:graphicData>
        </a:graphic>
      </p:graphicFrame>
      <p:pic>
        <p:nvPicPr>
          <p:cNvPr id="5" name="Рисунок 4" descr="Мужчина в рубашке поло">
            <a:extLst>
              <a:ext uri="{FF2B5EF4-FFF2-40B4-BE49-F238E27FC236}">
                <a16:creationId xmlns:a16="http://schemas.microsoft.com/office/drawing/2014/main" id="{D51F236B-DB8B-E77B-0E46-9685E390E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0851" y="1439805"/>
            <a:ext cx="1631716" cy="5120212"/>
          </a:xfrm>
          <a:prstGeom prst="rect">
            <a:avLst/>
          </a:prstGeom>
        </p:spPr>
      </p:pic>
      <p:pic>
        <p:nvPicPr>
          <p:cNvPr id="7" name="Рисунок 6" descr="Женщина в черной юбка">
            <a:extLst>
              <a:ext uri="{FF2B5EF4-FFF2-40B4-BE49-F238E27FC236}">
                <a16:creationId xmlns:a16="http://schemas.microsoft.com/office/drawing/2014/main" id="{8E51912E-E038-0942-1CB7-BF060AA686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737708" y="1390853"/>
            <a:ext cx="2280523" cy="5120213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78A5E9-8680-94E5-6230-64EC7668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9408F-C3DC-2197-2177-7D15F146A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5ECF98-40C3-D491-F22F-2EDA9873FD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E2363B-44E8-59C4-EACA-0073406F20CB}"/>
              </a:ext>
            </a:extLst>
          </p:cNvPr>
          <p:cNvSpPr txBox="1"/>
          <p:nvPr/>
        </p:nvSpPr>
        <p:spPr>
          <a:xfrm>
            <a:off x="1400851" y="297984"/>
            <a:ext cx="9006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464644"/>
                </a:solidFill>
                <a:latin typeface="Arial Black" panose="020B0A04020102020204" pitchFamily="34" charset="0"/>
              </a:rPr>
              <a:t>ЦЕЛЬ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0FCF0A2-CDFF-4899-D79B-E18BA2E503F8}"/>
              </a:ext>
            </a:extLst>
          </p:cNvPr>
          <p:cNvCxnSpPr>
            <a:cxnSpLocks/>
          </p:cNvCxnSpPr>
          <p:nvPr/>
        </p:nvCxnSpPr>
        <p:spPr>
          <a:xfrm>
            <a:off x="1524000" y="1284896"/>
            <a:ext cx="8788400" cy="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3619A683-BC55-2A1F-E280-84A3C06C9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903320"/>
              </p:ext>
            </p:extLst>
          </p:nvPr>
        </p:nvGraphicFramePr>
        <p:xfrm>
          <a:off x="650239" y="1475288"/>
          <a:ext cx="10891521" cy="5159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3903">
                  <a:extLst>
                    <a:ext uri="{9D8B030D-6E8A-4147-A177-3AD203B41FA5}">
                      <a16:colId xmlns:a16="http://schemas.microsoft.com/office/drawing/2014/main" val="3975983813"/>
                    </a:ext>
                  </a:extLst>
                </a:gridCol>
                <a:gridCol w="8267618">
                  <a:extLst>
                    <a:ext uri="{9D8B030D-6E8A-4147-A177-3AD203B41FA5}">
                      <a16:colId xmlns:a16="http://schemas.microsoft.com/office/drawing/2014/main" val="2117474756"/>
                    </a:ext>
                  </a:extLst>
                </a:gridCol>
              </a:tblGrid>
              <a:tr h="1680394">
                <a:tc rowSpan="3">
                  <a:txBody>
                    <a:bodyPr/>
                    <a:lstStyle/>
                    <a:p>
                      <a:pPr algn="r"/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Разработать игровое приложение</a:t>
                      </a:r>
                      <a:r>
                        <a:rPr lang="ru-RU" sz="2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которое</a:t>
                      </a:r>
                      <a:endParaRPr lang="ru-RU" sz="4000" b="1" dirty="0">
                        <a:solidFill>
                          <a:srgbClr val="464644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Мотивирует студентов заботиться о физическом и ментальном здоровье</a:t>
                      </a:r>
                      <a:endParaRPr lang="ru-RU" sz="2800" kern="1200" dirty="0">
                        <a:solidFill>
                          <a:srgbClr val="464644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9367102"/>
                  </a:ext>
                </a:extLst>
              </a:tr>
              <a:tr h="16803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8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Формирует персональные напоминания</a:t>
                      </a:r>
                      <a:endParaRPr lang="ru-RU" sz="18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5750718"/>
                  </a:ext>
                </a:extLst>
              </a:tr>
              <a:tr h="179832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8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Превращает рутинные активности в увлекательные челленджи</a:t>
                      </a:r>
                      <a:endParaRPr lang="ru-RU" sz="18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3248798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D387B1-1CD4-EB8B-210A-A1B7ACDA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4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9C711-619F-ECD0-6796-395C7FF20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680FAC-9731-2B16-3E6A-09B9A69ACB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E032F0-385D-D41C-F41B-239D76A76EED}"/>
              </a:ext>
            </a:extLst>
          </p:cNvPr>
          <p:cNvSpPr txBox="1"/>
          <p:nvPr/>
        </p:nvSpPr>
        <p:spPr>
          <a:xfrm>
            <a:off x="1400851" y="297984"/>
            <a:ext cx="9006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464644"/>
                </a:solidFill>
                <a:latin typeface="Arial Black" panose="020B0A04020102020204" pitchFamily="34" charset="0"/>
              </a:rPr>
              <a:t>ЗАДАЧИ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1EAF3CC-0137-E860-82BA-F4E5940432E9}"/>
              </a:ext>
            </a:extLst>
          </p:cNvPr>
          <p:cNvCxnSpPr>
            <a:cxnSpLocks/>
          </p:cNvCxnSpPr>
          <p:nvPr/>
        </p:nvCxnSpPr>
        <p:spPr>
          <a:xfrm>
            <a:off x="1524000" y="1284896"/>
            <a:ext cx="8788400" cy="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45649549-8BBA-4297-D077-52EC18FF6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172927"/>
              </p:ext>
            </p:extLst>
          </p:nvPr>
        </p:nvGraphicFramePr>
        <p:xfrm>
          <a:off x="650239" y="1475288"/>
          <a:ext cx="10891521" cy="5159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5180">
                  <a:extLst>
                    <a:ext uri="{9D8B030D-6E8A-4147-A177-3AD203B41FA5}">
                      <a16:colId xmlns:a16="http://schemas.microsoft.com/office/drawing/2014/main" val="3975983813"/>
                    </a:ext>
                  </a:extLst>
                </a:gridCol>
                <a:gridCol w="7756341">
                  <a:extLst>
                    <a:ext uri="{9D8B030D-6E8A-4147-A177-3AD203B41FA5}">
                      <a16:colId xmlns:a16="http://schemas.microsoft.com/office/drawing/2014/main" val="2117474756"/>
                    </a:ext>
                  </a:extLst>
                </a:gridCol>
              </a:tblGrid>
              <a:tr h="859851">
                <a:tc rowSpan="3">
                  <a:txBody>
                    <a:bodyPr/>
                    <a:lstStyle/>
                    <a:p>
                      <a:pPr algn="r"/>
                      <a:r>
                        <a:rPr lang="ru-RU" sz="4000" b="1" dirty="0">
                          <a:solidFill>
                            <a:srgbClr val="464644"/>
                          </a:solidFill>
                          <a:latin typeface="+mj-lt"/>
                        </a:rPr>
                        <a:t>Трекинг активностей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2800" kern="1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шаги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9367102"/>
                  </a:ext>
                </a:extLst>
              </a:tr>
              <a:tr h="859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2800" kern="1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491838"/>
                  </a:ext>
                </a:extLst>
              </a:tr>
              <a:tr h="859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2800" kern="1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2015452"/>
                  </a:ext>
                </a:extLst>
              </a:tr>
              <a:tr h="1289777">
                <a:tc rowSpan="2">
                  <a:txBody>
                    <a:bodyPr/>
                    <a:lstStyle/>
                    <a:p>
                      <a:pPr algn="r"/>
                      <a:r>
                        <a:rPr lang="ru-RU" sz="4000" b="1" dirty="0">
                          <a:solidFill>
                            <a:srgbClr val="464644"/>
                          </a:solidFill>
                          <a:latin typeface="+mj-lt"/>
                        </a:rPr>
                        <a:t>Социальные функции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соревнования между друзьями/одногруппниками</a:t>
                      </a:r>
                      <a:endParaRPr lang="ru-RU" sz="2800" kern="1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440870"/>
                  </a:ext>
                </a:extLst>
              </a:tr>
              <a:tr h="1289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2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Антистресс инструменты: дыхательные практики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8624455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098411-8B34-528E-F840-7857AF1A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14B23-3530-E81C-8AE7-2B780F247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04FB14-A4C3-752A-DB84-E5073B58CD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716A83-B829-C83D-FA59-18E520FB3E6F}"/>
              </a:ext>
            </a:extLst>
          </p:cNvPr>
          <p:cNvSpPr txBox="1"/>
          <p:nvPr/>
        </p:nvSpPr>
        <p:spPr>
          <a:xfrm>
            <a:off x="-31010" y="32688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464644"/>
                </a:solidFill>
                <a:latin typeface="Arial Black" panose="020B0A04020102020204" pitchFamily="34" charset="0"/>
              </a:rPr>
              <a:t>СУЩЕСТВУЮЩИЕ АНАЛОГИ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B257979-2561-956C-7261-AF39181EF08F}"/>
              </a:ext>
            </a:extLst>
          </p:cNvPr>
          <p:cNvCxnSpPr>
            <a:cxnSpLocks/>
          </p:cNvCxnSpPr>
          <p:nvPr/>
        </p:nvCxnSpPr>
        <p:spPr>
          <a:xfrm>
            <a:off x="1524000" y="1284896"/>
            <a:ext cx="8788400" cy="0"/>
          </a:xfrm>
          <a:prstGeom prst="line">
            <a:avLst/>
          </a:prstGeom>
          <a:ln w="19050">
            <a:solidFill>
              <a:srgbClr val="464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5256D81-1820-B70D-9236-1E1AC2A10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641461"/>
              </p:ext>
            </p:extLst>
          </p:nvPr>
        </p:nvGraphicFramePr>
        <p:xfrm>
          <a:off x="507035" y="1897360"/>
          <a:ext cx="10822330" cy="45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7443">
                  <a:extLst>
                    <a:ext uri="{9D8B030D-6E8A-4147-A177-3AD203B41FA5}">
                      <a16:colId xmlns:a16="http://schemas.microsoft.com/office/drawing/2014/main" val="3928958749"/>
                    </a:ext>
                  </a:extLst>
                </a:gridCol>
                <a:gridCol w="1803722">
                  <a:extLst>
                    <a:ext uri="{9D8B030D-6E8A-4147-A177-3AD203B41FA5}">
                      <a16:colId xmlns:a16="http://schemas.microsoft.com/office/drawing/2014/main" val="404767459"/>
                    </a:ext>
                  </a:extLst>
                </a:gridCol>
                <a:gridCol w="1803722">
                  <a:extLst>
                    <a:ext uri="{9D8B030D-6E8A-4147-A177-3AD203B41FA5}">
                      <a16:colId xmlns:a16="http://schemas.microsoft.com/office/drawing/2014/main" val="3614271748"/>
                    </a:ext>
                  </a:extLst>
                </a:gridCol>
                <a:gridCol w="3607443">
                  <a:extLst>
                    <a:ext uri="{9D8B030D-6E8A-4147-A177-3AD203B41FA5}">
                      <a16:colId xmlns:a16="http://schemas.microsoft.com/office/drawing/2014/main" val="2748221169"/>
                    </a:ext>
                  </a:extLst>
                </a:gridCol>
              </a:tblGrid>
              <a:tr h="2251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1515338"/>
                  </a:ext>
                </a:extLst>
              </a:tr>
              <a:tr h="225176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64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1765751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71A8F2-17E7-44D2-A466-E82348AA7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12" y="1760264"/>
            <a:ext cx="2467660" cy="22204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37E8E2-C5D6-588E-F29D-15FECAE9BF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222" t="17882" r="20975"/>
          <a:stretch/>
        </p:blipFill>
        <p:spPr>
          <a:xfrm>
            <a:off x="7146554" y="4527603"/>
            <a:ext cx="3261182" cy="15513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F9ECC4-70AC-A2B9-7416-7B14F619A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351" y="4456091"/>
            <a:ext cx="2367513" cy="17917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7A85F3-3C37-7D3B-4145-C70F2F1EB0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9108" y="1240544"/>
            <a:ext cx="5418270" cy="28445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7ABB72-4B7C-20C8-3A44-D6FAA508B4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9337" y="1612742"/>
            <a:ext cx="2302398" cy="2302398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1744FA-ECB5-0779-880E-608CE17F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7BE-27A6-4F6D-858D-9CBE9C6A47F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998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435</Words>
  <Application>Microsoft Office PowerPoint</Application>
  <PresentationFormat>Широкоэкранный</PresentationFormat>
  <Paragraphs>125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Arial Black</vt:lpstr>
      <vt:lpstr>Calibri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Тимур Насретдинов</dc:creator>
  <cp:lastModifiedBy>Тимур Насретдинов</cp:lastModifiedBy>
  <cp:revision>10</cp:revision>
  <dcterms:created xsi:type="dcterms:W3CDTF">2025-04-27T18:53:00Z</dcterms:created>
  <dcterms:modified xsi:type="dcterms:W3CDTF">2025-06-20T12:58:26Z</dcterms:modified>
</cp:coreProperties>
</file>