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1170099999999999"/>
          <c:y val="5.6335400000000001E-2"/>
          <c:w val="0.87159900000000001"/>
          <c:h val="0.849347999999999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</c:strRef>
          </c:tx>
          <c:spPr>
            <a:ln w="254000" cap="flat">
              <a:solidFill>
                <a:schemeClr val="accent4"/>
              </a:solidFill>
              <a:prstDash val="solid"/>
              <a:miter lim="400000"/>
            </a:ln>
            <a:effectLst/>
          </c:spPr>
          <c:marker>
            <c:symbol val="circle"/>
            <c:size val="6"/>
            <c:spPr>
              <a:solidFill>
                <a:srgbClr val="E0E0D8"/>
              </a:solidFill>
              <a:ln w="76200" cap="flat">
                <a:solidFill>
                  <a:srgbClr val="5D337B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100</c:v>
                </c:pt>
                <c:pt idx="1">
                  <c:v>45</c:v>
                </c:pt>
                <c:pt idx="2">
                  <c:v>50</c:v>
                </c:pt>
                <c:pt idx="3">
                  <c:v>35</c:v>
                </c:pt>
                <c:pt idx="4">
                  <c:v>40</c:v>
                </c:pt>
                <c:pt idx="5">
                  <c:v>20</c:v>
                </c:pt>
                <c:pt idx="6">
                  <c:v>23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B3-5949-94DC-3214B69A0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300" b="0" i="0" u="none" strike="noStrike">
                <a:solidFill>
                  <a:srgbClr val="818181"/>
                </a:solidFill>
                <a:latin typeface="Helvetica Neue"/>
              </a:defRPr>
            </a:pPr>
            <a:endParaRPr lang="ru-RU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300" b="0" i="0" u="none" strike="noStrike">
                <a:solidFill>
                  <a:srgbClr val="818181"/>
                </a:solidFill>
                <a:latin typeface="Helvetica Neue"/>
              </a:defRPr>
            </a:pPr>
            <a:endParaRPr lang="ru-RU"/>
          </a:p>
        </c:txPr>
        <c:crossAx val="2094734552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30400" y="7378700"/>
            <a:ext cx="20510500" cy="3695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30400" y="11049000"/>
            <a:ext cx="20510500" cy="177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20860" y="13322300"/>
            <a:ext cx="368504" cy="3746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(3 шт.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Линия"/>
          <p:cNvSpPr/>
          <p:nvPr/>
        </p:nvSpPr>
        <p:spPr>
          <a:xfrm>
            <a:off x="522128" y="11747500"/>
            <a:ext cx="23341173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6" name="Прямоугольник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6006233" y="3619500"/>
            <a:ext cx="7747001" cy="11620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Изображение"/>
          <p:cNvSpPr>
            <a:spLocks noGrp="1"/>
          </p:cNvSpPr>
          <p:nvPr>
            <p:ph type="pic" idx="14"/>
          </p:nvPr>
        </p:nvSpPr>
        <p:spPr>
          <a:xfrm>
            <a:off x="-518765" y="520700"/>
            <a:ext cx="16668749" cy="111144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15862300" y="-1854200"/>
            <a:ext cx="8051801" cy="12077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11747500"/>
            <a:ext cx="23114000" cy="952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58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2687300"/>
            <a:ext cx="23114000" cy="635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(1 шт.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Линия"/>
          <p:cNvSpPr/>
          <p:nvPr/>
        </p:nvSpPr>
        <p:spPr>
          <a:xfrm>
            <a:off x="522128" y="11747500"/>
            <a:ext cx="23341173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0" name="Прямоугольник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" name="Изображение"/>
          <p:cNvSpPr>
            <a:spLocks noGrp="1"/>
          </p:cNvSpPr>
          <p:nvPr>
            <p:ph type="pic" idx="13"/>
          </p:nvPr>
        </p:nvSpPr>
        <p:spPr>
          <a:xfrm>
            <a:off x="609600" y="-2044700"/>
            <a:ext cx="23202900" cy="154712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11747500"/>
            <a:ext cx="23114000" cy="952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58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2687300"/>
            <a:ext cx="23114000" cy="635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«Введите цитату здесь»."/>
          <p:cNvSpPr txBox="1">
            <a:spLocks noGrp="1"/>
          </p:cNvSpPr>
          <p:nvPr>
            <p:ph type="body" sz="quarter" idx="13"/>
          </p:nvPr>
        </p:nvSpPr>
        <p:spPr>
          <a:xfrm>
            <a:off x="2387600" y="60579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</a:lvl1pPr>
          </a:lstStyle>
          <a:p>
            <a:r>
              <a:t>«Введите цитату здесь».</a:t>
            </a:r>
          </a:p>
        </p:txBody>
      </p:sp>
      <p:sp>
        <p:nvSpPr>
          <p:cNvPr id="142" name="— Иван Арсентьев"/>
          <p:cNvSpPr txBox="1">
            <a:spLocks noGrp="1"/>
          </p:cNvSpPr>
          <p:nvPr>
            <p:ph type="body" sz="quarter" idx="14"/>
          </p:nvPr>
        </p:nvSpPr>
        <p:spPr>
          <a:xfrm>
            <a:off x="2387600" y="8953500"/>
            <a:ext cx="19621500" cy="660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3800" i="1"/>
            </a:lvl1pPr>
          </a:lstStyle>
          <a:p>
            <a:r>
              <a:t>— Иван Арсентьев</a:t>
            </a:r>
          </a:p>
        </p:txBody>
      </p:sp>
      <p:sp>
        <p:nvSpPr>
          <p:cNvPr id="1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Изображение"/>
          <p:cNvSpPr>
            <a:spLocks noGrp="1"/>
          </p:cNvSpPr>
          <p:nvPr>
            <p:ph type="pic" idx="13"/>
          </p:nvPr>
        </p:nvSpPr>
        <p:spPr>
          <a:xfrm>
            <a:off x="0" y="-1041400"/>
            <a:ext cx="24422100" cy="1628422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Линия"/>
          <p:cNvSpPr/>
          <p:nvPr/>
        </p:nvSpPr>
        <p:spPr>
          <a:xfrm>
            <a:off x="522128" y="12534900"/>
            <a:ext cx="23337998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Линия"/>
          <p:cNvSpPr/>
          <p:nvPr/>
        </p:nvSpPr>
        <p:spPr>
          <a:xfrm>
            <a:off x="9856866" y="12522200"/>
            <a:ext cx="1" cy="83280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Линия"/>
          <p:cNvSpPr/>
          <p:nvPr/>
        </p:nvSpPr>
        <p:spPr>
          <a:xfrm>
            <a:off x="522128" y="10109200"/>
            <a:ext cx="23337998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Прямоугольник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" name="ИМЯ"/>
          <p:cNvSpPr txBox="1">
            <a:spLocks noGrp="1"/>
          </p:cNvSpPr>
          <p:nvPr>
            <p:ph type="body" sz="quarter" idx="13"/>
          </p:nvPr>
        </p:nvSpPr>
        <p:spPr>
          <a:xfrm>
            <a:off x="11416451" y="12515850"/>
            <a:ext cx="1607166" cy="8509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ИМЯ</a:t>
            </a:r>
          </a:p>
        </p:txBody>
      </p:sp>
      <p:sp>
        <p:nvSpPr>
          <p:cNvPr id="26" name="ПРОЕКТ"/>
          <p:cNvSpPr txBox="1">
            <a:spLocks noGrp="1"/>
          </p:cNvSpPr>
          <p:nvPr>
            <p:ph type="body" sz="quarter" idx="14"/>
          </p:nvPr>
        </p:nvSpPr>
        <p:spPr>
          <a:xfrm>
            <a:off x="637234" y="10151567"/>
            <a:ext cx="1209132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ПРОЕКТ</a:t>
            </a:r>
          </a:p>
        </p:txBody>
      </p:sp>
      <p:sp>
        <p:nvSpPr>
          <p:cNvPr id="27" name="ДАТА"/>
          <p:cNvSpPr txBox="1">
            <a:spLocks noGrp="1"/>
          </p:cNvSpPr>
          <p:nvPr>
            <p:ph type="body" sz="quarter" idx="15"/>
          </p:nvPr>
        </p:nvSpPr>
        <p:spPr>
          <a:xfrm>
            <a:off x="627417" y="12564567"/>
            <a:ext cx="754686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ДАТА</a:t>
            </a:r>
          </a:p>
        </p:txBody>
      </p:sp>
      <p:sp>
        <p:nvSpPr>
          <p:cNvPr id="28" name="Клиент"/>
          <p:cNvSpPr txBox="1">
            <a:spLocks noGrp="1"/>
          </p:cNvSpPr>
          <p:nvPr>
            <p:ph type="body" sz="quarter" idx="16"/>
          </p:nvPr>
        </p:nvSpPr>
        <p:spPr>
          <a:xfrm>
            <a:off x="9909641" y="12564567"/>
            <a:ext cx="1089966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Клиент</a:t>
            </a:r>
          </a:p>
        </p:txBody>
      </p:sp>
      <p:sp>
        <p:nvSpPr>
          <p:cNvPr id="29" name="ДАТА"/>
          <p:cNvSpPr txBox="1">
            <a:spLocks noGrp="1"/>
          </p:cNvSpPr>
          <p:nvPr>
            <p:ph type="body" sz="quarter" idx="17"/>
          </p:nvPr>
        </p:nvSpPr>
        <p:spPr>
          <a:xfrm>
            <a:off x="2153390" y="12515850"/>
            <a:ext cx="1448436" cy="8509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ДАТА</a:t>
            </a:r>
          </a:p>
        </p:txBody>
      </p:sp>
      <p:sp>
        <p:nvSpPr>
          <p:cNvPr id="30" name="Изображение"/>
          <p:cNvSpPr>
            <a:spLocks noGrp="1"/>
          </p:cNvSpPr>
          <p:nvPr>
            <p:ph type="pic" idx="18"/>
          </p:nvPr>
        </p:nvSpPr>
        <p:spPr>
          <a:xfrm>
            <a:off x="617081" y="-3295650"/>
            <a:ext cx="23139409" cy="154289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159000" y="10121900"/>
            <a:ext cx="19685000" cy="14605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159000" y="11569700"/>
            <a:ext cx="19685000" cy="977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58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 (4 шт.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Линия"/>
          <p:cNvSpPr/>
          <p:nvPr/>
        </p:nvSpPr>
        <p:spPr>
          <a:xfrm>
            <a:off x="522128" y="12534900"/>
            <a:ext cx="23337998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" name="Линия"/>
          <p:cNvSpPr/>
          <p:nvPr/>
        </p:nvSpPr>
        <p:spPr>
          <a:xfrm>
            <a:off x="9856866" y="12522200"/>
            <a:ext cx="1" cy="83280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Линия"/>
          <p:cNvSpPr/>
          <p:nvPr/>
        </p:nvSpPr>
        <p:spPr>
          <a:xfrm>
            <a:off x="522128" y="10109200"/>
            <a:ext cx="23337998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Прямоугольник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" name="ИМЯ"/>
          <p:cNvSpPr txBox="1">
            <a:spLocks noGrp="1"/>
          </p:cNvSpPr>
          <p:nvPr>
            <p:ph type="body" sz="quarter" idx="13"/>
          </p:nvPr>
        </p:nvSpPr>
        <p:spPr>
          <a:xfrm>
            <a:off x="11416451" y="12515850"/>
            <a:ext cx="1607166" cy="8509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ИМЯ</a:t>
            </a:r>
          </a:p>
        </p:txBody>
      </p:sp>
      <p:sp>
        <p:nvSpPr>
          <p:cNvPr id="45" name="ПРОЕКТ"/>
          <p:cNvSpPr txBox="1">
            <a:spLocks noGrp="1"/>
          </p:cNvSpPr>
          <p:nvPr>
            <p:ph type="body" sz="quarter" idx="14"/>
          </p:nvPr>
        </p:nvSpPr>
        <p:spPr>
          <a:xfrm>
            <a:off x="637234" y="10151567"/>
            <a:ext cx="1209132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ПРОЕКТ</a:t>
            </a:r>
          </a:p>
        </p:txBody>
      </p:sp>
      <p:sp>
        <p:nvSpPr>
          <p:cNvPr id="46" name="ДАТА"/>
          <p:cNvSpPr txBox="1">
            <a:spLocks noGrp="1"/>
          </p:cNvSpPr>
          <p:nvPr>
            <p:ph type="body" sz="quarter" idx="15"/>
          </p:nvPr>
        </p:nvSpPr>
        <p:spPr>
          <a:xfrm>
            <a:off x="627417" y="12564567"/>
            <a:ext cx="754686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ДАТА</a:t>
            </a:r>
          </a:p>
        </p:txBody>
      </p:sp>
      <p:sp>
        <p:nvSpPr>
          <p:cNvPr id="47" name="Клиент"/>
          <p:cNvSpPr txBox="1">
            <a:spLocks noGrp="1"/>
          </p:cNvSpPr>
          <p:nvPr>
            <p:ph type="body" sz="quarter" idx="16"/>
          </p:nvPr>
        </p:nvSpPr>
        <p:spPr>
          <a:xfrm>
            <a:off x="9909641" y="12564567"/>
            <a:ext cx="1089966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Клиент</a:t>
            </a:r>
          </a:p>
        </p:txBody>
      </p:sp>
      <p:sp>
        <p:nvSpPr>
          <p:cNvPr id="48" name="ДАТА"/>
          <p:cNvSpPr txBox="1">
            <a:spLocks noGrp="1"/>
          </p:cNvSpPr>
          <p:nvPr>
            <p:ph type="body" sz="quarter" idx="17"/>
          </p:nvPr>
        </p:nvSpPr>
        <p:spPr>
          <a:xfrm>
            <a:off x="2153390" y="12515850"/>
            <a:ext cx="1448436" cy="8509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ДАТА</a:t>
            </a:r>
          </a:p>
        </p:txBody>
      </p:sp>
      <p:sp>
        <p:nvSpPr>
          <p:cNvPr id="49" name="Изображение"/>
          <p:cNvSpPr>
            <a:spLocks noGrp="1"/>
          </p:cNvSpPr>
          <p:nvPr>
            <p:ph type="pic" sz="half" idx="18"/>
          </p:nvPr>
        </p:nvSpPr>
        <p:spPr>
          <a:xfrm>
            <a:off x="635000" y="-835079"/>
            <a:ext cx="9211734" cy="13817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" name="Изображение"/>
          <p:cNvSpPr>
            <a:spLocks noGrp="1"/>
          </p:cNvSpPr>
          <p:nvPr>
            <p:ph type="pic" sz="quarter" idx="19"/>
          </p:nvPr>
        </p:nvSpPr>
        <p:spPr>
          <a:xfrm>
            <a:off x="9893300" y="279400"/>
            <a:ext cx="4572000" cy="609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Изображение"/>
          <p:cNvSpPr>
            <a:spLocks noGrp="1"/>
          </p:cNvSpPr>
          <p:nvPr>
            <p:ph type="pic" sz="quarter" idx="20"/>
          </p:nvPr>
        </p:nvSpPr>
        <p:spPr>
          <a:xfrm>
            <a:off x="9906000" y="3708400"/>
            <a:ext cx="457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14559244" y="-835079"/>
            <a:ext cx="9245601" cy="138684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159000" y="10121900"/>
            <a:ext cx="19685000" cy="14605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159000" y="11569700"/>
            <a:ext cx="19685000" cy="977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58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43100" y="5016500"/>
            <a:ext cx="20510500" cy="36830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20860" y="13322300"/>
            <a:ext cx="368504" cy="3746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Изображение"/>
          <p:cNvSpPr>
            <a:spLocks noGrp="1"/>
          </p:cNvSpPr>
          <p:nvPr>
            <p:ph type="pic" idx="13"/>
          </p:nvPr>
        </p:nvSpPr>
        <p:spPr>
          <a:xfrm>
            <a:off x="12823657" y="1271002"/>
            <a:ext cx="9611165" cy="1441674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68500" y="1968500"/>
            <a:ext cx="9525000" cy="5334000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68500" y="7302500"/>
            <a:ext cx="9525000" cy="4508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30400" y="355600"/>
            <a:ext cx="20510500" cy="342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30400" y="355600"/>
            <a:ext cx="20510500" cy="342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930400" y="3937000"/>
            <a:ext cx="20510500" cy="8064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3284200" y="1447800"/>
            <a:ext cx="9144000" cy="1371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30400" y="355600"/>
            <a:ext cx="20510500" cy="342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943100" y="3937000"/>
            <a:ext cx="10033000" cy="8064500"/>
          </a:xfrm>
          <a:prstGeom prst="rect">
            <a:avLst/>
          </a:prstGeom>
        </p:spPr>
        <p:txBody>
          <a:bodyPr/>
          <a:lstStyle>
            <a:lvl1pPr marL="495300" indent="-495300">
              <a:spcBef>
                <a:spcPts val="3900"/>
              </a:spcBef>
              <a:buBlip>
                <a:blip r:embed="rId2"/>
              </a:buBlip>
              <a:defRPr sz="4200"/>
            </a:lvl1pPr>
            <a:lvl2pPr marL="990600" indent="-495300">
              <a:spcBef>
                <a:spcPts val="3900"/>
              </a:spcBef>
              <a:buBlip>
                <a:blip r:embed="rId2"/>
              </a:buBlip>
              <a:defRPr sz="4200"/>
            </a:lvl2pPr>
            <a:lvl3pPr marL="1485900" indent="-495300">
              <a:spcBef>
                <a:spcPts val="3900"/>
              </a:spcBef>
              <a:buBlip>
                <a:blip r:embed="rId2"/>
              </a:buBlip>
              <a:defRPr sz="4200"/>
            </a:lvl3pPr>
            <a:lvl4pPr marL="1981200" indent="-495300">
              <a:spcBef>
                <a:spcPts val="3900"/>
              </a:spcBef>
              <a:buBlip>
                <a:blip r:embed="rId2"/>
              </a:buBlip>
              <a:defRPr sz="4200"/>
            </a:lvl4pPr>
            <a:lvl5pPr marL="2476500" indent="-4953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943100" y="2070100"/>
            <a:ext cx="20510500" cy="958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43100" y="381000"/>
            <a:ext cx="2051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19654" y="133509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1684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7526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3368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9210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5052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0894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6736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2578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Система анализа состояния промышленных холодильных камер"/>
          <p:cNvSpPr txBox="1">
            <a:spLocks noGrp="1"/>
          </p:cNvSpPr>
          <p:nvPr>
            <p:ph type="ctrTitle"/>
          </p:nvPr>
        </p:nvSpPr>
        <p:spPr>
          <a:xfrm>
            <a:off x="1936750" y="6838787"/>
            <a:ext cx="20510500" cy="4126961"/>
          </a:xfrm>
          <a:prstGeom prst="rect">
            <a:avLst/>
          </a:prstGeom>
        </p:spPr>
        <p:txBody>
          <a:bodyPr/>
          <a:lstStyle>
            <a:lvl1pPr defTabSz="775969">
              <a:defRPr sz="9400"/>
            </a:lvl1pPr>
          </a:lstStyle>
          <a:p>
            <a:r>
              <a:t>Система анализа состояния промышленных холодильных камер</a:t>
            </a:r>
          </a:p>
        </p:txBody>
      </p:sp>
      <p:sp>
        <p:nvSpPr>
          <p:cNvPr id="168" name="Емельянов андрей, смирнов арсений, Чиньков максим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Емельянов андрей, смирнов арсений, Чиньков максим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Бизнес процесс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0735">
              <a:defRPr sz="5626"/>
            </a:lvl1pPr>
          </a:lstStyle>
          <a:p>
            <a:r>
              <a:t>Бизнес процесс</a:t>
            </a:r>
          </a:p>
        </p:txBody>
      </p:sp>
      <p:pic>
        <p:nvPicPr>
          <p:cNvPr id="211" name="6DBBD4DD-3AF7-432D-984D-5B837E345FB0-L0-001.jpeg" descr="6DBBD4DD-3AF7-432D-984D-5B837E345FB0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4" y="44125"/>
            <a:ext cx="24246549" cy="1362775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Бизнес процесс"/>
          <p:cNvSpPr txBox="1"/>
          <p:nvPr/>
        </p:nvSpPr>
        <p:spPr>
          <a:xfrm>
            <a:off x="-17345" y="11871766"/>
            <a:ext cx="6981421" cy="11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/>
            </a:lvl1pPr>
          </a:lstStyle>
          <a:p>
            <a:r>
              <a:t>Бизнес процесс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Спасибо за внимание!"/>
          <p:cNvSpPr txBox="1">
            <a:spLocks noGrp="1"/>
          </p:cNvSpPr>
          <p:nvPr>
            <p:ph type="title"/>
          </p:nvPr>
        </p:nvSpPr>
        <p:spPr>
          <a:xfrm>
            <a:off x="1936750" y="5035550"/>
            <a:ext cx="20510500" cy="3683000"/>
          </a:xfrm>
          <a:prstGeom prst="rect">
            <a:avLst/>
          </a:prstGeom>
        </p:spPr>
        <p:txBody>
          <a:bodyPr/>
          <a:lstStyle/>
          <a:p>
            <a:r>
              <a:t>Спасибо за внимание!</a:t>
            </a:r>
          </a:p>
        </p:txBody>
      </p:sp>
      <p:sp>
        <p:nvSpPr>
          <p:cNvPr id="215" name="Сердце"/>
          <p:cNvSpPr/>
          <p:nvPr/>
        </p:nvSpPr>
        <p:spPr>
          <a:xfrm>
            <a:off x="18836696" y="5042530"/>
            <a:ext cx="4288690" cy="3789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Изображение" descr="Изображение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12814300" y="1892124"/>
            <a:ext cx="9664700" cy="9982201"/>
          </a:xfrm>
          <a:prstGeom prst="rect">
            <a:avLst/>
          </a:prstGeom>
        </p:spPr>
      </p:pic>
      <p:sp>
        <p:nvSpPr>
          <p:cNvPr id="171" name="Проблем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Проблема</a:t>
            </a:r>
          </a:p>
        </p:txBody>
      </p:sp>
      <p:sp>
        <p:nvSpPr>
          <p:cNvPr id="172" name="Сложно следить за состоянием холодильников на крупных складах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Сложно следить за состоянием холодильников на крупных складах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Наша цел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Наша цель</a:t>
            </a:r>
          </a:p>
        </p:txBody>
      </p:sp>
      <p:sp>
        <p:nvSpPr>
          <p:cNvPr id="175" name="Снизить расходы компании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Снизить расходы компании</a:t>
            </a:r>
          </a:p>
        </p:txBody>
      </p:sp>
      <p:graphicFrame>
        <p:nvGraphicFramePr>
          <p:cNvPr id="176" name="2D‑линейная диаграмма"/>
          <p:cNvGraphicFramePr/>
          <p:nvPr/>
        </p:nvGraphicFramePr>
        <p:xfrm>
          <a:off x="12877799" y="3208274"/>
          <a:ext cx="9126012" cy="8583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Концепт проект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Концепт проекта</a:t>
            </a:r>
          </a:p>
        </p:txBody>
      </p:sp>
      <p:sp>
        <p:nvSpPr>
          <p:cNvPr id="179" name="Система, предсказывающая приближение неисправности компрессора на основе машинного обучения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Система, предсказывающая приближение неисправности компрессора на основе машинного обучения</a:t>
            </a:r>
          </a:p>
        </p:txBody>
      </p:sp>
      <p:sp>
        <p:nvSpPr>
          <p:cNvPr id="180" name="Компьютер"/>
          <p:cNvSpPr/>
          <p:nvPr/>
        </p:nvSpPr>
        <p:spPr>
          <a:xfrm>
            <a:off x="12093878" y="2390938"/>
            <a:ext cx="11118244" cy="8972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81" name="Организация"/>
          <p:cNvSpPr/>
          <p:nvPr/>
        </p:nvSpPr>
        <p:spPr>
          <a:xfrm>
            <a:off x="14694881" y="3314899"/>
            <a:ext cx="5916239" cy="5084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74" y="0"/>
                </a:moveTo>
                <a:cubicBezTo>
                  <a:pt x="7706" y="0"/>
                  <a:pt x="7487" y="255"/>
                  <a:pt x="7487" y="566"/>
                </a:cubicBezTo>
                <a:lnTo>
                  <a:pt x="7487" y="3615"/>
                </a:lnTo>
                <a:cubicBezTo>
                  <a:pt x="7487" y="3926"/>
                  <a:pt x="7706" y="4181"/>
                  <a:pt x="7974" y="4181"/>
                </a:cubicBezTo>
                <a:lnTo>
                  <a:pt x="10530" y="4181"/>
                </a:lnTo>
                <a:lnTo>
                  <a:pt x="10530" y="7322"/>
                </a:lnTo>
                <a:lnTo>
                  <a:pt x="3210" y="7322"/>
                </a:lnTo>
                <a:cubicBezTo>
                  <a:pt x="3102" y="7322"/>
                  <a:pt x="3015" y="7425"/>
                  <a:pt x="3015" y="7550"/>
                </a:cubicBezTo>
                <a:lnTo>
                  <a:pt x="3015" y="10705"/>
                </a:lnTo>
                <a:lnTo>
                  <a:pt x="974" y="10705"/>
                </a:lnTo>
                <a:cubicBezTo>
                  <a:pt x="706" y="10705"/>
                  <a:pt x="487" y="10959"/>
                  <a:pt x="487" y="11271"/>
                </a:cubicBezTo>
                <a:lnTo>
                  <a:pt x="487" y="13737"/>
                </a:lnTo>
                <a:cubicBezTo>
                  <a:pt x="487" y="14049"/>
                  <a:pt x="706" y="14304"/>
                  <a:pt x="974" y="14304"/>
                </a:cubicBezTo>
                <a:lnTo>
                  <a:pt x="3015" y="14304"/>
                </a:lnTo>
                <a:lnTo>
                  <a:pt x="3015" y="17244"/>
                </a:lnTo>
                <a:lnTo>
                  <a:pt x="1350" y="17244"/>
                </a:lnTo>
                <a:cubicBezTo>
                  <a:pt x="1243" y="17244"/>
                  <a:pt x="1156" y="17345"/>
                  <a:pt x="1156" y="17470"/>
                </a:cubicBezTo>
                <a:lnTo>
                  <a:pt x="1156" y="19454"/>
                </a:lnTo>
                <a:lnTo>
                  <a:pt x="274" y="19454"/>
                </a:lnTo>
                <a:cubicBezTo>
                  <a:pt x="124" y="19454"/>
                  <a:pt x="0" y="19598"/>
                  <a:pt x="0" y="19773"/>
                </a:cubicBezTo>
                <a:lnTo>
                  <a:pt x="0" y="21281"/>
                </a:lnTo>
                <a:cubicBezTo>
                  <a:pt x="0" y="21456"/>
                  <a:pt x="124" y="21600"/>
                  <a:pt x="274" y="21600"/>
                </a:cubicBezTo>
                <a:lnTo>
                  <a:pt x="2579" y="21600"/>
                </a:lnTo>
                <a:cubicBezTo>
                  <a:pt x="2729" y="21600"/>
                  <a:pt x="2853" y="21456"/>
                  <a:pt x="2853" y="21281"/>
                </a:cubicBezTo>
                <a:lnTo>
                  <a:pt x="2853" y="19773"/>
                </a:lnTo>
                <a:cubicBezTo>
                  <a:pt x="2853" y="19599"/>
                  <a:pt x="2729" y="19454"/>
                  <a:pt x="2579" y="19454"/>
                </a:cubicBezTo>
                <a:lnTo>
                  <a:pt x="1697" y="19454"/>
                </a:lnTo>
                <a:lnTo>
                  <a:pt x="1697" y="18111"/>
                </a:lnTo>
                <a:cubicBezTo>
                  <a:pt x="1697" y="17987"/>
                  <a:pt x="1784" y="17885"/>
                  <a:pt x="1891" y="17885"/>
                </a:cubicBezTo>
                <a:lnTo>
                  <a:pt x="4629" y="17885"/>
                </a:lnTo>
                <a:cubicBezTo>
                  <a:pt x="4736" y="17885"/>
                  <a:pt x="4824" y="17987"/>
                  <a:pt x="4824" y="18111"/>
                </a:cubicBezTo>
                <a:lnTo>
                  <a:pt x="4824" y="19454"/>
                </a:lnTo>
                <a:lnTo>
                  <a:pt x="3941" y="19454"/>
                </a:lnTo>
                <a:cubicBezTo>
                  <a:pt x="3791" y="19454"/>
                  <a:pt x="3668" y="19598"/>
                  <a:pt x="3668" y="19773"/>
                </a:cubicBezTo>
                <a:lnTo>
                  <a:pt x="3668" y="21281"/>
                </a:lnTo>
                <a:cubicBezTo>
                  <a:pt x="3668" y="21456"/>
                  <a:pt x="3791" y="21600"/>
                  <a:pt x="3941" y="21600"/>
                </a:cubicBezTo>
                <a:lnTo>
                  <a:pt x="6247" y="21600"/>
                </a:lnTo>
                <a:cubicBezTo>
                  <a:pt x="6397" y="21600"/>
                  <a:pt x="6519" y="21456"/>
                  <a:pt x="6519" y="21281"/>
                </a:cubicBezTo>
                <a:lnTo>
                  <a:pt x="6519" y="19773"/>
                </a:lnTo>
                <a:cubicBezTo>
                  <a:pt x="6519" y="19599"/>
                  <a:pt x="6397" y="19454"/>
                  <a:pt x="6247" y="19454"/>
                </a:cubicBezTo>
                <a:lnTo>
                  <a:pt x="5365" y="19454"/>
                </a:lnTo>
                <a:lnTo>
                  <a:pt x="5365" y="17470"/>
                </a:lnTo>
                <a:cubicBezTo>
                  <a:pt x="5365" y="17345"/>
                  <a:pt x="5277" y="17244"/>
                  <a:pt x="5170" y="17244"/>
                </a:cubicBezTo>
                <a:lnTo>
                  <a:pt x="3556" y="17244"/>
                </a:lnTo>
                <a:lnTo>
                  <a:pt x="3556" y="14304"/>
                </a:lnTo>
                <a:lnTo>
                  <a:pt x="5549" y="14304"/>
                </a:lnTo>
                <a:cubicBezTo>
                  <a:pt x="5816" y="14304"/>
                  <a:pt x="6035" y="14049"/>
                  <a:pt x="6035" y="13737"/>
                </a:cubicBezTo>
                <a:lnTo>
                  <a:pt x="6035" y="11271"/>
                </a:lnTo>
                <a:cubicBezTo>
                  <a:pt x="6035" y="10960"/>
                  <a:pt x="5816" y="10705"/>
                  <a:pt x="5549" y="10705"/>
                </a:cubicBezTo>
                <a:lnTo>
                  <a:pt x="3556" y="10705"/>
                </a:lnTo>
                <a:lnTo>
                  <a:pt x="3556" y="8179"/>
                </a:lnTo>
                <a:cubicBezTo>
                  <a:pt x="3556" y="8055"/>
                  <a:pt x="3643" y="7951"/>
                  <a:pt x="3750" y="7951"/>
                </a:cubicBezTo>
                <a:lnTo>
                  <a:pt x="10530" y="7951"/>
                </a:lnTo>
                <a:lnTo>
                  <a:pt x="10530" y="10705"/>
                </a:lnTo>
                <a:lnTo>
                  <a:pt x="8513" y="10705"/>
                </a:lnTo>
                <a:cubicBezTo>
                  <a:pt x="8246" y="10705"/>
                  <a:pt x="8026" y="10960"/>
                  <a:pt x="8026" y="11271"/>
                </a:cubicBezTo>
                <a:lnTo>
                  <a:pt x="8026" y="13737"/>
                </a:lnTo>
                <a:cubicBezTo>
                  <a:pt x="8026" y="14049"/>
                  <a:pt x="8246" y="14304"/>
                  <a:pt x="8513" y="14304"/>
                </a:cubicBezTo>
                <a:lnTo>
                  <a:pt x="10530" y="14304"/>
                </a:lnTo>
                <a:lnTo>
                  <a:pt x="10530" y="17244"/>
                </a:lnTo>
                <a:lnTo>
                  <a:pt x="8890" y="17244"/>
                </a:lnTo>
                <a:cubicBezTo>
                  <a:pt x="8783" y="17244"/>
                  <a:pt x="8696" y="17345"/>
                  <a:pt x="8696" y="17470"/>
                </a:cubicBezTo>
                <a:lnTo>
                  <a:pt x="8696" y="19454"/>
                </a:lnTo>
                <a:lnTo>
                  <a:pt x="7790" y="19454"/>
                </a:lnTo>
                <a:cubicBezTo>
                  <a:pt x="7640" y="19454"/>
                  <a:pt x="7516" y="19598"/>
                  <a:pt x="7516" y="19773"/>
                </a:cubicBezTo>
                <a:lnTo>
                  <a:pt x="7516" y="21281"/>
                </a:lnTo>
                <a:cubicBezTo>
                  <a:pt x="7516" y="21456"/>
                  <a:pt x="7640" y="21600"/>
                  <a:pt x="7790" y="21600"/>
                </a:cubicBezTo>
                <a:lnTo>
                  <a:pt x="10095" y="21600"/>
                </a:lnTo>
                <a:cubicBezTo>
                  <a:pt x="10245" y="21600"/>
                  <a:pt x="10367" y="21456"/>
                  <a:pt x="10367" y="21281"/>
                </a:cubicBezTo>
                <a:lnTo>
                  <a:pt x="10367" y="19773"/>
                </a:lnTo>
                <a:cubicBezTo>
                  <a:pt x="10367" y="19599"/>
                  <a:pt x="10245" y="19454"/>
                  <a:pt x="10095" y="19454"/>
                </a:cubicBezTo>
                <a:lnTo>
                  <a:pt x="9237" y="19454"/>
                </a:lnTo>
                <a:lnTo>
                  <a:pt x="9237" y="18111"/>
                </a:lnTo>
                <a:cubicBezTo>
                  <a:pt x="9237" y="17987"/>
                  <a:pt x="9324" y="17885"/>
                  <a:pt x="9431" y="17885"/>
                </a:cubicBezTo>
                <a:lnTo>
                  <a:pt x="12169" y="17885"/>
                </a:lnTo>
                <a:cubicBezTo>
                  <a:pt x="12276" y="17885"/>
                  <a:pt x="12363" y="17987"/>
                  <a:pt x="12363" y="18111"/>
                </a:cubicBezTo>
                <a:lnTo>
                  <a:pt x="12363" y="19454"/>
                </a:lnTo>
                <a:lnTo>
                  <a:pt x="11505" y="19454"/>
                </a:lnTo>
                <a:cubicBezTo>
                  <a:pt x="11355" y="19454"/>
                  <a:pt x="11233" y="19599"/>
                  <a:pt x="11233" y="19773"/>
                </a:cubicBezTo>
                <a:lnTo>
                  <a:pt x="11233" y="21281"/>
                </a:lnTo>
                <a:cubicBezTo>
                  <a:pt x="11233" y="21456"/>
                  <a:pt x="11355" y="21600"/>
                  <a:pt x="11505" y="21600"/>
                </a:cubicBezTo>
                <a:lnTo>
                  <a:pt x="13810" y="21600"/>
                </a:lnTo>
                <a:cubicBezTo>
                  <a:pt x="13960" y="21600"/>
                  <a:pt x="14084" y="21456"/>
                  <a:pt x="14084" y="21281"/>
                </a:cubicBezTo>
                <a:lnTo>
                  <a:pt x="14084" y="19773"/>
                </a:lnTo>
                <a:cubicBezTo>
                  <a:pt x="14084" y="19599"/>
                  <a:pt x="13960" y="19454"/>
                  <a:pt x="13810" y="19454"/>
                </a:cubicBezTo>
                <a:lnTo>
                  <a:pt x="12904" y="19454"/>
                </a:lnTo>
                <a:lnTo>
                  <a:pt x="12904" y="17470"/>
                </a:lnTo>
                <a:cubicBezTo>
                  <a:pt x="12904" y="17345"/>
                  <a:pt x="12817" y="17244"/>
                  <a:pt x="12710" y="17244"/>
                </a:cubicBezTo>
                <a:lnTo>
                  <a:pt x="11070" y="17244"/>
                </a:lnTo>
                <a:lnTo>
                  <a:pt x="11070" y="14304"/>
                </a:lnTo>
                <a:lnTo>
                  <a:pt x="13087" y="14304"/>
                </a:lnTo>
                <a:cubicBezTo>
                  <a:pt x="13354" y="14304"/>
                  <a:pt x="13574" y="14049"/>
                  <a:pt x="13574" y="13737"/>
                </a:cubicBezTo>
                <a:lnTo>
                  <a:pt x="13574" y="11271"/>
                </a:lnTo>
                <a:cubicBezTo>
                  <a:pt x="13574" y="10959"/>
                  <a:pt x="13354" y="10705"/>
                  <a:pt x="13087" y="10705"/>
                </a:cubicBezTo>
                <a:lnTo>
                  <a:pt x="11070" y="10705"/>
                </a:lnTo>
                <a:lnTo>
                  <a:pt x="11070" y="7951"/>
                </a:lnTo>
                <a:lnTo>
                  <a:pt x="17850" y="7951"/>
                </a:lnTo>
                <a:cubicBezTo>
                  <a:pt x="17957" y="7951"/>
                  <a:pt x="18044" y="8055"/>
                  <a:pt x="18044" y="8179"/>
                </a:cubicBezTo>
                <a:lnTo>
                  <a:pt x="18044" y="10705"/>
                </a:lnTo>
                <a:lnTo>
                  <a:pt x="16051" y="10705"/>
                </a:lnTo>
                <a:cubicBezTo>
                  <a:pt x="15784" y="10705"/>
                  <a:pt x="15565" y="10960"/>
                  <a:pt x="15565" y="11271"/>
                </a:cubicBezTo>
                <a:lnTo>
                  <a:pt x="15565" y="13737"/>
                </a:lnTo>
                <a:cubicBezTo>
                  <a:pt x="15565" y="14049"/>
                  <a:pt x="15784" y="14304"/>
                  <a:pt x="16051" y="14304"/>
                </a:cubicBezTo>
                <a:lnTo>
                  <a:pt x="18044" y="14304"/>
                </a:lnTo>
                <a:lnTo>
                  <a:pt x="18044" y="17244"/>
                </a:lnTo>
                <a:lnTo>
                  <a:pt x="16430" y="17244"/>
                </a:lnTo>
                <a:cubicBezTo>
                  <a:pt x="16323" y="17244"/>
                  <a:pt x="16235" y="17345"/>
                  <a:pt x="16235" y="17470"/>
                </a:cubicBezTo>
                <a:lnTo>
                  <a:pt x="16235" y="19454"/>
                </a:lnTo>
                <a:lnTo>
                  <a:pt x="15353" y="19454"/>
                </a:lnTo>
                <a:cubicBezTo>
                  <a:pt x="15203" y="19454"/>
                  <a:pt x="15079" y="19599"/>
                  <a:pt x="15079" y="19773"/>
                </a:cubicBezTo>
                <a:lnTo>
                  <a:pt x="15079" y="21281"/>
                </a:lnTo>
                <a:cubicBezTo>
                  <a:pt x="15079" y="21456"/>
                  <a:pt x="15203" y="21600"/>
                  <a:pt x="15353" y="21600"/>
                </a:cubicBezTo>
                <a:lnTo>
                  <a:pt x="17659" y="21600"/>
                </a:lnTo>
                <a:cubicBezTo>
                  <a:pt x="17809" y="21600"/>
                  <a:pt x="17931" y="21456"/>
                  <a:pt x="17931" y="21281"/>
                </a:cubicBezTo>
                <a:lnTo>
                  <a:pt x="17931" y="19773"/>
                </a:lnTo>
                <a:cubicBezTo>
                  <a:pt x="17931" y="19599"/>
                  <a:pt x="17809" y="19454"/>
                  <a:pt x="17659" y="19454"/>
                </a:cubicBezTo>
                <a:lnTo>
                  <a:pt x="16776" y="19454"/>
                </a:lnTo>
                <a:lnTo>
                  <a:pt x="16776" y="18111"/>
                </a:lnTo>
                <a:cubicBezTo>
                  <a:pt x="16776" y="17987"/>
                  <a:pt x="16864" y="17885"/>
                  <a:pt x="16971" y="17885"/>
                </a:cubicBezTo>
                <a:lnTo>
                  <a:pt x="19709" y="17885"/>
                </a:lnTo>
                <a:cubicBezTo>
                  <a:pt x="19816" y="17885"/>
                  <a:pt x="19903" y="17987"/>
                  <a:pt x="19903" y="18111"/>
                </a:cubicBezTo>
                <a:lnTo>
                  <a:pt x="19903" y="19454"/>
                </a:lnTo>
                <a:lnTo>
                  <a:pt x="19021" y="19454"/>
                </a:lnTo>
                <a:cubicBezTo>
                  <a:pt x="18871" y="19454"/>
                  <a:pt x="18747" y="19599"/>
                  <a:pt x="18747" y="19773"/>
                </a:cubicBezTo>
                <a:lnTo>
                  <a:pt x="18747" y="21281"/>
                </a:lnTo>
                <a:cubicBezTo>
                  <a:pt x="18747" y="21456"/>
                  <a:pt x="18871" y="21600"/>
                  <a:pt x="19021" y="21600"/>
                </a:cubicBezTo>
                <a:lnTo>
                  <a:pt x="21326" y="21600"/>
                </a:lnTo>
                <a:cubicBezTo>
                  <a:pt x="21476" y="21600"/>
                  <a:pt x="21600" y="21456"/>
                  <a:pt x="21600" y="21281"/>
                </a:cubicBezTo>
                <a:lnTo>
                  <a:pt x="21600" y="19773"/>
                </a:lnTo>
                <a:cubicBezTo>
                  <a:pt x="21600" y="19599"/>
                  <a:pt x="21476" y="19454"/>
                  <a:pt x="21326" y="19454"/>
                </a:cubicBezTo>
                <a:lnTo>
                  <a:pt x="20444" y="19454"/>
                </a:lnTo>
                <a:lnTo>
                  <a:pt x="20444" y="17470"/>
                </a:lnTo>
                <a:cubicBezTo>
                  <a:pt x="20444" y="17345"/>
                  <a:pt x="20357" y="17244"/>
                  <a:pt x="20250" y="17244"/>
                </a:cubicBezTo>
                <a:lnTo>
                  <a:pt x="18585" y="17244"/>
                </a:lnTo>
                <a:lnTo>
                  <a:pt x="18585" y="14304"/>
                </a:lnTo>
                <a:lnTo>
                  <a:pt x="20626" y="14304"/>
                </a:lnTo>
                <a:cubicBezTo>
                  <a:pt x="20894" y="14304"/>
                  <a:pt x="21113" y="14049"/>
                  <a:pt x="21113" y="13737"/>
                </a:cubicBezTo>
                <a:lnTo>
                  <a:pt x="21113" y="11271"/>
                </a:lnTo>
                <a:cubicBezTo>
                  <a:pt x="21113" y="10959"/>
                  <a:pt x="20894" y="10705"/>
                  <a:pt x="20626" y="10705"/>
                </a:cubicBezTo>
                <a:lnTo>
                  <a:pt x="18585" y="10705"/>
                </a:lnTo>
                <a:lnTo>
                  <a:pt x="18585" y="7550"/>
                </a:lnTo>
                <a:cubicBezTo>
                  <a:pt x="18585" y="7425"/>
                  <a:pt x="18498" y="7322"/>
                  <a:pt x="18390" y="7322"/>
                </a:cubicBezTo>
                <a:lnTo>
                  <a:pt x="11070" y="7322"/>
                </a:lnTo>
                <a:lnTo>
                  <a:pt x="11070" y="4181"/>
                </a:lnTo>
                <a:lnTo>
                  <a:pt x="13626" y="4181"/>
                </a:lnTo>
                <a:cubicBezTo>
                  <a:pt x="13894" y="4181"/>
                  <a:pt x="14113" y="3926"/>
                  <a:pt x="14113" y="3615"/>
                </a:cubicBezTo>
                <a:lnTo>
                  <a:pt x="14113" y="566"/>
                </a:lnTo>
                <a:cubicBezTo>
                  <a:pt x="14113" y="255"/>
                  <a:pt x="13894" y="0"/>
                  <a:pt x="13626" y="0"/>
                </a:cubicBezTo>
                <a:lnTo>
                  <a:pt x="10800" y="0"/>
                </a:lnTo>
                <a:lnTo>
                  <a:pt x="797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Задачи"/>
          <p:cNvSpPr txBox="1">
            <a:spLocks noGrp="1"/>
          </p:cNvSpPr>
          <p:nvPr>
            <p:ph type="ctrTitle"/>
          </p:nvPr>
        </p:nvSpPr>
        <p:spPr>
          <a:xfrm>
            <a:off x="1936750" y="392292"/>
            <a:ext cx="20510500" cy="3695701"/>
          </a:xfrm>
          <a:prstGeom prst="rect">
            <a:avLst/>
          </a:prstGeom>
        </p:spPr>
        <p:txBody>
          <a:bodyPr/>
          <a:lstStyle/>
          <a:p>
            <a:r>
              <a:t>Задачи</a:t>
            </a:r>
          </a:p>
        </p:txBody>
      </p:sp>
      <p:sp>
        <p:nvSpPr>
          <p:cNvPr id="184" name="Сбор необходимых данных с оборудования…"/>
          <p:cNvSpPr txBox="1">
            <a:spLocks noGrp="1"/>
          </p:cNvSpPr>
          <p:nvPr>
            <p:ph type="subTitle" idx="1"/>
          </p:nvPr>
        </p:nvSpPr>
        <p:spPr>
          <a:xfrm>
            <a:off x="1936750" y="5303518"/>
            <a:ext cx="20510500" cy="7858764"/>
          </a:xfrm>
          <a:prstGeom prst="rect">
            <a:avLst/>
          </a:prstGeom>
        </p:spPr>
        <p:txBody>
          <a:bodyPr/>
          <a:lstStyle/>
          <a:p>
            <a:pPr marL="584200" indent="-584200">
              <a:buClr>
                <a:srgbClr val="777775"/>
              </a:buClr>
              <a:buSzPct val="115000"/>
              <a:buChar char="•"/>
              <a:defRPr>
                <a:solidFill>
                  <a:schemeClr val="accent4"/>
                </a:solidFill>
              </a:defRPr>
            </a:pPr>
            <a:r>
              <a:t>Сбор необходимых данных с оборудования</a:t>
            </a:r>
          </a:p>
          <a:p>
            <a:pPr marL="584200" indent="-584200">
              <a:buClr>
                <a:srgbClr val="777775"/>
              </a:buClr>
              <a:buSzPct val="115000"/>
              <a:buChar char="•"/>
              <a:defRPr>
                <a:solidFill>
                  <a:schemeClr val="accent4"/>
                </a:solidFill>
              </a:defRPr>
            </a:pPr>
            <a:r>
              <a:t>Анализ данных для предсказания времени поломки</a:t>
            </a:r>
          </a:p>
          <a:p>
            <a:pPr marL="584200" indent="-584200">
              <a:buClr>
                <a:srgbClr val="777775"/>
              </a:buClr>
              <a:buSzPct val="115000"/>
              <a:buChar char="•"/>
              <a:defRPr>
                <a:solidFill>
                  <a:schemeClr val="accent4"/>
                </a:solidFill>
              </a:defRPr>
            </a:pPr>
            <a:r>
              <a:t>Хранение данных в базе данных</a:t>
            </a:r>
          </a:p>
          <a:p>
            <a:pPr marL="584200" indent="-584200">
              <a:buClr>
                <a:srgbClr val="777775"/>
              </a:buClr>
              <a:buSzPct val="115000"/>
              <a:buChar char="•"/>
              <a:defRPr>
                <a:solidFill>
                  <a:schemeClr val="accent4"/>
                </a:solidFill>
              </a:defRPr>
            </a:pPr>
            <a:r>
              <a:t>Машинное обучение на основе собранных данных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Анализ предметной област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Анализ предметной области</a:t>
            </a:r>
          </a:p>
        </p:txBody>
      </p:sp>
      <p:sp>
        <p:nvSpPr>
          <p:cNvPr id="187" name="Рынок поставок с применением холодильного оборудования будут расти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Рынок поставок с применением холодильного оборудования будут расти</a:t>
            </a:r>
          </a:p>
        </p:txBody>
      </p:sp>
      <p:sp>
        <p:nvSpPr>
          <p:cNvPr id="188" name="Линейный график"/>
          <p:cNvSpPr/>
          <p:nvPr/>
        </p:nvSpPr>
        <p:spPr>
          <a:xfrm>
            <a:off x="13319439" y="2535921"/>
            <a:ext cx="8667122" cy="8644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163" y="20628"/>
                </a:lnTo>
                <a:cubicBezTo>
                  <a:pt x="1056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9991" y="7364"/>
                </a:moveTo>
                <a:lnTo>
                  <a:pt x="17165" y="8228"/>
                </a:lnTo>
                <a:lnTo>
                  <a:pt x="17811" y="8832"/>
                </a:lnTo>
                <a:lnTo>
                  <a:pt x="13288" y="13689"/>
                </a:lnTo>
                <a:lnTo>
                  <a:pt x="10021" y="10341"/>
                </a:lnTo>
                <a:lnTo>
                  <a:pt x="2932" y="17951"/>
                </a:lnTo>
                <a:lnTo>
                  <a:pt x="3799" y="18763"/>
                </a:lnTo>
                <a:lnTo>
                  <a:pt x="10041" y="12061"/>
                </a:lnTo>
                <a:lnTo>
                  <a:pt x="13327" y="15430"/>
                </a:lnTo>
                <a:lnTo>
                  <a:pt x="13766" y="14916"/>
                </a:lnTo>
                <a:lnTo>
                  <a:pt x="18678" y="9644"/>
                </a:lnTo>
                <a:lnTo>
                  <a:pt x="19324" y="10250"/>
                </a:lnTo>
                <a:lnTo>
                  <a:pt x="19991" y="7364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Конкурент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Конкуренты</a:t>
            </a:r>
          </a:p>
        </p:txBody>
      </p:sp>
      <p:sp>
        <p:nvSpPr>
          <p:cNvPr id="191" name="Nonam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Noname</a:t>
            </a:r>
          </a:p>
        </p:txBody>
      </p:sp>
      <p:sp>
        <p:nvSpPr>
          <p:cNvPr id="192" name="?"/>
          <p:cNvSpPr txBox="1"/>
          <p:nvPr/>
        </p:nvSpPr>
        <p:spPr>
          <a:xfrm>
            <a:off x="13531186" y="2049830"/>
            <a:ext cx="8243627" cy="965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3600">
                <a:solidFill>
                  <a:schemeClr val="accent4"/>
                </a:solidFill>
              </a:defRPr>
            </a:lvl1pPr>
          </a:lstStyle>
          <a:p>
            <a:r>
              <a:t>?</a:t>
            </a:r>
          </a:p>
        </p:txBody>
      </p:sp>
      <p:pic>
        <p:nvPicPr>
          <p:cNvPr id="193" name="949F25B1-C1D8-4DA8-864E-9554D9D26C1F-L0-001.png" descr="949F25B1-C1D8-4DA8-864E-9554D9D26C1F-L0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291" y="3519561"/>
            <a:ext cx="12794269" cy="6714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Используемое железо"/>
          <p:cNvSpPr txBox="1">
            <a:spLocks noGrp="1"/>
          </p:cNvSpPr>
          <p:nvPr>
            <p:ph type="ctrTitle"/>
          </p:nvPr>
        </p:nvSpPr>
        <p:spPr>
          <a:xfrm>
            <a:off x="1936750" y="392292"/>
            <a:ext cx="20510500" cy="3695701"/>
          </a:xfrm>
          <a:prstGeom prst="rect">
            <a:avLst/>
          </a:prstGeom>
        </p:spPr>
        <p:txBody>
          <a:bodyPr/>
          <a:lstStyle/>
          <a:p>
            <a:r>
              <a:t>Используемое железо</a:t>
            </a:r>
          </a:p>
        </p:txBody>
      </p:sp>
      <p:sp>
        <p:nvSpPr>
          <p:cNvPr id="196" name="Датчик вибраций…"/>
          <p:cNvSpPr txBox="1">
            <a:spLocks noGrp="1"/>
          </p:cNvSpPr>
          <p:nvPr>
            <p:ph type="subTitle" idx="1"/>
          </p:nvPr>
        </p:nvSpPr>
        <p:spPr>
          <a:xfrm>
            <a:off x="1936750" y="5303518"/>
            <a:ext cx="20510500" cy="7858764"/>
          </a:xfrm>
          <a:prstGeom prst="rect">
            <a:avLst/>
          </a:prstGeom>
        </p:spPr>
        <p:txBody>
          <a:bodyPr/>
          <a:lstStyle/>
          <a:p>
            <a:pPr marL="584200" indent="-584200">
              <a:buClr>
                <a:srgbClr val="777775"/>
              </a:buClr>
              <a:buSzPct val="115000"/>
              <a:buChar char="•"/>
              <a:defRPr>
                <a:solidFill>
                  <a:schemeClr val="accent4"/>
                </a:solidFill>
              </a:defRPr>
            </a:pPr>
            <a:r>
              <a:t>Датчик вибраций</a:t>
            </a:r>
          </a:p>
          <a:p>
            <a:pPr marL="584200" indent="-584200">
              <a:buClr>
                <a:srgbClr val="777775"/>
              </a:buClr>
              <a:buSzPct val="115000"/>
              <a:buChar char="•"/>
              <a:defRPr>
                <a:solidFill>
                  <a:schemeClr val="accent4"/>
                </a:solidFill>
              </a:defRPr>
            </a:pPr>
            <a:r>
              <a:t>2 датчика температуры</a:t>
            </a:r>
          </a:p>
          <a:p>
            <a:pPr marL="584200" indent="-584200">
              <a:buClr>
                <a:srgbClr val="777775"/>
              </a:buClr>
              <a:buSzPct val="115000"/>
              <a:buChar char="•"/>
              <a:defRPr>
                <a:solidFill>
                  <a:schemeClr val="accent4"/>
                </a:solidFill>
              </a:defRPr>
            </a:pPr>
            <a:r>
              <a:t>Микропроцессор stm32</a:t>
            </a:r>
          </a:p>
          <a:p>
            <a:pPr marL="584200" indent="-584200">
              <a:buClr>
                <a:srgbClr val="777775"/>
              </a:buClr>
              <a:buSzPct val="115000"/>
              <a:buChar char="•"/>
              <a:defRPr>
                <a:solidFill>
                  <a:schemeClr val="accent4"/>
                </a:solidFill>
              </a:defRPr>
            </a:pPr>
            <a:r>
              <a:t>Wifi модуль</a:t>
            </a:r>
          </a:p>
        </p:txBody>
      </p:sp>
      <p:sp>
        <p:nvSpPr>
          <p:cNvPr id="197" name="Шестеренка"/>
          <p:cNvSpPr/>
          <p:nvPr/>
        </p:nvSpPr>
        <p:spPr>
          <a:xfrm>
            <a:off x="14917949" y="4174118"/>
            <a:ext cx="5404812" cy="5405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Как это работае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0735">
              <a:defRPr sz="5626"/>
            </a:lvl1pPr>
          </a:lstStyle>
          <a:p>
            <a:r>
              <a:t>Как это работает </a:t>
            </a:r>
          </a:p>
        </p:txBody>
      </p:sp>
      <p:sp>
        <p:nvSpPr>
          <p:cNvPr id="200" name="Монеты"/>
          <p:cNvSpPr/>
          <p:nvPr/>
        </p:nvSpPr>
        <p:spPr>
          <a:xfrm>
            <a:off x="11240930" y="5923124"/>
            <a:ext cx="1902140" cy="1907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7949" y="0"/>
                  <a:pt x="5266" y="392"/>
                  <a:pt x="3255" y="1111"/>
                </a:cubicBezTo>
                <a:cubicBezTo>
                  <a:pt x="1360" y="1787"/>
                  <a:pt x="273" y="2685"/>
                  <a:pt x="273" y="3572"/>
                </a:cubicBezTo>
                <a:cubicBezTo>
                  <a:pt x="273" y="4460"/>
                  <a:pt x="1360" y="5360"/>
                  <a:pt x="3255" y="6035"/>
                </a:cubicBezTo>
                <a:cubicBezTo>
                  <a:pt x="5266" y="6749"/>
                  <a:pt x="7949" y="7147"/>
                  <a:pt x="10801" y="7147"/>
                </a:cubicBezTo>
                <a:cubicBezTo>
                  <a:pt x="13652" y="7147"/>
                  <a:pt x="16334" y="6754"/>
                  <a:pt x="18345" y="6035"/>
                </a:cubicBezTo>
                <a:cubicBezTo>
                  <a:pt x="20240" y="5360"/>
                  <a:pt x="21327" y="4460"/>
                  <a:pt x="21327" y="3572"/>
                </a:cubicBezTo>
                <a:cubicBezTo>
                  <a:pt x="21327" y="2685"/>
                  <a:pt x="20240" y="1787"/>
                  <a:pt x="18345" y="1111"/>
                </a:cubicBezTo>
                <a:cubicBezTo>
                  <a:pt x="16334" y="398"/>
                  <a:pt x="13652" y="0"/>
                  <a:pt x="10801" y="0"/>
                </a:cubicBezTo>
                <a:close/>
                <a:moveTo>
                  <a:pt x="12" y="4505"/>
                </a:moveTo>
                <a:lnTo>
                  <a:pt x="12" y="5914"/>
                </a:lnTo>
                <a:cubicBezTo>
                  <a:pt x="12" y="8033"/>
                  <a:pt x="4846" y="9754"/>
                  <a:pt x="10811" y="9754"/>
                </a:cubicBezTo>
                <a:cubicBezTo>
                  <a:pt x="16776" y="9754"/>
                  <a:pt x="21600" y="8039"/>
                  <a:pt x="21600" y="5914"/>
                </a:cubicBezTo>
                <a:lnTo>
                  <a:pt x="21600" y="4505"/>
                </a:lnTo>
                <a:cubicBezTo>
                  <a:pt x="21136" y="5284"/>
                  <a:pt x="20088" y="5991"/>
                  <a:pt x="18531" y="6541"/>
                </a:cubicBezTo>
                <a:cubicBezTo>
                  <a:pt x="16460" y="7276"/>
                  <a:pt x="13718" y="7679"/>
                  <a:pt x="10806" y="7679"/>
                </a:cubicBezTo>
                <a:cubicBezTo>
                  <a:pt x="7894" y="7679"/>
                  <a:pt x="5146" y="7276"/>
                  <a:pt x="3081" y="6541"/>
                </a:cubicBezTo>
                <a:cubicBezTo>
                  <a:pt x="1524" y="5985"/>
                  <a:pt x="476" y="5284"/>
                  <a:pt x="12" y="4505"/>
                </a:cubicBezTo>
                <a:close/>
                <a:moveTo>
                  <a:pt x="0" y="7320"/>
                </a:moveTo>
                <a:lnTo>
                  <a:pt x="0" y="8284"/>
                </a:lnTo>
                <a:cubicBezTo>
                  <a:pt x="0" y="10402"/>
                  <a:pt x="4836" y="12123"/>
                  <a:pt x="10801" y="12123"/>
                </a:cubicBezTo>
                <a:cubicBezTo>
                  <a:pt x="16766" y="12123"/>
                  <a:pt x="21600" y="10408"/>
                  <a:pt x="21600" y="8284"/>
                </a:cubicBezTo>
                <a:lnTo>
                  <a:pt x="21600" y="7320"/>
                </a:lnTo>
                <a:cubicBezTo>
                  <a:pt x="21458" y="7495"/>
                  <a:pt x="21295" y="7664"/>
                  <a:pt x="21098" y="7827"/>
                </a:cubicBezTo>
                <a:cubicBezTo>
                  <a:pt x="20508" y="8329"/>
                  <a:pt x="19672" y="8769"/>
                  <a:pt x="18618" y="9145"/>
                </a:cubicBezTo>
                <a:cubicBezTo>
                  <a:pt x="16520" y="9891"/>
                  <a:pt x="13745" y="10299"/>
                  <a:pt x="10801" y="10299"/>
                </a:cubicBezTo>
                <a:cubicBezTo>
                  <a:pt x="7856" y="10299"/>
                  <a:pt x="5080" y="9891"/>
                  <a:pt x="2982" y="9145"/>
                </a:cubicBezTo>
                <a:cubicBezTo>
                  <a:pt x="1928" y="8769"/>
                  <a:pt x="1099" y="8329"/>
                  <a:pt x="504" y="7827"/>
                </a:cubicBezTo>
                <a:cubicBezTo>
                  <a:pt x="307" y="7664"/>
                  <a:pt x="142" y="7495"/>
                  <a:pt x="0" y="7320"/>
                </a:cubicBezTo>
                <a:close/>
                <a:moveTo>
                  <a:pt x="0" y="9689"/>
                </a:moveTo>
                <a:lnTo>
                  <a:pt x="0" y="10653"/>
                </a:lnTo>
                <a:cubicBezTo>
                  <a:pt x="0" y="12771"/>
                  <a:pt x="4836" y="14492"/>
                  <a:pt x="10801" y="14492"/>
                </a:cubicBezTo>
                <a:cubicBezTo>
                  <a:pt x="16766" y="14492"/>
                  <a:pt x="21600" y="12777"/>
                  <a:pt x="21600" y="10653"/>
                </a:cubicBezTo>
                <a:lnTo>
                  <a:pt x="21600" y="9689"/>
                </a:lnTo>
                <a:cubicBezTo>
                  <a:pt x="21458" y="9864"/>
                  <a:pt x="21295" y="10033"/>
                  <a:pt x="21098" y="10197"/>
                </a:cubicBezTo>
                <a:cubicBezTo>
                  <a:pt x="20508" y="10698"/>
                  <a:pt x="19672" y="11138"/>
                  <a:pt x="18618" y="11514"/>
                </a:cubicBezTo>
                <a:cubicBezTo>
                  <a:pt x="16520" y="12260"/>
                  <a:pt x="13745" y="12668"/>
                  <a:pt x="10801" y="12668"/>
                </a:cubicBezTo>
                <a:cubicBezTo>
                  <a:pt x="7856" y="12668"/>
                  <a:pt x="5080" y="12260"/>
                  <a:pt x="2982" y="11514"/>
                </a:cubicBezTo>
                <a:cubicBezTo>
                  <a:pt x="1928" y="11138"/>
                  <a:pt x="1099" y="10698"/>
                  <a:pt x="504" y="10197"/>
                </a:cubicBezTo>
                <a:cubicBezTo>
                  <a:pt x="307" y="10033"/>
                  <a:pt x="142" y="9864"/>
                  <a:pt x="0" y="9689"/>
                </a:cubicBezTo>
                <a:close/>
                <a:moveTo>
                  <a:pt x="0" y="12059"/>
                </a:moveTo>
                <a:lnTo>
                  <a:pt x="0" y="13022"/>
                </a:lnTo>
                <a:cubicBezTo>
                  <a:pt x="0" y="15141"/>
                  <a:pt x="4836" y="16862"/>
                  <a:pt x="10801" y="16862"/>
                </a:cubicBezTo>
                <a:cubicBezTo>
                  <a:pt x="16766" y="16862"/>
                  <a:pt x="21600" y="15146"/>
                  <a:pt x="21600" y="13022"/>
                </a:cubicBezTo>
                <a:lnTo>
                  <a:pt x="21600" y="12059"/>
                </a:lnTo>
                <a:cubicBezTo>
                  <a:pt x="21458" y="12233"/>
                  <a:pt x="21295" y="12402"/>
                  <a:pt x="21098" y="12566"/>
                </a:cubicBezTo>
                <a:cubicBezTo>
                  <a:pt x="20508" y="13067"/>
                  <a:pt x="19672" y="13507"/>
                  <a:pt x="18618" y="13883"/>
                </a:cubicBezTo>
                <a:cubicBezTo>
                  <a:pt x="16520" y="14629"/>
                  <a:pt x="13745" y="15037"/>
                  <a:pt x="10801" y="15037"/>
                </a:cubicBezTo>
                <a:cubicBezTo>
                  <a:pt x="7856" y="15037"/>
                  <a:pt x="5080" y="14629"/>
                  <a:pt x="2982" y="13883"/>
                </a:cubicBezTo>
                <a:cubicBezTo>
                  <a:pt x="1928" y="13507"/>
                  <a:pt x="1099" y="13067"/>
                  <a:pt x="504" y="12566"/>
                </a:cubicBezTo>
                <a:cubicBezTo>
                  <a:pt x="307" y="12402"/>
                  <a:pt x="142" y="12233"/>
                  <a:pt x="0" y="12059"/>
                </a:cubicBezTo>
                <a:close/>
                <a:moveTo>
                  <a:pt x="0" y="14428"/>
                </a:moveTo>
                <a:lnTo>
                  <a:pt x="0" y="15391"/>
                </a:lnTo>
                <a:cubicBezTo>
                  <a:pt x="0" y="17510"/>
                  <a:pt x="4836" y="19231"/>
                  <a:pt x="10801" y="19231"/>
                </a:cubicBezTo>
                <a:cubicBezTo>
                  <a:pt x="16766" y="19231"/>
                  <a:pt x="21600" y="17515"/>
                  <a:pt x="21600" y="15391"/>
                </a:cubicBezTo>
                <a:lnTo>
                  <a:pt x="21600" y="14428"/>
                </a:lnTo>
                <a:cubicBezTo>
                  <a:pt x="21458" y="14602"/>
                  <a:pt x="21295" y="14772"/>
                  <a:pt x="21098" y="14935"/>
                </a:cubicBezTo>
                <a:cubicBezTo>
                  <a:pt x="20508" y="15436"/>
                  <a:pt x="19672" y="15877"/>
                  <a:pt x="18618" y="16252"/>
                </a:cubicBezTo>
                <a:cubicBezTo>
                  <a:pt x="16520" y="16998"/>
                  <a:pt x="13745" y="17406"/>
                  <a:pt x="10801" y="17406"/>
                </a:cubicBezTo>
                <a:cubicBezTo>
                  <a:pt x="7856" y="17406"/>
                  <a:pt x="5080" y="16998"/>
                  <a:pt x="2982" y="16252"/>
                </a:cubicBezTo>
                <a:cubicBezTo>
                  <a:pt x="1928" y="15877"/>
                  <a:pt x="1099" y="15436"/>
                  <a:pt x="504" y="14935"/>
                </a:cubicBezTo>
                <a:cubicBezTo>
                  <a:pt x="307" y="14772"/>
                  <a:pt x="142" y="14602"/>
                  <a:pt x="0" y="14428"/>
                </a:cubicBezTo>
                <a:close/>
                <a:moveTo>
                  <a:pt x="0" y="16797"/>
                </a:moveTo>
                <a:lnTo>
                  <a:pt x="0" y="17760"/>
                </a:lnTo>
                <a:cubicBezTo>
                  <a:pt x="0" y="19879"/>
                  <a:pt x="4836" y="21600"/>
                  <a:pt x="10801" y="21600"/>
                </a:cubicBezTo>
                <a:cubicBezTo>
                  <a:pt x="16766" y="21600"/>
                  <a:pt x="21600" y="19879"/>
                  <a:pt x="21600" y="17760"/>
                </a:cubicBezTo>
                <a:lnTo>
                  <a:pt x="21600" y="16797"/>
                </a:lnTo>
                <a:cubicBezTo>
                  <a:pt x="21458" y="16971"/>
                  <a:pt x="21295" y="17141"/>
                  <a:pt x="21098" y="17304"/>
                </a:cubicBezTo>
                <a:cubicBezTo>
                  <a:pt x="20508" y="17805"/>
                  <a:pt x="19672" y="18246"/>
                  <a:pt x="18618" y="18622"/>
                </a:cubicBezTo>
                <a:cubicBezTo>
                  <a:pt x="16520" y="19368"/>
                  <a:pt x="13745" y="19775"/>
                  <a:pt x="10801" y="19775"/>
                </a:cubicBezTo>
                <a:cubicBezTo>
                  <a:pt x="7856" y="19775"/>
                  <a:pt x="5080" y="19368"/>
                  <a:pt x="2982" y="18622"/>
                </a:cubicBezTo>
                <a:cubicBezTo>
                  <a:pt x="1928" y="18246"/>
                  <a:pt x="1099" y="17805"/>
                  <a:pt x="504" y="17304"/>
                </a:cubicBezTo>
                <a:cubicBezTo>
                  <a:pt x="307" y="17141"/>
                  <a:pt x="142" y="16971"/>
                  <a:pt x="0" y="16797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01" name="Прямоугольник"/>
          <p:cNvSpPr/>
          <p:nvPr/>
        </p:nvSpPr>
        <p:spPr>
          <a:xfrm>
            <a:off x="3273961" y="5398389"/>
            <a:ext cx="2250775" cy="295732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02" name="Снежинка"/>
          <p:cNvSpPr/>
          <p:nvPr/>
        </p:nvSpPr>
        <p:spPr>
          <a:xfrm>
            <a:off x="3618757" y="6072484"/>
            <a:ext cx="1561183" cy="1571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9" h="21600" extrusionOk="0">
                <a:moveTo>
                  <a:pt x="10731" y="0"/>
                </a:moveTo>
                <a:cubicBezTo>
                  <a:pt x="11061" y="0"/>
                  <a:pt x="11326" y="265"/>
                  <a:pt x="11326" y="594"/>
                </a:cubicBezTo>
                <a:lnTo>
                  <a:pt x="11326" y="3412"/>
                </a:lnTo>
                <a:lnTo>
                  <a:pt x="14134" y="616"/>
                </a:lnTo>
                <a:cubicBezTo>
                  <a:pt x="14366" y="384"/>
                  <a:pt x="14744" y="384"/>
                  <a:pt x="14976" y="616"/>
                </a:cubicBezTo>
                <a:cubicBezTo>
                  <a:pt x="15209" y="848"/>
                  <a:pt x="15209" y="1226"/>
                  <a:pt x="14976" y="1458"/>
                </a:cubicBezTo>
                <a:lnTo>
                  <a:pt x="11326" y="5093"/>
                </a:lnTo>
                <a:lnTo>
                  <a:pt x="11326" y="9801"/>
                </a:lnTo>
                <a:lnTo>
                  <a:pt x="15138" y="7592"/>
                </a:lnTo>
                <a:lnTo>
                  <a:pt x="16457" y="2614"/>
                </a:lnTo>
                <a:cubicBezTo>
                  <a:pt x="16543" y="2295"/>
                  <a:pt x="16867" y="2106"/>
                  <a:pt x="17186" y="2192"/>
                </a:cubicBezTo>
                <a:cubicBezTo>
                  <a:pt x="17504" y="2278"/>
                  <a:pt x="17694" y="2602"/>
                  <a:pt x="17608" y="2921"/>
                </a:cubicBezTo>
                <a:lnTo>
                  <a:pt x="16597" y="6755"/>
                </a:lnTo>
                <a:lnTo>
                  <a:pt x="19265" y="5206"/>
                </a:lnTo>
                <a:cubicBezTo>
                  <a:pt x="19551" y="5039"/>
                  <a:pt x="19913" y="5136"/>
                  <a:pt x="20080" y="5422"/>
                </a:cubicBezTo>
                <a:cubicBezTo>
                  <a:pt x="20248" y="5708"/>
                  <a:pt x="20151" y="6070"/>
                  <a:pt x="19864" y="6237"/>
                </a:cubicBezTo>
                <a:lnTo>
                  <a:pt x="17196" y="7781"/>
                </a:lnTo>
                <a:lnTo>
                  <a:pt x="21026" y="8807"/>
                </a:lnTo>
                <a:cubicBezTo>
                  <a:pt x="21344" y="8893"/>
                  <a:pt x="21534" y="9217"/>
                  <a:pt x="21448" y="9536"/>
                </a:cubicBezTo>
                <a:cubicBezTo>
                  <a:pt x="21377" y="9801"/>
                  <a:pt x="21135" y="9980"/>
                  <a:pt x="20875" y="9980"/>
                </a:cubicBezTo>
                <a:cubicBezTo>
                  <a:pt x="20827" y="9980"/>
                  <a:pt x="20772" y="9974"/>
                  <a:pt x="20718" y="9958"/>
                </a:cubicBezTo>
                <a:lnTo>
                  <a:pt x="15744" y="8623"/>
                </a:lnTo>
                <a:lnTo>
                  <a:pt x="11991" y="10800"/>
                </a:lnTo>
                <a:lnTo>
                  <a:pt x="15744" y="12977"/>
                </a:lnTo>
                <a:lnTo>
                  <a:pt x="20718" y="11642"/>
                </a:lnTo>
                <a:cubicBezTo>
                  <a:pt x="20772" y="11626"/>
                  <a:pt x="20821" y="11620"/>
                  <a:pt x="20875" y="11620"/>
                </a:cubicBezTo>
                <a:cubicBezTo>
                  <a:pt x="21140" y="11620"/>
                  <a:pt x="21377" y="11794"/>
                  <a:pt x="21448" y="12064"/>
                </a:cubicBezTo>
                <a:cubicBezTo>
                  <a:pt x="21534" y="12383"/>
                  <a:pt x="21344" y="12707"/>
                  <a:pt x="21026" y="12793"/>
                </a:cubicBezTo>
                <a:lnTo>
                  <a:pt x="17196" y="13819"/>
                </a:lnTo>
                <a:lnTo>
                  <a:pt x="19864" y="15363"/>
                </a:lnTo>
                <a:cubicBezTo>
                  <a:pt x="20151" y="15530"/>
                  <a:pt x="20248" y="15892"/>
                  <a:pt x="20080" y="16178"/>
                </a:cubicBezTo>
                <a:cubicBezTo>
                  <a:pt x="19913" y="16464"/>
                  <a:pt x="19551" y="16561"/>
                  <a:pt x="19265" y="16394"/>
                </a:cubicBezTo>
                <a:lnTo>
                  <a:pt x="16597" y="14845"/>
                </a:lnTo>
                <a:lnTo>
                  <a:pt x="17608" y="18679"/>
                </a:lnTo>
                <a:cubicBezTo>
                  <a:pt x="17694" y="18998"/>
                  <a:pt x="17499" y="19322"/>
                  <a:pt x="17186" y="19408"/>
                </a:cubicBezTo>
                <a:cubicBezTo>
                  <a:pt x="16867" y="19494"/>
                  <a:pt x="16543" y="19299"/>
                  <a:pt x="16457" y="18986"/>
                </a:cubicBezTo>
                <a:lnTo>
                  <a:pt x="15143" y="14008"/>
                </a:lnTo>
                <a:lnTo>
                  <a:pt x="11331" y="11799"/>
                </a:lnTo>
                <a:lnTo>
                  <a:pt x="11331" y="16507"/>
                </a:lnTo>
                <a:lnTo>
                  <a:pt x="14976" y="20142"/>
                </a:lnTo>
                <a:cubicBezTo>
                  <a:pt x="15209" y="20374"/>
                  <a:pt x="15209" y="20752"/>
                  <a:pt x="14976" y="20984"/>
                </a:cubicBezTo>
                <a:cubicBezTo>
                  <a:pt x="14744" y="21216"/>
                  <a:pt x="14366" y="21216"/>
                  <a:pt x="14134" y="20984"/>
                </a:cubicBezTo>
                <a:lnTo>
                  <a:pt x="11326" y="18188"/>
                </a:lnTo>
                <a:lnTo>
                  <a:pt x="11326" y="21006"/>
                </a:lnTo>
                <a:cubicBezTo>
                  <a:pt x="11326" y="21335"/>
                  <a:pt x="11061" y="21600"/>
                  <a:pt x="10731" y="21600"/>
                </a:cubicBezTo>
                <a:cubicBezTo>
                  <a:pt x="10402" y="21600"/>
                  <a:pt x="10137" y="21335"/>
                  <a:pt x="10137" y="21006"/>
                </a:cubicBezTo>
                <a:lnTo>
                  <a:pt x="10137" y="18188"/>
                </a:lnTo>
                <a:lnTo>
                  <a:pt x="7329" y="20984"/>
                </a:lnTo>
                <a:cubicBezTo>
                  <a:pt x="7097" y="21216"/>
                  <a:pt x="6719" y="21216"/>
                  <a:pt x="6487" y="20984"/>
                </a:cubicBezTo>
                <a:cubicBezTo>
                  <a:pt x="6254" y="20752"/>
                  <a:pt x="6254" y="20374"/>
                  <a:pt x="6487" y="20142"/>
                </a:cubicBezTo>
                <a:lnTo>
                  <a:pt x="10137" y="16507"/>
                </a:lnTo>
                <a:lnTo>
                  <a:pt x="10137" y="11799"/>
                </a:lnTo>
                <a:lnTo>
                  <a:pt x="6325" y="14008"/>
                </a:lnTo>
                <a:lnTo>
                  <a:pt x="5011" y="18986"/>
                </a:lnTo>
                <a:cubicBezTo>
                  <a:pt x="4925" y="19305"/>
                  <a:pt x="4601" y="19494"/>
                  <a:pt x="4282" y="19408"/>
                </a:cubicBezTo>
                <a:cubicBezTo>
                  <a:pt x="3964" y="19322"/>
                  <a:pt x="3776" y="18998"/>
                  <a:pt x="3862" y="18679"/>
                </a:cubicBezTo>
                <a:lnTo>
                  <a:pt x="4871" y="14845"/>
                </a:lnTo>
                <a:lnTo>
                  <a:pt x="2203" y="16394"/>
                </a:lnTo>
                <a:cubicBezTo>
                  <a:pt x="1917" y="16561"/>
                  <a:pt x="1555" y="16464"/>
                  <a:pt x="1388" y="16178"/>
                </a:cubicBezTo>
                <a:cubicBezTo>
                  <a:pt x="1220" y="15892"/>
                  <a:pt x="1317" y="15530"/>
                  <a:pt x="1604" y="15363"/>
                </a:cubicBezTo>
                <a:lnTo>
                  <a:pt x="4272" y="13819"/>
                </a:lnTo>
                <a:lnTo>
                  <a:pt x="442" y="12793"/>
                </a:lnTo>
                <a:cubicBezTo>
                  <a:pt x="124" y="12707"/>
                  <a:pt x="-66" y="12383"/>
                  <a:pt x="20" y="12064"/>
                </a:cubicBezTo>
                <a:cubicBezTo>
                  <a:pt x="91" y="11799"/>
                  <a:pt x="335" y="11620"/>
                  <a:pt x="594" y="11620"/>
                </a:cubicBezTo>
                <a:cubicBezTo>
                  <a:pt x="643" y="11620"/>
                  <a:pt x="696" y="11626"/>
                  <a:pt x="750" y="11642"/>
                </a:cubicBezTo>
                <a:lnTo>
                  <a:pt x="5725" y="12977"/>
                </a:lnTo>
                <a:lnTo>
                  <a:pt x="9479" y="10800"/>
                </a:lnTo>
                <a:lnTo>
                  <a:pt x="5725" y="8623"/>
                </a:lnTo>
                <a:lnTo>
                  <a:pt x="750" y="9958"/>
                </a:lnTo>
                <a:cubicBezTo>
                  <a:pt x="696" y="9974"/>
                  <a:pt x="648" y="9980"/>
                  <a:pt x="594" y="9980"/>
                </a:cubicBezTo>
                <a:cubicBezTo>
                  <a:pt x="330" y="9980"/>
                  <a:pt x="91" y="9806"/>
                  <a:pt x="20" y="9536"/>
                </a:cubicBezTo>
                <a:cubicBezTo>
                  <a:pt x="-66" y="9217"/>
                  <a:pt x="124" y="8893"/>
                  <a:pt x="442" y="8807"/>
                </a:cubicBezTo>
                <a:lnTo>
                  <a:pt x="4272" y="7781"/>
                </a:lnTo>
                <a:lnTo>
                  <a:pt x="1604" y="6237"/>
                </a:lnTo>
                <a:cubicBezTo>
                  <a:pt x="1317" y="6070"/>
                  <a:pt x="1220" y="5708"/>
                  <a:pt x="1388" y="5422"/>
                </a:cubicBezTo>
                <a:cubicBezTo>
                  <a:pt x="1555" y="5136"/>
                  <a:pt x="1917" y="5039"/>
                  <a:pt x="2203" y="5206"/>
                </a:cubicBezTo>
                <a:lnTo>
                  <a:pt x="4866" y="6750"/>
                </a:lnTo>
                <a:lnTo>
                  <a:pt x="3855" y="2916"/>
                </a:lnTo>
                <a:cubicBezTo>
                  <a:pt x="3769" y="2597"/>
                  <a:pt x="3964" y="2273"/>
                  <a:pt x="4277" y="2187"/>
                </a:cubicBezTo>
                <a:cubicBezTo>
                  <a:pt x="4596" y="2101"/>
                  <a:pt x="4920" y="2296"/>
                  <a:pt x="5006" y="2609"/>
                </a:cubicBezTo>
                <a:lnTo>
                  <a:pt x="6319" y="7587"/>
                </a:lnTo>
                <a:lnTo>
                  <a:pt x="10137" y="9806"/>
                </a:lnTo>
                <a:lnTo>
                  <a:pt x="10137" y="5098"/>
                </a:lnTo>
                <a:lnTo>
                  <a:pt x="6487" y="1463"/>
                </a:lnTo>
                <a:cubicBezTo>
                  <a:pt x="6254" y="1231"/>
                  <a:pt x="6254" y="853"/>
                  <a:pt x="6487" y="621"/>
                </a:cubicBezTo>
                <a:cubicBezTo>
                  <a:pt x="6719" y="389"/>
                  <a:pt x="7097" y="389"/>
                  <a:pt x="7329" y="621"/>
                </a:cubicBezTo>
                <a:lnTo>
                  <a:pt x="10137" y="3419"/>
                </a:lnTo>
                <a:lnTo>
                  <a:pt x="10137" y="594"/>
                </a:lnTo>
                <a:cubicBezTo>
                  <a:pt x="10137" y="265"/>
                  <a:pt x="10402" y="0"/>
                  <a:pt x="10731" y="0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03" name="Стрелка 11"/>
          <p:cNvSpPr/>
          <p:nvPr/>
        </p:nvSpPr>
        <p:spPr>
          <a:xfrm>
            <a:off x="6845782" y="5719792"/>
            <a:ext cx="3074102" cy="2314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04" name="Стрелка 11"/>
          <p:cNvSpPr/>
          <p:nvPr/>
        </p:nvSpPr>
        <p:spPr>
          <a:xfrm>
            <a:off x="14464117" y="5747422"/>
            <a:ext cx="3000707" cy="2259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05" name="Компьютер"/>
          <p:cNvSpPr/>
          <p:nvPr/>
        </p:nvSpPr>
        <p:spPr>
          <a:xfrm>
            <a:off x="18785870" y="5430085"/>
            <a:ext cx="3586113" cy="2893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06" name="Холодильник"/>
          <p:cNvSpPr txBox="1"/>
          <p:nvPr/>
        </p:nvSpPr>
        <p:spPr>
          <a:xfrm>
            <a:off x="2579121" y="3560025"/>
            <a:ext cx="3640456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Холодильник</a:t>
            </a:r>
          </a:p>
        </p:txBody>
      </p:sp>
      <p:sp>
        <p:nvSpPr>
          <p:cNvPr id="207" name="Сервер…"/>
          <p:cNvSpPr txBox="1"/>
          <p:nvPr/>
        </p:nvSpPr>
        <p:spPr>
          <a:xfrm>
            <a:off x="10435272" y="2798025"/>
            <a:ext cx="3513456" cy="2369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4"/>
                </a:solidFill>
              </a:defRPr>
            </a:pPr>
            <a:r>
              <a:t>Сервер</a:t>
            </a:r>
          </a:p>
          <a:p>
            <a:pPr>
              <a:defRPr>
                <a:solidFill>
                  <a:schemeClr val="accent4"/>
                </a:solidFill>
              </a:defRPr>
            </a:pPr>
            <a:r>
              <a:t>и</a:t>
            </a:r>
          </a:p>
          <a:p>
            <a:pPr>
              <a:defRPr>
                <a:solidFill>
                  <a:schemeClr val="accent4"/>
                </a:solidFill>
              </a:defRPr>
            </a:pPr>
            <a:r>
              <a:t>База данных</a:t>
            </a:r>
          </a:p>
        </p:txBody>
      </p:sp>
      <p:sp>
        <p:nvSpPr>
          <p:cNvPr id="208" name="Компьютер…"/>
          <p:cNvSpPr txBox="1"/>
          <p:nvPr/>
        </p:nvSpPr>
        <p:spPr>
          <a:xfrm>
            <a:off x="18695834" y="3179025"/>
            <a:ext cx="3766186" cy="160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4"/>
                </a:solidFill>
              </a:defRPr>
            </a:pPr>
            <a:r>
              <a:t>Компьютер</a:t>
            </a:r>
          </a:p>
          <a:p>
            <a:pPr>
              <a:defRPr>
                <a:solidFill>
                  <a:schemeClr val="accent4"/>
                </a:solidFill>
              </a:defRPr>
            </a:pPr>
            <a:r>
              <a:t>пользователя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Произвольный</PresentationFormat>
  <Slides>11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Blueprint</vt:lpstr>
      <vt:lpstr>Система анализа состояния промышленных холодильных камер</vt:lpstr>
      <vt:lpstr>Проблема</vt:lpstr>
      <vt:lpstr>Наша цель</vt:lpstr>
      <vt:lpstr>Концепт проекта</vt:lpstr>
      <vt:lpstr>Задачи</vt:lpstr>
      <vt:lpstr>Анализ предметной области</vt:lpstr>
      <vt:lpstr>Конкуренты</vt:lpstr>
      <vt:lpstr>Используемое железо</vt:lpstr>
      <vt:lpstr>Как это работает </vt:lpstr>
      <vt:lpstr>Бизнес процесс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анализа состояния промышленных холодильных камер</dc:title>
  <cp:lastModifiedBy>Емельянов Андрей Александрович</cp:lastModifiedBy>
  <cp:revision>1</cp:revision>
  <dcterms:modified xsi:type="dcterms:W3CDTF">2020-01-16T13:49:15Z</dcterms:modified>
</cp:coreProperties>
</file>