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F97C3-439F-434D-913C-BD14AAC48100}" type="datetimeFigureOut">
              <a:rPr lang="ru-RU" smtClean="0"/>
              <a:t>17.06.2022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AD42C-D74A-476E-92B8-2B79AE759FD3}" type="slidenum">
              <a:rPr lang="ru-RU" smtClean="0"/>
              <a:t>‹#›</a:t>
            </a:fld>
            <a:endParaRPr lang="ru-RU"/>
          </a:p>
        </p:txBody>
      </p:sp>
    </p:spTree>
    <p:extLst>
      <p:ext uri="{BB962C8B-B14F-4D97-AF65-F5344CB8AC3E}">
        <p14:creationId xmlns:p14="http://schemas.microsoft.com/office/powerpoint/2010/main" val="50897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73AD42C-D74A-476E-92B8-2B79AE759FD3}" type="slidenum">
              <a:rPr lang="ru-RU" smtClean="0"/>
              <a:t>1</a:t>
            </a:fld>
            <a:endParaRPr lang="ru-RU"/>
          </a:p>
        </p:txBody>
      </p:sp>
    </p:spTree>
    <p:extLst>
      <p:ext uri="{BB962C8B-B14F-4D97-AF65-F5344CB8AC3E}">
        <p14:creationId xmlns:p14="http://schemas.microsoft.com/office/powerpoint/2010/main" val="238402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EC938-6B00-26A2-89FD-4E902A53EFF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94F8BF0-B9A2-DEE7-9B42-0676BD2A0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6F315CB-1CFC-4D6A-40D2-8D6F145762A9}"/>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DDAA6952-AE74-F8BC-4001-C04C0C431B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2566BC-827D-940E-31B7-604F84607832}"/>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41718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04B1A5-0B42-41E2-7F21-3AC307FFB47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F3DF8E9-5B14-76A1-7A5C-8DBD1B355DB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4D9B1E-66ED-1740-5CBF-89622C86EAFC}"/>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6B71C6E4-D90F-D55F-FDB4-66980ECE4C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183030C-83BB-FF1F-CDBB-4481B23DFD4D}"/>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3887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E6A14FE-C64E-074E-A514-9E693B2CF92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3FEDE5-74C3-9A28-AC75-77103B18E7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28E108-CE86-CBD6-F99B-49018D478180}"/>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8EDA60C2-65FB-56A4-990F-530D65E15A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C8F7B8-A877-0EE2-91BC-94D937DDC012}"/>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22393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5B95D-A4E3-E981-6158-1F3C16E4BEC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3C00B2-A865-C18E-B438-D465D182F72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1C2C53-6717-B09F-73D5-106424C422DB}"/>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673BD54E-FFAF-7CB5-C0CF-A8C5D3CE50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B4F4AE4-924B-F814-5634-46472678ED65}"/>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216726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247C0-0E0B-3816-6269-8BC4EA33A6A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A4AF666-5E4F-5DB0-9EF0-9D6ECEEBB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77EFCA9-FCFF-0BC3-C757-128D5BA7EBC6}"/>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00E6AB4F-6DA9-88AF-7A1C-A428B7766AF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C96806-5741-38F7-566F-0F3EDC4B557C}"/>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239698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A90896-40D0-1CC5-8E92-FE059F4C12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2AF823A-DCCB-27D8-0DB0-8666BE5D4F8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491FCF1-B2E5-6A8A-EA56-195958BD364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A6FB783-C1B5-9D1D-EC5F-D5E7AC43B4E2}"/>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6" name="Нижний колонтитул 5">
            <a:extLst>
              <a:ext uri="{FF2B5EF4-FFF2-40B4-BE49-F238E27FC236}">
                <a16:creationId xmlns:a16="http://schemas.microsoft.com/office/drawing/2014/main" id="{DA38BD77-6846-4E59-6BAC-83EE7935E7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9B012F6-5D7E-F13C-DADD-354A9BA33B5A}"/>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114790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141BA-FE22-3F84-1EBF-5C7AFC92F54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21B674-5452-933F-A315-CD4B79545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1713ACF-4EC1-6555-4A4F-5AA499B6A78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AAC0811-D0ED-AD12-F754-DB1A4FDC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9E92D8C-2213-E4A0-B3AC-27DBA834F8D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BEAD6F5-0809-2F46-049E-554F6DFF9209}"/>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8" name="Нижний колонтитул 7">
            <a:extLst>
              <a:ext uri="{FF2B5EF4-FFF2-40B4-BE49-F238E27FC236}">
                <a16:creationId xmlns:a16="http://schemas.microsoft.com/office/drawing/2014/main" id="{2AA7440B-1F8D-5E2C-EB4F-6DE7346990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DAFBA8A-9804-D9F0-3726-D5506FAE99D0}"/>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31831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20285-9BDB-0253-777D-FE670E6896B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2741E42-EBB0-5FAF-9453-E7E99BC430C0}"/>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4" name="Нижний колонтитул 3">
            <a:extLst>
              <a:ext uri="{FF2B5EF4-FFF2-40B4-BE49-F238E27FC236}">
                <a16:creationId xmlns:a16="http://schemas.microsoft.com/office/drawing/2014/main" id="{7D6E8709-F33F-9BF3-FA1A-5C46ACBC054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72F0115-4B78-C7C8-BF56-9385212FBCE7}"/>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362500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7E17494-07DE-FD65-5CFD-CA045696E3A1}"/>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3" name="Нижний колонтитул 2">
            <a:extLst>
              <a:ext uri="{FF2B5EF4-FFF2-40B4-BE49-F238E27FC236}">
                <a16:creationId xmlns:a16="http://schemas.microsoft.com/office/drawing/2014/main" id="{567F00B2-12A1-3DC6-A015-8AEF2FB5B79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C7FBB01-0BE6-45DD-32A9-86E9C3D325E6}"/>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81814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328DA4-C07F-30CB-6219-7C2E99CA2DF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AAE602C-1883-948A-AF1A-2DB43F70E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00F1F5E-5A2D-26FE-F15B-FC01AA112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16D235C-69FF-57BD-EA08-CC2957653A32}"/>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6" name="Нижний колонтитул 5">
            <a:extLst>
              <a:ext uri="{FF2B5EF4-FFF2-40B4-BE49-F238E27FC236}">
                <a16:creationId xmlns:a16="http://schemas.microsoft.com/office/drawing/2014/main" id="{FB2F864B-2ED2-AAAB-F4D4-F32CB9726C1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7D4F86-A352-D046-7C90-1DD3BB394CBE}"/>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290056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0249D5-CA2A-9260-CFA8-FA0E9B52D4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4D440F9-8435-AA64-B01F-21B5ED6C4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8DD1363-EC9B-2A87-5D95-87021A901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600FB5-3607-BDAA-86A8-316ADC97C630}"/>
              </a:ext>
            </a:extLst>
          </p:cNvPr>
          <p:cNvSpPr>
            <a:spLocks noGrp="1"/>
          </p:cNvSpPr>
          <p:nvPr>
            <p:ph type="dt" sz="half" idx="10"/>
          </p:nvPr>
        </p:nvSpPr>
        <p:spPr/>
        <p:txBody>
          <a:bodyPr/>
          <a:lstStyle/>
          <a:p>
            <a:fld id="{7A2F63C6-7A6B-4F72-B823-2B9230BF205A}" type="datetimeFigureOut">
              <a:rPr lang="ru-RU" smtClean="0"/>
              <a:t>17.06.2022</a:t>
            </a:fld>
            <a:endParaRPr lang="ru-RU"/>
          </a:p>
        </p:txBody>
      </p:sp>
      <p:sp>
        <p:nvSpPr>
          <p:cNvPr id="6" name="Нижний колонтитул 5">
            <a:extLst>
              <a:ext uri="{FF2B5EF4-FFF2-40B4-BE49-F238E27FC236}">
                <a16:creationId xmlns:a16="http://schemas.microsoft.com/office/drawing/2014/main" id="{CD334D6F-8500-AD20-4850-CDEC17312E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DBF7EFB-F2E6-0EDA-1147-09352F9764C1}"/>
              </a:ext>
            </a:extLst>
          </p:cNvPr>
          <p:cNvSpPr>
            <a:spLocks noGrp="1"/>
          </p:cNvSpPr>
          <p:nvPr>
            <p:ph type="sldNum" sz="quarter" idx="12"/>
          </p:nvPr>
        </p:nvSpPr>
        <p:spPr/>
        <p:txBody>
          <a:bodyPr/>
          <a:lstStyle/>
          <a:p>
            <a:fld id="{024117E1-F0CA-4983-B765-2550C3B258DC}" type="slidenum">
              <a:rPr lang="ru-RU" smtClean="0"/>
              <a:t>‹#›</a:t>
            </a:fld>
            <a:endParaRPr lang="ru-RU"/>
          </a:p>
        </p:txBody>
      </p:sp>
    </p:spTree>
    <p:extLst>
      <p:ext uri="{BB962C8B-B14F-4D97-AF65-F5344CB8AC3E}">
        <p14:creationId xmlns:p14="http://schemas.microsoft.com/office/powerpoint/2010/main" val="72509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959696-E919-ECF7-FD99-4503496B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7C8BD91-4A2D-CE18-C370-F21FCFCDA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A51047-D104-2D97-768E-0D8E627B6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F63C6-7A6B-4F72-B823-2B9230BF205A}" type="datetimeFigureOut">
              <a:rPr lang="ru-RU" smtClean="0"/>
              <a:t>17.06.2022</a:t>
            </a:fld>
            <a:endParaRPr lang="ru-RU"/>
          </a:p>
        </p:txBody>
      </p:sp>
      <p:sp>
        <p:nvSpPr>
          <p:cNvPr id="5" name="Нижний колонтитул 4">
            <a:extLst>
              <a:ext uri="{FF2B5EF4-FFF2-40B4-BE49-F238E27FC236}">
                <a16:creationId xmlns:a16="http://schemas.microsoft.com/office/drawing/2014/main" id="{1D91B1AC-E722-BC1A-C5AE-452EC76B2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C2F0677-59CE-86CB-6BEE-3D630C3DA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117E1-F0CA-4983-B765-2550C3B258DC}" type="slidenum">
              <a:rPr lang="ru-RU" smtClean="0"/>
              <a:t>‹#›</a:t>
            </a:fld>
            <a:endParaRPr lang="ru-RU"/>
          </a:p>
        </p:txBody>
      </p:sp>
    </p:spTree>
    <p:extLst>
      <p:ext uri="{BB962C8B-B14F-4D97-AF65-F5344CB8AC3E}">
        <p14:creationId xmlns:p14="http://schemas.microsoft.com/office/powerpoint/2010/main" val="1217413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внешний, темный, ночное небо&#10;&#10;Автоматически созданное описание">
            <a:extLst>
              <a:ext uri="{FF2B5EF4-FFF2-40B4-BE49-F238E27FC236}">
                <a16:creationId xmlns:a16="http://schemas.microsoft.com/office/drawing/2014/main" id="{8016FC59-28A5-8EAA-74FC-4CD2B4D2E305}"/>
              </a:ext>
            </a:extLst>
          </p:cNvPr>
          <p:cNvPicPr>
            <a:picLocks noChangeAspect="1"/>
          </p:cNvPicPr>
          <p:nvPr/>
        </p:nvPicPr>
        <p:blipFill rotWithShape="1">
          <a:blip r:embed="rId3">
            <a:extLst>
              <a:ext uri="{28A0092B-C50C-407E-A947-70E740481C1C}">
                <a14:useLocalDpi xmlns:a14="http://schemas.microsoft.com/office/drawing/2010/main" val="0"/>
              </a:ext>
            </a:extLst>
          </a:blip>
          <a:srcRect r="4976"/>
          <a:stretch/>
        </p:blipFill>
        <p:spPr>
          <a:xfrm>
            <a:off x="606719" y="-4795"/>
            <a:ext cx="11585281" cy="6857999"/>
          </a:xfrm>
          <a:prstGeom prst="rect">
            <a:avLst/>
          </a:prstGeom>
        </p:spPr>
      </p:pic>
      <p:sp>
        <p:nvSpPr>
          <p:cNvPr id="24" name="Rectangle 2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2FEEFD0-FADF-540B-1D63-7BDF35131816}"/>
              </a:ext>
            </a:extLst>
          </p:cNvPr>
          <p:cNvSpPr>
            <a:spLocks noGrp="1"/>
          </p:cNvSpPr>
          <p:nvPr>
            <p:ph type="ctrTitle"/>
          </p:nvPr>
        </p:nvSpPr>
        <p:spPr>
          <a:xfrm>
            <a:off x="1036684" y="1152144"/>
            <a:ext cx="3953501" cy="3072393"/>
          </a:xfrm>
        </p:spPr>
        <p:txBody>
          <a:bodyPr>
            <a:normAutofit/>
          </a:bodyPr>
          <a:lstStyle/>
          <a:p>
            <a:pPr algn="l"/>
            <a:r>
              <a:rPr lang="en-US" sz="5600">
                <a:solidFill>
                  <a:schemeClr val="bg1"/>
                </a:solidFill>
              </a:rPr>
              <a:t>Alchemical Insane</a:t>
            </a:r>
            <a:endParaRPr lang="ru-RU" sz="5600" dirty="0">
              <a:solidFill>
                <a:schemeClr val="bg1"/>
              </a:solidFill>
            </a:endParaRPr>
          </a:p>
        </p:txBody>
      </p:sp>
      <p:sp>
        <p:nvSpPr>
          <p:cNvPr id="3" name="Подзаголовок 2">
            <a:extLst>
              <a:ext uri="{FF2B5EF4-FFF2-40B4-BE49-F238E27FC236}">
                <a16:creationId xmlns:a16="http://schemas.microsoft.com/office/drawing/2014/main" id="{A208F472-F96D-923A-905B-3DCC4A14488D}"/>
              </a:ext>
            </a:extLst>
          </p:cNvPr>
          <p:cNvSpPr>
            <a:spLocks noGrp="1"/>
          </p:cNvSpPr>
          <p:nvPr>
            <p:ph type="subTitle" idx="1"/>
          </p:nvPr>
        </p:nvSpPr>
        <p:spPr>
          <a:xfrm>
            <a:off x="1036684" y="4462272"/>
            <a:ext cx="3953501" cy="1272831"/>
          </a:xfrm>
        </p:spPr>
        <p:txBody>
          <a:bodyPr anchor="t">
            <a:normAutofit/>
          </a:bodyPr>
          <a:lstStyle/>
          <a:p>
            <a:pPr algn="l"/>
            <a:r>
              <a:rPr lang="ru-RU">
                <a:solidFill>
                  <a:schemeClr val="bg1"/>
                </a:solidFill>
              </a:rPr>
              <a:t>Или история о том, как мы создавали игру</a:t>
            </a:r>
            <a:endParaRPr lang="ru-RU" dirty="0">
              <a:solidFill>
                <a:schemeClr val="bg1"/>
              </a:solidFill>
            </a:endParaRPr>
          </a:p>
        </p:txBody>
      </p:sp>
      <p:sp>
        <p:nvSpPr>
          <p:cNvPr id="26" name="Rectangle 2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9"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Рисунок 7">
            <a:extLst>
              <a:ext uri="{FF2B5EF4-FFF2-40B4-BE49-F238E27FC236}">
                <a16:creationId xmlns:a16="http://schemas.microsoft.com/office/drawing/2014/main" id="{0A7E5A78-08F6-4EDA-AEF9-C4A9B49C8788}"/>
              </a:ext>
            </a:extLst>
          </p:cNvPr>
          <p:cNvPicPr>
            <a:picLocks noChangeAspect="1"/>
          </p:cNvPicPr>
          <p:nvPr/>
        </p:nvPicPr>
        <p:blipFill>
          <a:blip r:embed="rId4"/>
          <a:stretch>
            <a:fillRect/>
          </a:stretch>
        </p:blipFill>
        <p:spPr>
          <a:xfrm>
            <a:off x="-2" y="3233983"/>
            <a:ext cx="603672" cy="3624017"/>
          </a:xfrm>
          <a:prstGeom prst="rect">
            <a:avLst/>
          </a:prstGeom>
        </p:spPr>
      </p:pic>
      <p:pic>
        <p:nvPicPr>
          <p:cNvPr id="10" name="Рисунок 9" descr="Изображение выглядит как внешний, здание, темный, облака&#10;&#10;Автоматически созданное описание">
            <a:extLst>
              <a:ext uri="{FF2B5EF4-FFF2-40B4-BE49-F238E27FC236}">
                <a16:creationId xmlns:a16="http://schemas.microsoft.com/office/drawing/2014/main" id="{20E73F58-5258-4642-9349-D2B8BA6AA325}"/>
              </a:ext>
            </a:extLst>
          </p:cNvPr>
          <p:cNvPicPr>
            <a:picLocks noChangeAspect="1"/>
          </p:cNvPicPr>
          <p:nvPr/>
        </p:nvPicPr>
        <p:blipFill rotWithShape="1">
          <a:blip r:embed="rId5">
            <a:extLst>
              <a:ext uri="{28A0092B-C50C-407E-A947-70E740481C1C}">
                <a14:useLocalDpi xmlns:a14="http://schemas.microsoft.com/office/drawing/2010/main" val="0"/>
              </a:ext>
            </a:extLst>
          </a:blip>
          <a:srcRect l="39288" t="143" r="-422" b="-73"/>
          <a:stretch/>
        </p:blipFill>
        <p:spPr>
          <a:xfrm>
            <a:off x="5419898" y="-4795"/>
            <a:ext cx="6769054" cy="6857999"/>
          </a:xfrm>
          <a:prstGeom prst="rect">
            <a:avLst/>
          </a:prstGeom>
        </p:spPr>
      </p:pic>
    </p:spTree>
    <p:extLst>
      <p:ext uri="{BB962C8B-B14F-4D97-AF65-F5344CB8AC3E}">
        <p14:creationId xmlns:p14="http://schemas.microsoft.com/office/powerpoint/2010/main" val="25334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Заголовок 1">
            <a:extLst>
              <a:ext uri="{FF2B5EF4-FFF2-40B4-BE49-F238E27FC236}">
                <a16:creationId xmlns:a16="http://schemas.microsoft.com/office/drawing/2014/main" id="{8BC1C54B-C9CB-1CB9-6DD6-62487FA2BB67}"/>
              </a:ext>
            </a:extLst>
          </p:cNvPr>
          <p:cNvSpPr>
            <a:spLocks noGrp="1"/>
          </p:cNvSpPr>
          <p:nvPr>
            <p:ph type="title"/>
          </p:nvPr>
        </p:nvSpPr>
        <p:spPr>
          <a:xfrm>
            <a:off x="1268127" y="1890393"/>
            <a:ext cx="3521265" cy="2491292"/>
          </a:xfrm>
        </p:spPr>
        <p:txBody>
          <a:bodyPr anchor="t">
            <a:normAutofit/>
          </a:bodyPr>
          <a:lstStyle/>
          <a:p>
            <a:r>
              <a:rPr lang="ru-RU" sz="5400" dirty="0"/>
              <a:t>Спасибо за внимание</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id="{CAA93762-09FB-843E-BB63-81614E8386D4}"/>
              </a:ext>
            </a:extLst>
          </p:cNvPr>
          <p:cNvSpPr>
            <a:spLocks noGrp="1"/>
          </p:cNvSpPr>
          <p:nvPr>
            <p:ph idx="1"/>
          </p:nvPr>
        </p:nvSpPr>
        <p:spPr>
          <a:xfrm>
            <a:off x="6088061" y="1498602"/>
            <a:ext cx="5276850" cy="4327261"/>
          </a:xfrm>
        </p:spPr>
        <p:txBody>
          <a:bodyPr>
            <a:normAutofit/>
          </a:bodyPr>
          <a:lstStyle/>
          <a:p>
            <a:r>
              <a:rPr lang="ru-RU" sz="2400" dirty="0">
                <a:solidFill>
                  <a:schemeClr val="tx1">
                    <a:alpha val="80000"/>
                  </a:schemeClr>
                </a:solidFill>
              </a:rPr>
              <a:t> </a:t>
            </a:r>
            <a:r>
              <a:rPr lang="ru-RU" sz="2400" dirty="0">
                <a:latin typeface="+mj-lt"/>
              </a:rPr>
              <a:t>Над проектом работали:</a:t>
            </a:r>
          </a:p>
          <a:p>
            <a:r>
              <a:rPr lang="ru-RU" sz="2400" dirty="0">
                <a:latin typeface="+mj-lt"/>
              </a:rPr>
              <a:t>Дмитрий Паньков РИ-111001</a:t>
            </a:r>
          </a:p>
          <a:p>
            <a:r>
              <a:rPr lang="ru-RU" sz="2400" dirty="0">
                <a:latin typeface="+mj-lt"/>
              </a:rPr>
              <a:t>Тимур </a:t>
            </a:r>
            <a:r>
              <a:rPr lang="ru-RU" sz="2400" dirty="0" err="1">
                <a:latin typeface="+mj-lt"/>
              </a:rPr>
              <a:t>Гарифуллин</a:t>
            </a:r>
            <a:r>
              <a:rPr lang="ru-RU" sz="2400" dirty="0">
                <a:latin typeface="+mj-lt"/>
              </a:rPr>
              <a:t> РИ-110946</a:t>
            </a:r>
          </a:p>
          <a:p>
            <a:r>
              <a:rPr lang="ru-RU" sz="2400" dirty="0">
                <a:latin typeface="+mj-lt"/>
              </a:rPr>
              <a:t>Козлов Максим РИ-110940</a:t>
            </a:r>
          </a:p>
          <a:p>
            <a:r>
              <a:rPr lang="ru-RU" sz="2400" dirty="0">
                <a:latin typeface="+mj-lt"/>
              </a:rPr>
              <a:t>Кирилл </a:t>
            </a:r>
            <a:r>
              <a:rPr lang="ru-RU" sz="2400" dirty="0" err="1">
                <a:latin typeface="+mj-lt"/>
              </a:rPr>
              <a:t>Турчук</a:t>
            </a:r>
            <a:r>
              <a:rPr lang="ru-RU" sz="2400" dirty="0">
                <a:latin typeface="+mj-lt"/>
              </a:rPr>
              <a:t> РИ-110949</a:t>
            </a:r>
          </a:p>
          <a:p>
            <a:r>
              <a:rPr lang="ru-RU" sz="2400" dirty="0">
                <a:latin typeface="+mj-lt"/>
              </a:rPr>
              <a:t>Гаев Никита РИ-110940</a:t>
            </a:r>
          </a:p>
          <a:p>
            <a:r>
              <a:rPr lang="ru-RU" sz="2400" dirty="0">
                <a:latin typeface="+mj-lt"/>
              </a:rPr>
              <a:t>Куратор: </a:t>
            </a:r>
            <a:r>
              <a:rPr lang="ru-RU" sz="2400" b="0" i="0" dirty="0">
                <a:effectLst/>
                <a:latin typeface="+mj-lt"/>
              </a:rPr>
              <a:t>Куклин Илья Эдуардович</a:t>
            </a:r>
            <a:endParaRPr lang="ru-RU" sz="2400" dirty="0">
              <a:latin typeface="+mj-lt"/>
            </a:endParaRPr>
          </a:p>
        </p:txBody>
      </p:sp>
      <p:sp>
        <p:nvSpPr>
          <p:cNvPr id="13" name="TextBox 12">
            <a:extLst>
              <a:ext uri="{FF2B5EF4-FFF2-40B4-BE49-F238E27FC236}">
                <a16:creationId xmlns:a16="http://schemas.microsoft.com/office/drawing/2014/main" id="{604A8123-6139-479E-8060-004CC6EB6E97}"/>
              </a:ext>
            </a:extLst>
          </p:cNvPr>
          <p:cNvSpPr txBox="1"/>
          <p:nvPr/>
        </p:nvSpPr>
        <p:spPr>
          <a:xfrm>
            <a:off x="2324044" y="514858"/>
            <a:ext cx="7543911" cy="584775"/>
          </a:xfrm>
          <a:prstGeom prst="rect">
            <a:avLst/>
          </a:prstGeom>
          <a:noFill/>
        </p:spPr>
        <p:txBody>
          <a:bodyPr wrap="square">
            <a:spAutoFit/>
          </a:bodyPr>
          <a:lstStyle/>
          <a:p>
            <a:r>
              <a:rPr lang="ru-RU" sz="3200" dirty="0"/>
              <a:t>Наша команда - </a:t>
            </a:r>
            <a:r>
              <a:rPr lang="en-US" sz="3200" b="1" i="0" cap="all" dirty="0">
                <a:effectLst/>
                <a:latin typeface="Source Sans Pro" panose="020B0503030403020204" pitchFamily="34" charset="0"/>
              </a:rPr>
              <a:t>1RUSSIAN_SQUAD1</a:t>
            </a:r>
            <a:r>
              <a:rPr lang="ru-RU" sz="3200" i="0" dirty="0">
                <a:effectLst/>
              </a:rPr>
              <a:t>-</a:t>
            </a:r>
            <a:endParaRPr lang="ru-RU" sz="3200" dirty="0"/>
          </a:p>
        </p:txBody>
      </p:sp>
    </p:spTree>
    <p:extLst>
      <p:ext uri="{BB962C8B-B14F-4D97-AF65-F5344CB8AC3E}">
        <p14:creationId xmlns:p14="http://schemas.microsoft.com/office/powerpoint/2010/main" val="42704059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517ECD-38CB-4B49-83F7-56C258AB36C4}"/>
              </a:ext>
            </a:extLst>
          </p:cNvPr>
          <p:cNvPicPr>
            <a:picLocks noChangeAspect="1"/>
          </p:cNvPicPr>
          <p:nvPr/>
        </p:nvPicPr>
        <p:blipFill>
          <a:blip r:embed="rId2"/>
          <a:stretch>
            <a:fillRect/>
          </a:stretch>
        </p:blipFill>
        <p:spPr>
          <a:xfrm>
            <a:off x="-133165" y="-168675"/>
            <a:ext cx="12325165" cy="7106574"/>
          </a:xfrm>
          <a:prstGeom prst="rect">
            <a:avLst/>
          </a:prstGeom>
        </p:spPr>
      </p:pic>
      <p:sp>
        <p:nvSpPr>
          <p:cNvPr id="5" name="TextBox 4">
            <a:extLst>
              <a:ext uri="{FF2B5EF4-FFF2-40B4-BE49-F238E27FC236}">
                <a16:creationId xmlns:a16="http://schemas.microsoft.com/office/drawing/2014/main" id="{BEAE7967-37F8-4755-B839-61335BB2FB1D}"/>
              </a:ext>
            </a:extLst>
          </p:cNvPr>
          <p:cNvSpPr txBox="1"/>
          <p:nvPr/>
        </p:nvSpPr>
        <p:spPr>
          <a:xfrm>
            <a:off x="4467686" y="485598"/>
            <a:ext cx="6094520" cy="646331"/>
          </a:xfrm>
          <a:prstGeom prst="rect">
            <a:avLst/>
          </a:prstGeom>
          <a:noFill/>
        </p:spPr>
        <p:txBody>
          <a:bodyPr wrap="square">
            <a:spAutoFit/>
          </a:bodyPr>
          <a:lstStyle/>
          <a:p>
            <a:r>
              <a:rPr lang="ru-RU" sz="3600" b="1" dirty="0">
                <a:solidFill>
                  <a:schemeClr val="bg1"/>
                </a:solidFill>
              </a:rPr>
              <a:t>Наша команда</a:t>
            </a:r>
            <a:endParaRPr lang="ru-RU" sz="3600" dirty="0">
              <a:solidFill>
                <a:schemeClr val="bg1"/>
              </a:solidFill>
            </a:endParaRPr>
          </a:p>
        </p:txBody>
      </p:sp>
      <p:pic>
        <p:nvPicPr>
          <p:cNvPr id="8" name="Рисунок 7">
            <a:extLst>
              <a:ext uri="{FF2B5EF4-FFF2-40B4-BE49-F238E27FC236}">
                <a16:creationId xmlns:a16="http://schemas.microsoft.com/office/drawing/2014/main" id="{136BE060-C8C0-48C1-84E9-1E3075995FDE}"/>
              </a:ext>
            </a:extLst>
          </p:cNvPr>
          <p:cNvPicPr>
            <a:picLocks noChangeAspect="1"/>
          </p:cNvPicPr>
          <p:nvPr/>
        </p:nvPicPr>
        <p:blipFill>
          <a:blip r:embed="rId3"/>
          <a:stretch>
            <a:fillRect/>
          </a:stretch>
        </p:blipFill>
        <p:spPr>
          <a:xfrm>
            <a:off x="-229000" y="3469726"/>
            <a:ext cx="12721700" cy="3442317"/>
          </a:xfrm>
          <a:prstGeom prst="rect">
            <a:avLst/>
          </a:prstGeom>
        </p:spPr>
      </p:pic>
      <p:pic>
        <p:nvPicPr>
          <p:cNvPr id="6" name="Google Shape;203;p32" descr="Изображение выглядит как человек, внутренний, стол, стена&#10;&#10;Автоматически созданное описание">
            <a:extLst>
              <a:ext uri="{FF2B5EF4-FFF2-40B4-BE49-F238E27FC236}">
                <a16:creationId xmlns:a16="http://schemas.microsoft.com/office/drawing/2014/main" id="{D10A384D-4DAB-4A74-87AE-F3444C2A596D}"/>
              </a:ext>
            </a:extLst>
          </p:cNvPr>
          <p:cNvPicPr preferRelativeResize="0"/>
          <p:nvPr/>
        </p:nvPicPr>
        <p:blipFill rotWithShape="1">
          <a:blip r:embed="rId4">
            <a:alphaModFix/>
          </a:blip>
          <a:srcRect/>
          <a:stretch/>
        </p:blipFill>
        <p:spPr>
          <a:xfrm>
            <a:off x="235440" y="2169122"/>
            <a:ext cx="1730734" cy="2430976"/>
          </a:xfrm>
          <a:prstGeom prst="rect">
            <a:avLst/>
          </a:prstGeom>
          <a:noFill/>
          <a:ln>
            <a:noFill/>
          </a:ln>
        </p:spPr>
      </p:pic>
      <p:pic>
        <p:nvPicPr>
          <p:cNvPr id="10" name="Рисунок 9">
            <a:extLst>
              <a:ext uri="{FF2B5EF4-FFF2-40B4-BE49-F238E27FC236}">
                <a16:creationId xmlns:a16="http://schemas.microsoft.com/office/drawing/2014/main" id="{EE15E4DF-1C28-4580-B9BE-66C02BA40202}"/>
              </a:ext>
            </a:extLst>
          </p:cNvPr>
          <p:cNvPicPr>
            <a:picLocks noChangeAspect="1"/>
          </p:cNvPicPr>
          <p:nvPr/>
        </p:nvPicPr>
        <p:blipFill>
          <a:blip r:embed="rId5"/>
          <a:stretch>
            <a:fillRect/>
          </a:stretch>
        </p:blipFill>
        <p:spPr>
          <a:xfrm>
            <a:off x="2560502" y="2169122"/>
            <a:ext cx="1730734" cy="2430976"/>
          </a:xfrm>
          <a:prstGeom prst="rect">
            <a:avLst/>
          </a:prstGeom>
        </p:spPr>
      </p:pic>
      <p:pic>
        <p:nvPicPr>
          <p:cNvPr id="14" name="Рисунок 13">
            <a:extLst>
              <a:ext uri="{FF2B5EF4-FFF2-40B4-BE49-F238E27FC236}">
                <a16:creationId xmlns:a16="http://schemas.microsoft.com/office/drawing/2014/main" id="{C4261F83-0FC4-45FA-8908-38C127112E89}"/>
              </a:ext>
            </a:extLst>
          </p:cNvPr>
          <p:cNvPicPr>
            <a:picLocks noChangeAspect="1"/>
          </p:cNvPicPr>
          <p:nvPr/>
        </p:nvPicPr>
        <p:blipFill>
          <a:blip r:embed="rId6"/>
          <a:stretch>
            <a:fillRect/>
          </a:stretch>
        </p:blipFill>
        <p:spPr>
          <a:xfrm>
            <a:off x="4885564" y="2169122"/>
            <a:ext cx="1730734" cy="2430976"/>
          </a:xfrm>
          <a:prstGeom prst="rect">
            <a:avLst/>
          </a:prstGeom>
        </p:spPr>
      </p:pic>
      <p:pic>
        <p:nvPicPr>
          <p:cNvPr id="18" name="Рисунок 17">
            <a:extLst>
              <a:ext uri="{FF2B5EF4-FFF2-40B4-BE49-F238E27FC236}">
                <a16:creationId xmlns:a16="http://schemas.microsoft.com/office/drawing/2014/main" id="{65CB5C8A-4C0B-4C59-AA55-0BE2F0E203B1}"/>
              </a:ext>
            </a:extLst>
          </p:cNvPr>
          <p:cNvPicPr>
            <a:picLocks noChangeAspect="1"/>
          </p:cNvPicPr>
          <p:nvPr/>
        </p:nvPicPr>
        <p:blipFill>
          <a:blip r:embed="rId7"/>
          <a:stretch>
            <a:fillRect/>
          </a:stretch>
        </p:blipFill>
        <p:spPr>
          <a:xfrm>
            <a:off x="7210626" y="2169123"/>
            <a:ext cx="1702510" cy="2430975"/>
          </a:xfrm>
          <a:prstGeom prst="rect">
            <a:avLst/>
          </a:prstGeom>
        </p:spPr>
      </p:pic>
      <p:pic>
        <p:nvPicPr>
          <p:cNvPr id="20" name="Рисунок 19">
            <a:extLst>
              <a:ext uri="{FF2B5EF4-FFF2-40B4-BE49-F238E27FC236}">
                <a16:creationId xmlns:a16="http://schemas.microsoft.com/office/drawing/2014/main" id="{2DA9BF28-FEC4-4AD4-9AA2-DE92D4E3DB14}"/>
              </a:ext>
            </a:extLst>
          </p:cNvPr>
          <p:cNvPicPr>
            <a:picLocks noChangeAspect="1"/>
          </p:cNvPicPr>
          <p:nvPr/>
        </p:nvPicPr>
        <p:blipFill>
          <a:blip r:embed="rId8"/>
          <a:stretch>
            <a:fillRect/>
          </a:stretch>
        </p:blipFill>
        <p:spPr>
          <a:xfrm>
            <a:off x="9507464" y="2169122"/>
            <a:ext cx="1773853" cy="2430975"/>
          </a:xfrm>
          <a:prstGeom prst="rect">
            <a:avLst/>
          </a:prstGeom>
        </p:spPr>
      </p:pic>
      <p:sp>
        <p:nvSpPr>
          <p:cNvPr id="24" name="TextBox 23">
            <a:extLst>
              <a:ext uri="{FF2B5EF4-FFF2-40B4-BE49-F238E27FC236}">
                <a16:creationId xmlns:a16="http://schemas.microsoft.com/office/drawing/2014/main" id="{75D01657-EACB-4147-A706-F8268ACAEB8D}"/>
              </a:ext>
            </a:extLst>
          </p:cNvPr>
          <p:cNvSpPr txBox="1"/>
          <p:nvPr/>
        </p:nvSpPr>
        <p:spPr>
          <a:xfrm>
            <a:off x="-2079618" y="4587493"/>
            <a:ext cx="6360850" cy="369332"/>
          </a:xfrm>
          <a:prstGeom prst="rect">
            <a:avLst/>
          </a:prstGeom>
          <a:noFill/>
        </p:spPr>
        <p:txBody>
          <a:bodyPr wrap="square">
            <a:spAutoFit/>
          </a:bodyPr>
          <a:lstStyle/>
          <a:p>
            <a:pPr algn="ctr"/>
            <a:r>
              <a:rPr lang="ru-RU" sz="1800" b="1" dirty="0"/>
              <a:t>Паньков Дмитрий</a:t>
            </a:r>
          </a:p>
        </p:txBody>
      </p:sp>
      <p:sp>
        <p:nvSpPr>
          <p:cNvPr id="26" name="TextBox 25">
            <a:extLst>
              <a:ext uri="{FF2B5EF4-FFF2-40B4-BE49-F238E27FC236}">
                <a16:creationId xmlns:a16="http://schemas.microsoft.com/office/drawing/2014/main" id="{0F8DE4FE-905A-4B33-8946-8A5D13A74207}"/>
              </a:ext>
            </a:extLst>
          </p:cNvPr>
          <p:cNvSpPr txBox="1"/>
          <p:nvPr/>
        </p:nvSpPr>
        <p:spPr>
          <a:xfrm>
            <a:off x="-2512838" y="4864183"/>
            <a:ext cx="7247298" cy="369332"/>
          </a:xfrm>
          <a:prstGeom prst="rect">
            <a:avLst/>
          </a:prstGeom>
          <a:noFill/>
        </p:spPr>
        <p:txBody>
          <a:bodyPr wrap="square">
            <a:spAutoFit/>
          </a:bodyPr>
          <a:lstStyle/>
          <a:p>
            <a:pPr algn="ctr"/>
            <a:r>
              <a:rPr lang="ru-RU" sz="1800" dirty="0"/>
              <a:t>Тимлид проекта</a:t>
            </a:r>
          </a:p>
        </p:txBody>
      </p:sp>
      <p:sp>
        <p:nvSpPr>
          <p:cNvPr id="28" name="TextBox 27">
            <a:extLst>
              <a:ext uri="{FF2B5EF4-FFF2-40B4-BE49-F238E27FC236}">
                <a16:creationId xmlns:a16="http://schemas.microsoft.com/office/drawing/2014/main" id="{33E226C0-C15B-4888-A717-3B4F2BFA5BED}"/>
              </a:ext>
            </a:extLst>
          </p:cNvPr>
          <p:cNvSpPr txBox="1"/>
          <p:nvPr/>
        </p:nvSpPr>
        <p:spPr>
          <a:xfrm>
            <a:off x="-398015" y="4600097"/>
            <a:ext cx="7518902" cy="369332"/>
          </a:xfrm>
          <a:prstGeom prst="rect">
            <a:avLst/>
          </a:prstGeom>
          <a:noFill/>
        </p:spPr>
        <p:txBody>
          <a:bodyPr wrap="square">
            <a:spAutoFit/>
          </a:bodyPr>
          <a:lstStyle/>
          <a:p>
            <a:pPr algn="ctr"/>
            <a:r>
              <a:rPr lang="ru-RU" b="1" dirty="0"/>
              <a:t>Гаев Никита</a:t>
            </a:r>
            <a:endParaRPr lang="ru-RU" sz="1800" b="1" dirty="0"/>
          </a:p>
        </p:txBody>
      </p:sp>
      <p:sp>
        <p:nvSpPr>
          <p:cNvPr id="30" name="TextBox 29">
            <a:extLst>
              <a:ext uri="{FF2B5EF4-FFF2-40B4-BE49-F238E27FC236}">
                <a16:creationId xmlns:a16="http://schemas.microsoft.com/office/drawing/2014/main" id="{56805307-19B4-467D-810E-29A5937BC759}"/>
              </a:ext>
            </a:extLst>
          </p:cNvPr>
          <p:cNvSpPr txBox="1"/>
          <p:nvPr/>
        </p:nvSpPr>
        <p:spPr>
          <a:xfrm>
            <a:off x="-390353" y="4874372"/>
            <a:ext cx="7518902" cy="369332"/>
          </a:xfrm>
          <a:prstGeom prst="rect">
            <a:avLst/>
          </a:prstGeom>
          <a:noFill/>
        </p:spPr>
        <p:txBody>
          <a:bodyPr wrap="square">
            <a:spAutoFit/>
          </a:bodyPr>
          <a:lstStyle/>
          <a:p>
            <a:pPr algn="ctr"/>
            <a:r>
              <a:rPr lang="ru-RU" dirty="0"/>
              <a:t>Мёртвая душа</a:t>
            </a:r>
            <a:endParaRPr lang="ru-RU" sz="1800" dirty="0"/>
          </a:p>
        </p:txBody>
      </p:sp>
      <p:sp>
        <p:nvSpPr>
          <p:cNvPr id="32" name="TextBox 31">
            <a:extLst>
              <a:ext uri="{FF2B5EF4-FFF2-40B4-BE49-F238E27FC236}">
                <a16:creationId xmlns:a16="http://schemas.microsoft.com/office/drawing/2014/main" id="{2E23FD3D-4136-4A3F-A15D-ED45373BCD7A}"/>
              </a:ext>
            </a:extLst>
          </p:cNvPr>
          <p:cNvSpPr txBox="1"/>
          <p:nvPr/>
        </p:nvSpPr>
        <p:spPr>
          <a:xfrm>
            <a:off x="1999596" y="4581955"/>
            <a:ext cx="7518902" cy="369332"/>
          </a:xfrm>
          <a:prstGeom prst="rect">
            <a:avLst/>
          </a:prstGeom>
          <a:noFill/>
        </p:spPr>
        <p:txBody>
          <a:bodyPr wrap="square">
            <a:spAutoFit/>
          </a:bodyPr>
          <a:lstStyle/>
          <a:p>
            <a:pPr algn="ctr"/>
            <a:r>
              <a:rPr lang="ru-RU" sz="1800" b="1" dirty="0"/>
              <a:t>Козлов Максим</a:t>
            </a:r>
          </a:p>
        </p:txBody>
      </p:sp>
      <p:sp>
        <p:nvSpPr>
          <p:cNvPr id="34" name="TextBox 33">
            <a:extLst>
              <a:ext uri="{FF2B5EF4-FFF2-40B4-BE49-F238E27FC236}">
                <a16:creationId xmlns:a16="http://schemas.microsoft.com/office/drawing/2014/main" id="{A3743921-C6EA-4287-ABBA-ACE71A04CA2C}"/>
              </a:ext>
            </a:extLst>
          </p:cNvPr>
          <p:cNvSpPr txBox="1"/>
          <p:nvPr/>
        </p:nvSpPr>
        <p:spPr>
          <a:xfrm>
            <a:off x="4535374" y="4874371"/>
            <a:ext cx="2524309" cy="369332"/>
          </a:xfrm>
          <a:prstGeom prst="rect">
            <a:avLst/>
          </a:prstGeom>
          <a:noFill/>
        </p:spPr>
        <p:txBody>
          <a:bodyPr wrap="square">
            <a:spAutoFit/>
          </a:bodyPr>
          <a:lstStyle/>
          <a:p>
            <a:pPr algn="ctr"/>
            <a:r>
              <a:rPr lang="ru-RU" sz="1800" dirty="0"/>
              <a:t>Геймдизайнер</a:t>
            </a:r>
          </a:p>
        </p:txBody>
      </p:sp>
      <p:sp>
        <p:nvSpPr>
          <p:cNvPr id="36" name="TextBox 35">
            <a:extLst>
              <a:ext uri="{FF2B5EF4-FFF2-40B4-BE49-F238E27FC236}">
                <a16:creationId xmlns:a16="http://schemas.microsoft.com/office/drawing/2014/main" id="{EC1D8B3E-12C5-4F63-831C-52FA0EEA7B2F}"/>
              </a:ext>
            </a:extLst>
          </p:cNvPr>
          <p:cNvSpPr txBox="1"/>
          <p:nvPr/>
        </p:nvSpPr>
        <p:spPr>
          <a:xfrm>
            <a:off x="6634713" y="4591026"/>
            <a:ext cx="3000426" cy="369332"/>
          </a:xfrm>
          <a:prstGeom prst="rect">
            <a:avLst/>
          </a:prstGeom>
          <a:noFill/>
        </p:spPr>
        <p:txBody>
          <a:bodyPr wrap="square">
            <a:spAutoFit/>
          </a:bodyPr>
          <a:lstStyle/>
          <a:p>
            <a:pPr algn="ctr"/>
            <a:r>
              <a:rPr lang="ru-RU" b="1" dirty="0" err="1"/>
              <a:t>Гарифуллин</a:t>
            </a:r>
            <a:r>
              <a:rPr lang="ru-RU" b="1" dirty="0"/>
              <a:t> Тимур</a:t>
            </a:r>
            <a:endParaRPr lang="ru-RU" sz="1800" b="1" dirty="0"/>
          </a:p>
        </p:txBody>
      </p:sp>
      <p:sp>
        <p:nvSpPr>
          <p:cNvPr id="42" name="TextBox 41">
            <a:extLst>
              <a:ext uri="{FF2B5EF4-FFF2-40B4-BE49-F238E27FC236}">
                <a16:creationId xmlns:a16="http://schemas.microsoft.com/office/drawing/2014/main" id="{8FEFDCE5-BF0B-45F6-BE45-882F35A4CB65}"/>
              </a:ext>
            </a:extLst>
          </p:cNvPr>
          <p:cNvSpPr txBox="1"/>
          <p:nvPr/>
        </p:nvSpPr>
        <p:spPr>
          <a:xfrm>
            <a:off x="4314654" y="4874370"/>
            <a:ext cx="7537008" cy="369332"/>
          </a:xfrm>
          <a:prstGeom prst="rect">
            <a:avLst/>
          </a:prstGeom>
          <a:noFill/>
        </p:spPr>
        <p:txBody>
          <a:bodyPr wrap="square">
            <a:spAutoFit/>
          </a:bodyPr>
          <a:lstStyle/>
          <a:p>
            <a:pPr algn="ctr"/>
            <a:r>
              <a:rPr lang="ru-RU" sz="1800" dirty="0"/>
              <a:t>Программист</a:t>
            </a:r>
          </a:p>
        </p:txBody>
      </p:sp>
      <p:sp>
        <p:nvSpPr>
          <p:cNvPr id="44" name="TextBox 43">
            <a:extLst>
              <a:ext uri="{FF2B5EF4-FFF2-40B4-BE49-F238E27FC236}">
                <a16:creationId xmlns:a16="http://schemas.microsoft.com/office/drawing/2014/main" id="{701D624F-8121-4B0B-B757-19095760EC72}"/>
              </a:ext>
            </a:extLst>
          </p:cNvPr>
          <p:cNvSpPr txBox="1"/>
          <p:nvPr/>
        </p:nvSpPr>
        <p:spPr>
          <a:xfrm>
            <a:off x="9832458" y="4865527"/>
            <a:ext cx="7537008" cy="369332"/>
          </a:xfrm>
          <a:prstGeom prst="rect">
            <a:avLst/>
          </a:prstGeom>
          <a:noFill/>
        </p:spPr>
        <p:txBody>
          <a:bodyPr wrap="square">
            <a:spAutoFit/>
          </a:bodyPr>
          <a:lstStyle/>
          <a:p>
            <a:r>
              <a:rPr lang="ru-RU" dirty="0"/>
              <a:t>Дизайнер</a:t>
            </a:r>
          </a:p>
        </p:txBody>
      </p:sp>
      <p:sp>
        <p:nvSpPr>
          <p:cNvPr id="46" name="TextBox 45">
            <a:extLst>
              <a:ext uri="{FF2B5EF4-FFF2-40B4-BE49-F238E27FC236}">
                <a16:creationId xmlns:a16="http://schemas.microsoft.com/office/drawing/2014/main" id="{5A66F9F8-91A5-4F88-A6BD-4E6169C0747A}"/>
              </a:ext>
            </a:extLst>
          </p:cNvPr>
          <p:cNvSpPr txBox="1"/>
          <p:nvPr/>
        </p:nvSpPr>
        <p:spPr>
          <a:xfrm>
            <a:off x="5497718" y="4591026"/>
            <a:ext cx="9945230" cy="369332"/>
          </a:xfrm>
          <a:prstGeom prst="rect">
            <a:avLst/>
          </a:prstGeom>
          <a:noFill/>
        </p:spPr>
        <p:txBody>
          <a:bodyPr wrap="square">
            <a:spAutoFit/>
          </a:bodyPr>
          <a:lstStyle/>
          <a:p>
            <a:pPr algn="ctr"/>
            <a:r>
              <a:rPr lang="ru-RU" sz="1800" b="1" dirty="0" err="1"/>
              <a:t>Турчук</a:t>
            </a:r>
            <a:r>
              <a:rPr lang="ru-RU" sz="1800" b="1" dirty="0"/>
              <a:t> Кирилл</a:t>
            </a:r>
          </a:p>
        </p:txBody>
      </p:sp>
    </p:spTree>
    <p:extLst>
      <p:ext uri="{BB962C8B-B14F-4D97-AF65-F5344CB8AC3E}">
        <p14:creationId xmlns:p14="http://schemas.microsoft.com/office/powerpoint/2010/main" val="140688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C64D4BA2-9631-9EA3-0A0E-2100FA1E0D4F}"/>
              </a:ext>
            </a:extLst>
          </p:cNvPr>
          <p:cNvSpPr>
            <a:spLocks noGrp="1"/>
          </p:cNvSpPr>
          <p:nvPr>
            <p:ph type="title"/>
          </p:nvPr>
        </p:nvSpPr>
        <p:spPr>
          <a:xfrm>
            <a:off x="838200" y="365125"/>
            <a:ext cx="5393361" cy="1325563"/>
          </a:xfrm>
        </p:spPr>
        <p:txBody>
          <a:bodyPr>
            <a:normAutofit/>
          </a:bodyPr>
          <a:lstStyle/>
          <a:p>
            <a:r>
              <a:rPr lang="ru-RU"/>
              <a:t>Почему игра по химии?</a:t>
            </a:r>
          </a:p>
        </p:txBody>
      </p:sp>
      <p:sp>
        <p:nvSpPr>
          <p:cNvPr id="28" name="Freeform: Shape 27">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id="{97FE6BE9-9D4B-F4C5-5991-F3E0EB61EDBD}"/>
              </a:ext>
            </a:extLst>
          </p:cNvPr>
          <p:cNvSpPr>
            <a:spLocks noGrp="1"/>
          </p:cNvSpPr>
          <p:nvPr>
            <p:ph idx="1"/>
          </p:nvPr>
        </p:nvSpPr>
        <p:spPr>
          <a:xfrm>
            <a:off x="838200" y="1825625"/>
            <a:ext cx="5393361" cy="4351338"/>
          </a:xfrm>
        </p:spPr>
        <p:txBody>
          <a:bodyPr>
            <a:normAutofit/>
          </a:bodyPr>
          <a:lstStyle/>
          <a:p>
            <a:r>
              <a:rPr lang="ru-RU" sz="2400" dirty="0"/>
              <a:t>Выбирая тему нашего проекта, мы ознакомились с предложениями на рынке компьютерных игр и заметили, что ни в одной из предложенных игр (которые бы увлекли покупателя) не используется так знакомая нам химия. Если в игре и применялись механики смешивания веществ для проведения какой-либо реакции, то такая внутриигровая наука носила гордое звание «Алхимия» и не имела с реальностью ничего общего.</a:t>
            </a:r>
          </a:p>
          <a:p>
            <a:endParaRPr lang="ru-RU" sz="2400" dirty="0"/>
          </a:p>
        </p:txBody>
      </p:sp>
      <p:sp>
        <p:nvSpPr>
          <p:cNvPr id="30" name="Oval 29">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Рисунок 20">
            <a:extLst>
              <a:ext uri="{FF2B5EF4-FFF2-40B4-BE49-F238E27FC236}">
                <a16:creationId xmlns:a16="http://schemas.microsoft.com/office/drawing/2014/main" id="{E0B2802C-A834-40C6-ADDC-2EDCBBD21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2" name="Freeform: Shape 31">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4" name="Straight Connector 33">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598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DCD8B12-6E7B-41F9-C44A-43FDFAD6D78D}"/>
              </a:ext>
            </a:extLst>
          </p:cNvPr>
          <p:cNvSpPr>
            <a:spLocks noGrp="1"/>
          </p:cNvSpPr>
          <p:nvPr>
            <p:ph type="title"/>
          </p:nvPr>
        </p:nvSpPr>
        <p:spPr>
          <a:xfrm>
            <a:off x="965199" y="851517"/>
            <a:ext cx="5130795" cy="1461778"/>
          </a:xfrm>
        </p:spPr>
        <p:txBody>
          <a:bodyPr>
            <a:normAutofit/>
          </a:bodyPr>
          <a:lstStyle/>
          <a:p>
            <a:r>
              <a:rPr lang="ru-RU" sz="4000" dirty="0"/>
              <a:t>Принятие решения</a:t>
            </a:r>
          </a:p>
        </p:txBody>
      </p:sp>
      <p:sp>
        <p:nvSpPr>
          <p:cNvPr id="3" name="Объект 2">
            <a:extLst>
              <a:ext uri="{FF2B5EF4-FFF2-40B4-BE49-F238E27FC236}">
                <a16:creationId xmlns:a16="http://schemas.microsoft.com/office/drawing/2014/main" id="{34923086-9EC3-387F-FA18-DF02AA741BA1}"/>
              </a:ext>
            </a:extLst>
          </p:cNvPr>
          <p:cNvSpPr>
            <a:spLocks noGrp="1"/>
          </p:cNvSpPr>
          <p:nvPr>
            <p:ph idx="1"/>
          </p:nvPr>
        </p:nvSpPr>
        <p:spPr>
          <a:xfrm>
            <a:off x="965200" y="2470248"/>
            <a:ext cx="4048344" cy="3536236"/>
          </a:xfrm>
        </p:spPr>
        <p:txBody>
          <a:bodyPr>
            <a:normAutofit/>
          </a:bodyPr>
          <a:lstStyle/>
          <a:p>
            <a:r>
              <a:rPr lang="ru-RU" sz="2400"/>
              <a:t>Исходя из сказанного выше мы поставили перед собой задачу создать развлекательный проект, который будет увлекать своего игрока, а не тренировать в нём устойчивость к скуке.</a:t>
            </a:r>
          </a:p>
        </p:txBody>
      </p:sp>
      <p:sp>
        <p:nvSpPr>
          <p:cNvPr id="30" name="Freeform: Shape 2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Рисунок 9">
            <a:extLst>
              <a:ext uri="{FF2B5EF4-FFF2-40B4-BE49-F238E27FC236}">
                <a16:creationId xmlns:a16="http://schemas.microsoft.com/office/drawing/2014/main" id="{C9834F63-BC38-4F16-8F40-CEFE01930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69693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Заголовок 1">
            <a:extLst>
              <a:ext uri="{FF2B5EF4-FFF2-40B4-BE49-F238E27FC236}">
                <a16:creationId xmlns:a16="http://schemas.microsoft.com/office/drawing/2014/main" id="{BDB67148-40ED-7CEE-DC39-3FC4647ECD81}"/>
              </a:ext>
            </a:extLst>
          </p:cNvPr>
          <p:cNvSpPr>
            <a:spLocks noGrp="1"/>
          </p:cNvSpPr>
          <p:nvPr>
            <p:ph type="title"/>
          </p:nvPr>
        </p:nvSpPr>
        <p:spPr>
          <a:xfrm>
            <a:off x="725483" y="2289821"/>
            <a:ext cx="2655887" cy="3213277"/>
          </a:xfrm>
        </p:spPr>
        <p:txBody>
          <a:bodyPr anchor="t">
            <a:normAutofit/>
          </a:bodyPr>
          <a:lstStyle/>
          <a:p>
            <a:r>
              <a:rPr lang="ru-RU" sz="6600" dirty="0"/>
              <a:t>Выбор жанра</a:t>
            </a:r>
          </a:p>
        </p:txBody>
      </p:sp>
      <p:sp>
        <p:nvSpPr>
          <p:cNvPr id="3" name="Объект 2">
            <a:extLst>
              <a:ext uri="{FF2B5EF4-FFF2-40B4-BE49-F238E27FC236}">
                <a16:creationId xmlns:a16="http://schemas.microsoft.com/office/drawing/2014/main" id="{FEB152F1-61A7-4C43-92AD-58D382EE2099}"/>
              </a:ext>
            </a:extLst>
          </p:cNvPr>
          <p:cNvSpPr>
            <a:spLocks noGrp="1"/>
          </p:cNvSpPr>
          <p:nvPr>
            <p:ph idx="1"/>
          </p:nvPr>
        </p:nvSpPr>
        <p:spPr>
          <a:xfrm>
            <a:off x="5232401" y="1721579"/>
            <a:ext cx="6140449" cy="3952648"/>
          </a:xfrm>
        </p:spPr>
        <p:txBody>
          <a:bodyPr>
            <a:normAutofit/>
          </a:bodyPr>
          <a:lstStyle/>
          <a:p>
            <a:r>
              <a:rPr lang="ru-RU" sz="2200">
                <a:solidFill>
                  <a:schemeClr val="tx1">
                    <a:alpha val="80000"/>
                  </a:schemeClr>
                </a:solidFill>
              </a:rPr>
              <a:t>Эдгар Алан По изобрел жанр, известный так же, как «самый простой способ привлечения внимания читателя». Мы говорим о детективе. Чувствуя свою сопричастность к истории в процессе решения игровых задач, пользователь, сам того не замечая, может узнать для себя много нового. Этим приемом великого писателя мы воспользовались для того, чтобы наш проект рассказывающий игроку не только интересную историю, но и основы проведения химических опытов, не наскучил пользователю.</a:t>
            </a:r>
          </a:p>
        </p:txBody>
      </p:sp>
    </p:spTree>
    <p:extLst>
      <p:ext uri="{BB962C8B-B14F-4D97-AF65-F5344CB8AC3E}">
        <p14:creationId xmlns:p14="http://schemas.microsoft.com/office/powerpoint/2010/main" val="10499977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4B874C19-9B23-4B12-823E-D67615A9B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43949"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57A7DD44-4619-ED0E-67C6-7793ECADAABE}"/>
              </a:ext>
            </a:extLst>
          </p:cNvPr>
          <p:cNvSpPr>
            <a:spLocks noGrp="1"/>
          </p:cNvSpPr>
          <p:nvPr>
            <p:ph type="title"/>
          </p:nvPr>
        </p:nvSpPr>
        <p:spPr>
          <a:xfrm>
            <a:off x="756744" y="349858"/>
            <a:ext cx="4761461" cy="1351722"/>
          </a:xfrm>
        </p:spPr>
        <p:txBody>
          <a:bodyPr vert="horz" lIns="91440" tIns="45720" rIns="91440" bIns="45720" rtlCol="0" anchor="ctr">
            <a:normAutofit/>
          </a:bodyPr>
          <a:lstStyle/>
          <a:p>
            <a:r>
              <a:rPr lang="en-US" kern="1200">
                <a:solidFill>
                  <a:schemeClr val="bg1"/>
                </a:solidFill>
                <a:latin typeface="+mj-lt"/>
                <a:ea typeface="+mj-ea"/>
                <a:cs typeface="+mj-cs"/>
              </a:rPr>
              <a:t>Сюжет</a:t>
            </a:r>
          </a:p>
        </p:txBody>
      </p:sp>
      <p:sp>
        <p:nvSpPr>
          <p:cNvPr id="3" name="Объект 2">
            <a:extLst>
              <a:ext uri="{FF2B5EF4-FFF2-40B4-BE49-F238E27FC236}">
                <a16:creationId xmlns:a16="http://schemas.microsoft.com/office/drawing/2014/main" id="{D2487704-89B0-35E3-4236-D2875AB4B3A6}"/>
              </a:ext>
            </a:extLst>
          </p:cNvPr>
          <p:cNvSpPr>
            <a:spLocks noGrp="1"/>
          </p:cNvSpPr>
          <p:nvPr>
            <p:ph idx="1"/>
          </p:nvPr>
        </p:nvSpPr>
        <p:spPr>
          <a:xfrm>
            <a:off x="756746" y="2863018"/>
            <a:ext cx="4666592" cy="3304451"/>
          </a:xfrm>
        </p:spPr>
        <p:txBody>
          <a:bodyPr vert="horz" lIns="91440" tIns="45720" rIns="91440" bIns="45720" rtlCol="0">
            <a:normAutofit/>
          </a:bodyPr>
          <a:lstStyle/>
          <a:p>
            <a:pPr marL="0" indent="0">
              <a:buNone/>
            </a:pPr>
            <a:r>
              <a:rPr lang="ru-RU" sz="2200">
                <a:solidFill>
                  <a:schemeClr val="bg1"/>
                </a:solidFill>
              </a:rPr>
              <a:t>Н</a:t>
            </a:r>
            <a:r>
              <a:rPr lang="en-US" sz="2200" kern="1200">
                <a:solidFill>
                  <a:schemeClr val="bg1"/>
                </a:solidFill>
                <a:latin typeface="+mn-lt"/>
                <a:ea typeface="+mn-ea"/>
                <a:cs typeface="+mn-cs"/>
              </a:rPr>
              <a:t>ам нужен был сюжет на </a:t>
            </a:r>
            <a:r>
              <a:rPr lang="en-US" sz="2200">
                <a:solidFill>
                  <a:schemeClr val="bg1"/>
                </a:solidFill>
              </a:rPr>
              <a:t>30</a:t>
            </a:r>
            <a:r>
              <a:rPr lang="en-US" sz="2200" kern="1200">
                <a:solidFill>
                  <a:schemeClr val="bg1"/>
                </a:solidFill>
                <a:latin typeface="+mn-lt"/>
                <a:ea typeface="+mn-ea"/>
                <a:cs typeface="+mn-cs"/>
              </a:rPr>
              <a:t> минут игрового времени для демонстрации</a:t>
            </a:r>
            <a:r>
              <a:rPr lang="ru-RU" sz="2200" kern="1200">
                <a:solidFill>
                  <a:schemeClr val="bg1"/>
                </a:solidFill>
                <a:latin typeface="+mn-lt"/>
                <a:ea typeface="+mn-ea"/>
                <a:cs typeface="+mn-cs"/>
              </a:rPr>
              <a:t> нашей способности работать в команде, поэтому мы выбрали клишированную историю о важном  пропавшем учёном, сделавшем важное открытие, и детективе, занятого поисками этого самого ученого. </a:t>
            </a:r>
            <a:endParaRPr lang="en-US" sz="2200" kern="1200">
              <a:solidFill>
                <a:schemeClr val="bg1"/>
              </a:solidFill>
              <a:latin typeface="+mn-lt"/>
              <a:ea typeface="+mn-ea"/>
              <a:cs typeface="+mn-cs"/>
            </a:endParaRPr>
          </a:p>
        </p:txBody>
      </p:sp>
      <p:pic>
        <p:nvPicPr>
          <p:cNvPr id="11" name="Рисунок 10">
            <a:extLst>
              <a:ext uri="{FF2B5EF4-FFF2-40B4-BE49-F238E27FC236}">
                <a16:creationId xmlns:a16="http://schemas.microsoft.com/office/drawing/2014/main" id="{20310B65-78F2-406D-93B0-6081603D3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576" y="1261638"/>
            <a:ext cx="3858600" cy="3858600"/>
          </a:xfrm>
          <a:prstGeom prst="rect">
            <a:avLst/>
          </a:prstGeom>
        </p:spPr>
      </p:pic>
    </p:spTree>
    <p:extLst>
      <p:ext uri="{BB962C8B-B14F-4D97-AF65-F5344CB8AC3E}">
        <p14:creationId xmlns:p14="http://schemas.microsoft.com/office/powerpoint/2010/main" val="11928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61EA6A4-19AB-9D89-9DD1-D7990C9D81F7}"/>
              </a:ext>
            </a:extLst>
          </p:cNvPr>
          <p:cNvSpPr>
            <a:spLocks noGrp="1"/>
          </p:cNvSpPr>
          <p:nvPr>
            <p:ph type="title"/>
          </p:nvPr>
        </p:nvSpPr>
        <p:spPr>
          <a:xfrm>
            <a:off x="6981825" y="1641752"/>
            <a:ext cx="4391024" cy="1323439"/>
          </a:xfrm>
        </p:spPr>
        <p:txBody>
          <a:bodyPr anchor="t">
            <a:normAutofit/>
          </a:bodyPr>
          <a:lstStyle/>
          <a:p>
            <a:r>
              <a:rPr lang="ru-RU" sz="4000">
                <a:solidFill>
                  <a:schemeClr val="bg1"/>
                </a:solidFill>
              </a:rPr>
              <a:t>Игровая локация</a:t>
            </a:r>
          </a:p>
        </p:txBody>
      </p:sp>
      <p:pic>
        <p:nvPicPr>
          <p:cNvPr id="5" name="Объект 4">
            <a:extLst>
              <a:ext uri="{FF2B5EF4-FFF2-40B4-BE49-F238E27FC236}">
                <a16:creationId xmlns:a16="http://schemas.microsoft.com/office/drawing/2014/main" id="{46D1DD4B-B194-11E7-A051-D57D27E05F5F}"/>
              </a:ext>
            </a:extLst>
          </p:cNvPr>
          <p:cNvPicPr>
            <a:picLocks noChangeAspect="1"/>
          </p:cNvPicPr>
          <p:nvPr/>
        </p:nvPicPr>
        <p:blipFill rotWithShape="1">
          <a:blip r:embed="rId2">
            <a:extLst>
              <a:ext uri="{28A0092B-C50C-407E-A947-70E740481C1C}">
                <a14:useLocalDpi xmlns:a14="http://schemas.microsoft.com/office/drawing/2010/main" val="0"/>
              </a:ext>
            </a:extLst>
          </a:blip>
          <a:srcRect l="40716" r="8538"/>
          <a:stretch/>
        </p:blipFill>
        <p:spPr>
          <a:xfrm>
            <a:off x="1" y="2"/>
            <a:ext cx="6682154"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5" name="Group 24">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6" name="Freeform: Shape 25">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0" name="Content Placeholder 19">
            <a:extLst>
              <a:ext uri="{FF2B5EF4-FFF2-40B4-BE49-F238E27FC236}">
                <a16:creationId xmlns:a16="http://schemas.microsoft.com/office/drawing/2014/main" id="{E51C864F-D0CA-E525-CA91-1A0F87FAC3BF}"/>
              </a:ext>
            </a:extLst>
          </p:cNvPr>
          <p:cNvSpPr>
            <a:spLocks noGrp="1"/>
          </p:cNvSpPr>
          <p:nvPr>
            <p:ph idx="1"/>
          </p:nvPr>
        </p:nvSpPr>
        <p:spPr>
          <a:xfrm>
            <a:off x="6981826" y="2672862"/>
            <a:ext cx="4391024" cy="3155538"/>
          </a:xfrm>
        </p:spPr>
        <p:txBody>
          <a:bodyPr>
            <a:normAutofit lnSpcReduction="10000"/>
          </a:bodyPr>
          <a:lstStyle/>
          <a:p>
            <a:r>
              <a:rPr lang="ru-RU" sz="2400" dirty="0">
                <a:solidFill>
                  <a:schemeClr val="bg1">
                    <a:alpha val="80000"/>
                  </a:schemeClr>
                </a:solidFill>
              </a:rPr>
              <a:t>Все события первого акта (демо-версии) разворачиваются в доме пропавшего ученого. Из записок мы выясняем, что он отравился побочным продуктом химической реакции и страдал от провалов в памяти, приступов агрессии…</a:t>
            </a:r>
            <a:endParaRPr lang="en-US" sz="2400" dirty="0">
              <a:solidFill>
                <a:schemeClr val="bg1">
                  <a:alpha val="80000"/>
                </a:schemeClr>
              </a:solidFill>
            </a:endParaRPr>
          </a:p>
        </p:txBody>
      </p:sp>
    </p:spTree>
    <p:extLst>
      <p:ext uri="{BB962C8B-B14F-4D97-AF65-F5344CB8AC3E}">
        <p14:creationId xmlns:p14="http://schemas.microsoft.com/office/powerpoint/2010/main" val="190090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текст, внутренний, стена, стол&#10;&#10;Автоматически созданное описание">
            <a:extLst>
              <a:ext uri="{FF2B5EF4-FFF2-40B4-BE49-F238E27FC236}">
                <a16:creationId xmlns:a16="http://schemas.microsoft.com/office/drawing/2014/main" id="{46B8D372-C500-2066-DFAD-B698A2814D9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74293D90-A467-D105-42EF-1D5CCB331A68}"/>
              </a:ext>
            </a:extLst>
          </p:cNvPr>
          <p:cNvSpPr>
            <a:spLocks noGrp="1"/>
          </p:cNvSpPr>
          <p:nvPr>
            <p:ph type="title"/>
          </p:nvPr>
        </p:nvSpPr>
        <p:spPr>
          <a:xfrm>
            <a:off x="838200" y="365125"/>
            <a:ext cx="10515600" cy="1325563"/>
          </a:xfrm>
        </p:spPr>
        <p:txBody>
          <a:bodyPr>
            <a:normAutofit/>
          </a:bodyPr>
          <a:lstStyle/>
          <a:p>
            <a:r>
              <a:rPr lang="ru-RU" dirty="0">
                <a:solidFill>
                  <a:srgbClr val="FFFFFF"/>
                </a:solidFill>
              </a:rPr>
              <a:t>Механика линейных задач</a:t>
            </a:r>
          </a:p>
        </p:txBody>
      </p:sp>
      <p:sp>
        <p:nvSpPr>
          <p:cNvPr id="9" name="Content Placeholder 8">
            <a:extLst>
              <a:ext uri="{FF2B5EF4-FFF2-40B4-BE49-F238E27FC236}">
                <a16:creationId xmlns:a16="http://schemas.microsoft.com/office/drawing/2014/main" id="{81E7AE20-8C4C-129B-ABF1-A9C1BBFBB4E7}"/>
              </a:ext>
            </a:extLst>
          </p:cNvPr>
          <p:cNvSpPr>
            <a:spLocks noGrp="1"/>
          </p:cNvSpPr>
          <p:nvPr>
            <p:ph idx="1"/>
          </p:nvPr>
        </p:nvSpPr>
        <p:spPr>
          <a:xfrm>
            <a:off x="838200" y="1825625"/>
            <a:ext cx="10515600" cy="4351338"/>
          </a:xfrm>
        </p:spPr>
        <p:txBody>
          <a:bodyPr>
            <a:normAutofit/>
          </a:bodyPr>
          <a:lstStyle/>
          <a:p>
            <a:r>
              <a:rPr lang="ru-RU" dirty="0">
                <a:solidFill>
                  <a:srgbClr val="FFFFFF"/>
                </a:solidFill>
              </a:rPr>
              <a:t>Именно неважным состоянием здоровья ученого и объясняется возникновение такой специфической цепочки квестов, ведущей нас по сюжету. Химик банально не желал навредить собственным экспериментам из-за неудавшегося опыта.</a:t>
            </a:r>
          </a:p>
          <a:p>
            <a:r>
              <a:rPr lang="ru-RU" dirty="0">
                <a:solidFill>
                  <a:srgbClr val="FFFFFF"/>
                </a:solidFill>
              </a:rPr>
              <a:t>Весь сюжет главной герой, а, соответственно, мы, будет продвигаться путем нахождения записок учёного оставленных для себя самого в страхе забыть что-то важное. Всю игру пользователь, решая головоломки и собирая паззл из разрозненных обрывков информации, понимать что происходит в этой истории.</a:t>
            </a:r>
            <a:endParaRPr lang="en-US" dirty="0">
              <a:solidFill>
                <a:srgbClr val="FFFFFF"/>
              </a:solidFill>
            </a:endParaRPr>
          </a:p>
        </p:txBody>
      </p:sp>
    </p:spTree>
    <p:extLst>
      <p:ext uri="{BB962C8B-B14F-4D97-AF65-F5344CB8AC3E}">
        <p14:creationId xmlns:p14="http://schemas.microsoft.com/office/powerpoint/2010/main" val="261045788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63F371D0-1216-11B3-5EC4-1C2E68B548C8}"/>
              </a:ext>
            </a:extLst>
          </p:cNvPr>
          <p:cNvPicPr>
            <a:picLocks noChangeAspect="1"/>
          </p:cNvPicPr>
          <p:nvPr/>
        </p:nvPicPr>
        <p:blipFill rotWithShape="1">
          <a:blip r:embed="rId2">
            <a:extLst>
              <a:ext uri="{28A0092B-C50C-407E-A947-70E740481C1C}">
                <a14:useLocalDpi xmlns:a14="http://schemas.microsoft.com/office/drawing/2010/main" val="0"/>
              </a:ext>
            </a:extLst>
          </a:blip>
          <a:srcRect l="6096" r="29261" b="9091"/>
          <a:stretch/>
        </p:blipFill>
        <p:spPr>
          <a:xfrm>
            <a:off x="3522466" y="1588853"/>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D0754E2C-E8AA-4F20-FD8D-A0CE08BE967B}"/>
              </a:ext>
            </a:extLst>
          </p:cNvPr>
          <p:cNvSpPr>
            <a:spLocks noGrp="1"/>
          </p:cNvSpPr>
          <p:nvPr>
            <p:ph type="title"/>
          </p:nvPr>
        </p:nvSpPr>
        <p:spPr>
          <a:xfrm>
            <a:off x="371094" y="1161288"/>
            <a:ext cx="3438144" cy="1124712"/>
          </a:xfrm>
        </p:spPr>
        <p:txBody>
          <a:bodyPr anchor="b">
            <a:normAutofit/>
          </a:bodyPr>
          <a:lstStyle/>
          <a:p>
            <a:r>
              <a:rPr lang="ru-RU" sz="2800" dirty="0"/>
              <a:t>Целевая аудитория</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8">
            <a:extLst>
              <a:ext uri="{FF2B5EF4-FFF2-40B4-BE49-F238E27FC236}">
                <a16:creationId xmlns:a16="http://schemas.microsoft.com/office/drawing/2014/main" id="{D41DB6F5-D700-A48E-E4F9-FAA1C1C038DA}"/>
              </a:ext>
            </a:extLst>
          </p:cNvPr>
          <p:cNvSpPr>
            <a:spLocks noGrp="1"/>
          </p:cNvSpPr>
          <p:nvPr>
            <p:ph idx="1"/>
          </p:nvPr>
        </p:nvSpPr>
        <p:spPr>
          <a:xfrm>
            <a:off x="371093" y="2718054"/>
            <a:ext cx="5326321" cy="3207258"/>
          </a:xfrm>
        </p:spPr>
        <p:txBody>
          <a:bodyPr anchor="t">
            <a:normAutofit/>
          </a:bodyPr>
          <a:lstStyle/>
          <a:p>
            <a:r>
              <a:rPr lang="ru-RU" sz="1700" dirty="0"/>
              <a:t>Гипотетически, выпустив на рынок бесплатную демо-версию игры, мы бы оценили спрос на такой продукт у пользователей сети интернет. После проведения аналитики путем обсуждения мы приняли бы решение о целесообразности продолжения производства этого проекта, благодаря чему приобрели бесценный опыт в области разработки коммерческих (и не очень) игровых проектов.</a:t>
            </a:r>
            <a:endParaRPr lang="en-US" sz="1700" dirty="0"/>
          </a:p>
        </p:txBody>
      </p:sp>
      <p:pic>
        <p:nvPicPr>
          <p:cNvPr id="3" name="Рисунок 2">
            <a:extLst>
              <a:ext uri="{FF2B5EF4-FFF2-40B4-BE49-F238E27FC236}">
                <a16:creationId xmlns:a16="http://schemas.microsoft.com/office/drawing/2014/main" id="{2F0ACC19-15B4-4E9A-AA82-859C1A99E92C}"/>
              </a:ext>
            </a:extLst>
          </p:cNvPr>
          <p:cNvPicPr>
            <a:picLocks noChangeAspect="1"/>
          </p:cNvPicPr>
          <p:nvPr/>
        </p:nvPicPr>
        <p:blipFill>
          <a:blip r:embed="rId3"/>
          <a:stretch>
            <a:fillRect/>
          </a:stretch>
        </p:blipFill>
        <p:spPr>
          <a:xfrm>
            <a:off x="7501686" y="1723644"/>
            <a:ext cx="3225064" cy="3225064"/>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298012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464</Words>
  <Application>Microsoft Office PowerPoint</Application>
  <PresentationFormat>Широкоэкранный</PresentationFormat>
  <Paragraphs>38</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Source Sans Pro</vt:lpstr>
      <vt:lpstr>Тема Office</vt:lpstr>
      <vt:lpstr>Alchemical Insane</vt:lpstr>
      <vt:lpstr>Презентация PowerPoint</vt:lpstr>
      <vt:lpstr>Почему игра по химии?</vt:lpstr>
      <vt:lpstr>Принятие решения</vt:lpstr>
      <vt:lpstr>Выбор жанра</vt:lpstr>
      <vt:lpstr>Сюжет</vt:lpstr>
      <vt:lpstr>Игровая локация</vt:lpstr>
      <vt:lpstr>Механика линейных задач</vt:lpstr>
      <vt:lpstr>Целевая аудитория</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Alchemical Insane</dc:title>
  <dc:creator>Козлов Максим Валерьевич</dc:creator>
  <cp:lastModifiedBy>Паньков Дмитрий Васильевич</cp:lastModifiedBy>
  <cp:revision>11</cp:revision>
  <dcterms:created xsi:type="dcterms:W3CDTF">2022-06-16T14:53:27Z</dcterms:created>
  <dcterms:modified xsi:type="dcterms:W3CDTF">2022-06-17T18:40:53Z</dcterms:modified>
</cp:coreProperties>
</file>