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4" r:id="rId6"/>
    <p:sldId id="261" r:id="rId7"/>
    <p:sldId id="263" r:id="rId8"/>
    <p:sldId id="266" r:id="rId9"/>
    <p:sldId id="267" r:id="rId10"/>
    <p:sldId id="268" r:id="rId11"/>
    <p:sldId id="269" r:id="rId12"/>
    <p:sldId id="258" r:id="rId13"/>
    <p:sldId id="270" r:id="rId14"/>
    <p:sldId id="271" r:id="rId15"/>
    <p:sldId id="278" r:id="rId16"/>
    <p:sldId id="279" r:id="rId17"/>
    <p:sldId id="273" r:id="rId18"/>
    <p:sldId id="265" r:id="rId19"/>
    <p:sldId id="274" r:id="rId20"/>
    <p:sldId id="276" r:id="rId21"/>
    <p:sldId id="277" r:id="rId22"/>
    <p:sldId id="26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E5A"/>
    <a:srgbClr val="E878D8"/>
    <a:srgbClr val="FF3B3B"/>
    <a:srgbClr val="9392F3"/>
    <a:srgbClr val="EFA7FF"/>
    <a:srgbClr val="00B2EB"/>
    <a:srgbClr val="37DBE6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D692D-6646-4A08-9D92-09A8481E4068}" v="91" dt="2020-01-17T06:10:29.734"/>
    <p1510:client id="{6467812C-8627-4167-867C-6AB3998A35B6}" v="621" dt="2020-01-16T13:46:46.567"/>
    <p1510:client id="{A01F444E-9409-478E-894A-F46F81198E7B}" v="1711" dt="2020-01-16T17:00:08.046"/>
    <p1510:client id="{D71D6EBB-6902-4C71-9434-1254D72A5600}" v="8" dt="2020-01-16T12:34:01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bg1"/>
                </a:solidFill>
              </a:rPr>
              <a:t>Тяжело ли тебе было определиться с профессией?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Тяжело ли тебе было определиться с профессией?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63-4A97-941F-96D6F737A9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63-4A97-941F-96D6F737A9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63-4A97-941F-96D6F737A9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63-4A97-941F-96D6F737A9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Еще не определился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</c:v>
                </c:pt>
                <c:pt idx="1">
                  <c:v>28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D4-4671-B8A4-299B3197DB3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chemeClr val="bg1"/>
                </a:solidFill>
              </a:rPr>
              <a:t>НАСКОЛЬКО</a:t>
            </a:r>
            <a:r>
              <a:rPr lang="ru-RU" b="1" baseline="0">
                <a:solidFill>
                  <a:schemeClr val="bg1"/>
                </a:solidFill>
              </a:rPr>
              <a:t> ВЫБОР СПЕЦИАЛЬНОСТИ ОСНОВАН НА ТВОИХ ПРЕДПОЧТЕНИЯХ?</a:t>
            </a:r>
            <a:endParaRPr lang="ru-RU" b="1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15 чел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9-4375-983D-8A4E2C2728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36 чел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A9-4375-983D-8A4E2C2728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49 чел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A9-4375-983D-8A4E2C272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951632"/>
        <c:axId val="1141002352"/>
      </c:barChart>
      <c:catAx>
        <c:axId val="1143951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1002352"/>
        <c:crosses val="autoZero"/>
        <c:auto val="1"/>
        <c:lblAlgn val="ctr"/>
        <c:lblOffset val="100"/>
        <c:noMultiLvlLbl val="0"/>
      </c:catAx>
      <c:valAx>
        <c:axId val="114100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395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ED6B7-37A1-483B-8748-836CA327BD0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EFCFA-C59E-4A74-A05C-E1A80863F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6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EFCFA-C59E-4A74-A05C-E1A80863F5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9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EFCFA-C59E-4A74-A05C-E1A80863F5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0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64DA6-9291-48D0-9DA3-54A73949E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73D8B4-1EFF-4175-B1AB-2CBF4CD24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CAA428-9C22-4781-9720-3079E0D1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B2DBC7-3BF2-436B-80AB-4755A815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07F48-2894-4EA7-A332-B1B41385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39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4E3B-1F14-4CB6-A940-D183DE93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D65B73-305F-4774-84B7-C13FA5F2D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86F28-4D48-441C-9B7E-195B6C48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92ED8-C143-4B61-B55C-E5D0AFD9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BE794F-7643-4DC6-B3ED-29A55809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9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FD25DB-E9DB-42F6-8110-D3AFF3CD0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9C9035-A579-4E30-ABA4-CCF1B8988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BC5F22-6EFC-4AFC-8A89-826AAC07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CF94D-2887-439A-8A72-731F1CB7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B2F4E-2EE6-45F4-AA3D-98632DCA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91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97927-091D-46D0-AFD9-CCB23C3C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0461FB-4886-44D7-918F-6FC53E75D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AE703A-1A8D-4969-BD0E-89C6C672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F7383-0334-437B-9C84-0CD1CA1C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847D3-1C5D-43C4-B5A5-DC0C6A9C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9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AA60B-799A-4F68-9093-543AE6C3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5D5E8F-9BA6-4D9B-863C-2FDC5BE90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638B0-6B52-45DE-8313-89EB36B8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A72B17-0F27-4E01-9D48-7D7B52E4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3D32B-D2D5-44B7-80D2-CF28883B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9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65334-8216-4466-B436-3D5B4381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9091C2-0289-43C3-A270-4B9CDC9DC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16E878-B0FD-4DC1-BD6E-CE7E8EFA0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11ABDB-076C-4CD6-B78A-D3AD7218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56BBAE-45DF-4EE3-AE7A-92684590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E710D6-A21A-4FBF-AB72-33988760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3776B-00F6-48A2-9CBB-CFE71064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8DBA68-BA56-4642-B1E8-A13B7F3A1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64BA93-BE19-4509-BA69-1E4D35012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2A127E-6551-421A-B9CB-A116535A6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6BC751-35CB-45C4-9F40-841B47061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294A3B-8776-41CA-8DCF-806CCB4C2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868C2E-E8B0-48EB-B16B-F9D91AC1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6C1BD5-7BE0-48C8-8B68-58A096F1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5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ACE54-E39D-447F-AB13-71DA9F95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61C952-33C2-4DB9-B754-F08DAAABF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1FB1D5-14D9-45F0-A04D-F1E03EF6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A8104E-E300-4D3B-9814-1076E436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4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F99FEF-DD09-42E2-8ACC-6B32184D1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76B21D-FD4C-4422-9778-333961F3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6825A3-82EB-4706-BA89-3C54B1F8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25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E044A-5720-42A9-8450-7F86978E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A4848-C57C-48A2-AADD-49CB4DB72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97219E-5670-4414-8E32-3DEAC8090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0D9A1B-5607-4F31-9F38-1EB353E9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5BADD6-4C04-4473-A866-423CC6D5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1D00C5-BAA4-45BF-BC52-B7217557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99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BD189-8328-4A54-A0D3-E3E76F18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C978E2-8F01-47D0-ACEE-A2D7CE8A5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FED3EC-F32A-418C-9061-ECA02BA72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E60F3B-1320-420A-906A-0C98960D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284ED1-3AB1-400C-8DD5-5D1A73CB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927F79-C5DB-4784-A62F-FFEE25B7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9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F4B41-F8E3-4794-BECB-CDF5E318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23B948-747D-44FB-9D79-E1CEAA721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F31C7-AAEF-4C9F-9DBE-AC8B92A4B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04E7-6732-4493-AA8A-1CB7A743CF8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FAC8-768E-4D3E-8F98-6D89175E4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0E4E40-0B7C-44E2-82FB-34AC530A1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31C27-D974-4841-A30C-6B9F94599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61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spo.graduate.edu.ru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vk.com/away.php?to=https%3A%2F%2Fabitur.cbias.ru%2F&amp;cc_key=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hyperlink" Target="https://vk.com/away.php?to=https%3A%2F%2Fraexpert.ru%2F&amp;cc_key=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93A1A4-D357-4800-80F1-ECFDD755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488" y="1235619"/>
            <a:ext cx="14356099" cy="69813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C03E28-697C-494D-B6B0-E44126DD391A}"/>
              </a:ext>
            </a:extLst>
          </p:cNvPr>
          <p:cNvSpPr/>
          <p:nvPr/>
        </p:nvSpPr>
        <p:spPr>
          <a:xfrm>
            <a:off x="2969814" y="2177371"/>
            <a:ext cx="6098772" cy="165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accent1">
                <a:alpha val="26000"/>
              </a:schemeClr>
            </a:glow>
            <a:outerShdw blurRad="774700" dist="50800" dir="5400000" sx="122000" sy="122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6CFBF-2BA2-4A7D-8C75-AD385D681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3485"/>
            <a:ext cx="9144000" cy="2387600"/>
          </a:xfrm>
        </p:spPr>
        <p:txBody>
          <a:bodyPr>
            <a:normAutofit/>
          </a:bodyPr>
          <a:lstStyle/>
          <a:p>
            <a:r>
              <a:rPr lang="ru-RU" sz="8000" dirty="0">
                <a:latin typeface="Arial"/>
                <a:cs typeface="Arial"/>
              </a:rPr>
              <a:t> Какой итог? </a:t>
            </a:r>
            <a:endParaRPr lang="ru-RU" sz="8000" dirty="0">
              <a:latin typeface="Arial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30F5CB4-6534-4379-A3DA-1296B53E3757}"/>
              </a:ext>
            </a:extLst>
          </p:cNvPr>
          <p:cNvCxnSpPr>
            <a:cxnSpLocks/>
          </p:cNvCxnSpPr>
          <p:nvPr/>
        </p:nvCxnSpPr>
        <p:spPr>
          <a:xfrm>
            <a:off x="3349487" y="3419061"/>
            <a:ext cx="533731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Прямоугольный треугольник 18">
            <a:extLst>
              <a:ext uri="{FF2B5EF4-FFF2-40B4-BE49-F238E27FC236}">
                <a16:creationId xmlns:a16="http://schemas.microsoft.com/office/drawing/2014/main" id="{18282A7B-9DD0-4BDD-ADFF-796D59879D4A}"/>
              </a:ext>
            </a:extLst>
          </p:cNvPr>
          <p:cNvSpPr/>
          <p:nvPr/>
        </p:nvSpPr>
        <p:spPr>
          <a:xfrm>
            <a:off x="7156013" y="5621978"/>
            <a:ext cx="4770943" cy="125947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Прямоугольный треугольник 20">
            <a:extLst>
              <a:ext uri="{FF2B5EF4-FFF2-40B4-BE49-F238E27FC236}">
                <a16:creationId xmlns:a16="http://schemas.microsoft.com/office/drawing/2014/main" id="{E57F349E-9077-406C-9B15-7C5A843C5F48}"/>
              </a:ext>
            </a:extLst>
          </p:cNvPr>
          <p:cNvSpPr/>
          <p:nvPr/>
        </p:nvSpPr>
        <p:spPr>
          <a:xfrm rot="10978204">
            <a:off x="7963098" y="5991528"/>
            <a:ext cx="4560428" cy="96116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ED62D1-793D-4D41-81BC-AD310BE84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6888" y="6095701"/>
            <a:ext cx="5287573" cy="1655762"/>
          </a:xfrm>
        </p:spPr>
        <p:txBody>
          <a:bodyPr>
            <a:norm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Морозова Наталья, Сонников Антон, Гордеева Диана, </a:t>
            </a:r>
            <a:r>
              <a:rPr lang="ru-RU" sz="2000" err="1">
                <a:latin typeface="Arial" panose="020B0604020202020204" pitchFamily="34" charset="0"/>
                <a:cs typeface="Arial" panose="020B0604020202020204" pitchFamily="34" charset="0"/>
              </a:rPr>
              <a:t>Хаткевич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 Александр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ACD0053-F5B9-41D8-BBFB-1AE168E5A568}"/>
              </a:ext>
            </a:extLst>
          </p:cNvPr>
          <p:cNvCxnSpPr/>
          <p:nvPr/>
        </p:nvCxnSpPr>
        <p:spPr>
          <a:xfrm>
            <a:off x="7156013" y="5621978"/>
            <a:ext cx="0" cy="1301604"/>
          </a:xfrm>
          <a:prstGeom prst="line">
            <a:avLst/>
          </a:prstGeom>
          <a:ln w="444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E536FBC-EDFF-4F41-B3FA-627FC2ABCA6C}"/>
              </a:ext>
            </a:extLst>
          </p:cNvPr>
          <p:cNvCxnSpPr>
            <a:cxnSpLocks/>
          </p:cNvCxnSpPr>
          <p:nvPr/>
        </p:nvCxnSpPr>
        <p:spPr>
          <a:xfrm flipH="1" flipV="1">
            <a:off x="8169965" y="5893904"/>
            <a:ext cx="4375400" cy="221676"/>
          </a:xfrm>
          <a:prstGeom prst="line">
            <a:avLst/>
          </a:prstGeom>
          <a:ln w="28575">
            <a:gradFill>
              <a:gsLst>
                <a:gs pos="0">
                  <a:srgbClr val="00B2EB"/>
                </a:gs>
                <a:gs pos="62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94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9FEB170-CCF3-4BDC-A843-B71C370CD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240260"/>
              </p:ext>
            </p:extLst>
          </p:nvPr>
        </p:nvGraphicFramePr>
        <p:xfrm>
          <a:off x="-218661" y="875861"/>
          <a:ext cx="6871252" cy="5106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0151BD06-9129-42B7-BB9E-189D97DA3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6950693"/>
              </p:ext>
            </p:extLst>
          </p:nvPr>
        </p:nvGraphicFramePr>
        <p:xfrm>
          <a:off x="6245087" y="875861"/>
          <a:ext cx="5194852" cy="5581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937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40E14-641B-469E-9684-039D744CCED7}"/>
              </a:ext>
            </a:extLst>
          </p:cNvPr>
          <p:cNvSpPr/>
          <p:nvPr/>
        </p:nvSpPr>
        <p:spPr>
          <a:xfrm>
            <a:off x="9115720" y="-1"/>
            <a:ext cx="3076280" cy="279976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highlight>
                <a:srgbClr val="00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6111-6531-4340-927C-2B16DBE46FB5}"/>
              </a:ext>
            </a:extLst>
          </p:cNvPr>
          <p:cNvSpPr txBox="1"/>
          <p:nvPr/>
        </p:nvSpPr>
        <p:spPr>
          <a:xfrm>
            <a:off x="9919524" y="-735290"/>
            <a:ext cx="145745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>
                <a:solidFill>
                  <a:srgbClr val="172E5A"/>
                </a:solidFill>
                <a:latin typeface="Bahnschrift Condensed" panose="020B0502040204020203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8008D-2AD5-482E-9A71-67EEA551F5C3}"/>
              </a:ext>
            </a:extLst>
          </p:cNvPr>
          <p:cNvSpPr txBox="1"/>
          <p:nvPr/>
        </p:nvSpPr>
        <p:spPr>
          <a:xfrm flipH="1">
            <a:off x="803871" y="4098059"/>
            <a:ext cx="10587716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302322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7D5D9E-4480-43A7-8FFC-44E92B327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68" y="361898"/>
            <a:ext cx="11506199" cy="61256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440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Цель - проанализировать актуальные специальности ВУЗов России и создать продукт, помогающий выпускникам школ в профессиональном самоопределении.</a:t>
            </a:r>
          </a:p>
        </p:txBody>
      </p:sp>
    </p:spTree>
    <p:extLst>
      <p:ext uri="{BB962C8B-B14F-4D97-AF65-F5344CB8AC3E}">
        <p14:creationId xmlns:p14="http://schemas.microsoft.com/office/powerpoint/2010/main" val="3026793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40E14-641B-469E-9684-039D744CCED7}"/>
              </a:ext>
            </a:extLst>
          </p:cNvPr>
          <p:cNvSpPr/>
          <p:nvPr/>
        </p:nvSpPr>
        <p:spPr>
          <a:xfrm>
            <a:off x="9115720" y="-1"/>
            <a:ext cx="3076280" cy="2799762"/>
          </a:xfrm>
          <a:prstGeom prst="rect">
            <a:avLst/>
          </a:prstGeom>
          <a:solidFill>
            <a:srgbClr val="EFA7FF"/>
          </a:solidFill>
          <a:ln>
            <a:solidFill>
              <a:srgbClr val="EF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highlight>
                <a:srgbClr val="00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6111-6531-4340-927C-2B16DBE46FB5}"/>
              </a:ext>
            </a:extLst>
          </p:cNvPr>
          <p:cNvSpPr txBox="1"/>
          <p:nvPr/>
        </p:nvSpPr>
        <p:spPr>
          <a:xfrm>
            <a:off x="9919524" y="-735290"/>
            <a:ext cx="156966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>
                <a:solidFill>
                  <a:srgbClr val="172E5A"/>
                </a:solidFill>
                <a:latin typeface="Bahnschrift Condensed" panose="020B0502040204020203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8008D-2AD5-482E-9A71-67EEA551F5C3}"/>
              </a:ext>
            </a:extLst>
          </p:cNvPr>
          <p:cNvSpPr txBox="1"/>
          <p:nvPr/>
        </p:nvSpPr>
        <p:spPr>
          <a:xfrm flipH="1">
            <a:off x="877318" y="4117137"/>
            <a:ext cx="10587716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</a:t>
            </a:r>
          </a:p>
        </p:txBody>
      </p:sp>
    </p:spTree>
    <p:extLst>
      <p:ext uri="{BB962C8B-B14F-4D97-AF65-F5344CB8AC3E}">
        <p14:creationId xmlns:p14="http://schemas.microsoft.com/office/powerpoint/2010/main" val="1054596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5554F-DE0F-40E3-BC4B-48254043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545"/>
            <a:ext cx="10515600" cy="225281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 Light"/>
              </a:rPr>
              <a:t>Сайт для абитуриентов, предоставляющий в открытом доступе помощь в выборе специальности и ВУЗа на основе составленного выпускником списка желаемых для изучения дисциплин</a:t>
            </a:r>
            <a:br>
              <a:rPr lang="ru-RU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 Light"/>
              </a:rPr>
            </a:br>
            <a:br>
              <a:rPr lang="ru-RU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 Light"/>
              </a:rPr>
            </a:br>
            <a:br>
              <a:rPr lang="ru-RU" sz="3600" dirty="0">
                <a:latin typeface="Arial"/>
                <a:cs typeface="Calibri Light" panose="020F0302020204030204"/>
              </a:rPr>
            </a:br>
            <a:br>
              <a:rPr lang="ru-RU" sz="3600" dirty="0">
                <a:latin typeface="Arial"/>
                <a:cs typeface="Calibri Light" panose="020F0302020204030204"/>
              </a:rPr>
            </a:br>
            <a:br>
              <a:rPr lang="ru-RU" sz="3600" dirty="0">
                <a:latin typeface="Arial"/>
                <a:cs typeface="Calibri Light" panose="020F0302020204030204"/>
              </a:rPr>
            </a:br>
            <a:br>
              <a:rPr lang="ru-RU" sz="3600" dirty="0">
                <a:latin typeface="Arial"/>
                <a:cs typeface="Calibri Light" panose="020F0302020204030204"/>
              </a:rPr>
            </a:br>
            <a:endParaRPr lang="ru-RU" sz="3600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E6B3D-84EA-44C9-BBEA-6734FB8D6A1D}"/>
              </a:ext>
            </a:extLst>
          </p:cNvPr>
          <p:cNvSpPr txBox="1"/>
          <p:nvPr/>
        </p:nvSpPr>
        <p:spPr>
          <a:xfrm>
            <a:off x="822594" y="3179935"/>
            <a:ext cx="1055599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lt"/>
                <a:cs typeface="Arial"/>
              </a:rPr>
              <a:t>Гибкий поиск учебных планов с желаемыми дисциплинами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ea typeface="+mn-lt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lt"/>
                <a:cs typeface="Arial"/>
              </a:rPr>
              <a:t>Поиск наиболее подходящих специальностей и ВУЗов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lt"/>
                <a:cs typeface="Arial"/>
              </a:rPr>
              <a:t>Функция сравнения планов по дисциплинам и часам обучения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ea typeface="+mn-lt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ru-RU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+mn-lt"/>
                <a:cs typeface="Arial"/>
              </a:rPr>
              <a:t>Точное, актуальное и реалистичное описание ВУЗа, специальности и потенциальной квалификации</a:t>
            </a:r>
            <a:br>
              <a:rPr lang="ru-RU" sz="2400" dirty="0">
                <a:latin typeface="Arial"/>
                <a:ea typeface="+mn-lt"/>
                <a:cs typeface="Arial"/>
              </a:rPr>
            </a:br>
            <a:br>
              <a:rPr lang="ru-RU" sz="2400" dirty="0">
                <a:latin typeface="Arial"/>
                <a:ea typeface="+mn-lt"/>
                <a:cs typeface="Arial"/>
              </a:rPr>
            </a:br>
            <a:br>
              <a:rPr lang="ru-RU" sz="2400" dirty="0">
                <a:latin typeface="Arial"/>
                <a:ea typeface="+mn-lt"/>
                <a:cs typeface="Arial"/>
              </a:rPr>
            </a:br>
            <a:br>
              <a:rPr lang="ru-RU" sz="2400" dirty="0">
                <a:latin typeface="Arial"/>
                <a:ea typeface="+mn-lt"/>
                <a:cs typeface="Arial"/>
              </a:rPr>
            </a:br>
            <a:br>
              <a:rPr lang="ru-RU" sz="2400" dirty="0">
                <a:latin typeface="Arial"/>
                <a:ea typeface="+mn-lt"/>
                <a:cs typeface="Arial"/>
              </a:rPr>
            </a:br>
            <a:br>
              <a:rPr lang="ru-RU" sz="2400" dirty="0">
                <a:latin typeface="Arial"/>
                <a:ea typeface="+mn-lt"/>
                <a:cs typeface="Arial"/>
              </a:rPr>
            </a:br>
            <a:endParaRPr lang="ru-RU" sz="2400" dirty="0">
              <a:latin typeface="Arial"/>
              <a:ea typeface="+mn-lt"/>
              <a:cs typeface="+mn-lt"/>
            </a:endParaRPr>
          </a:p>
          <a:p>
            <a:pPr algn="l"/>
            <a:endParaRPr lang="ru-RU" sz="2400" dirty="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снимок экрана, си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1D867E9-EE6B-4117-A278-53C56FEA9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23" y="1527478"/>
            <a:ext cx="5629045" cy="379386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75FB58D2-D595-4605-90FE-FA367C6A9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914" y="1530985"/>
            <a:ext cx="5474350" cy="380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7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590BE3C-AE4F-4A1E-9642-83FDEBE31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56950"/>
            <a:ext cx="5162550" cy="3725026"/>
          </a:xfrm>
          <a:prstGeom prst="rect">
            <a:avLst/>
          </a:prstGeom>
        </p:spPr>
      </p:pic>
      <p:pic>
        <p:nvPicPr>
          <p:cNvPr id="8" name="Рисунок 8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5D00A3F-5777-436A-979E-D3DC69105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25" y="1458217"/>
            <a:ext cx="6000750" cy="37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3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40E14-641B-469E-9684-039D744CCED7}"/>
              </a:ext>
            </a:extLst>
          </p:cNvPr>
          <p:cNvSpPr/>
          <p:nvPr/>
        </p:nvSpPr>
        <p:spPr>
          <a:xfrm>
            <a:off x="9115720" y="-1"/>
            <a:ext cx="3076280" cy="2799762"/>
          </a:xfrm>
          <a:prstGeom prst="rect">
            <a:avLst/>
          </a:prstGeom>
          <a:solidFill>
            <a:srgbClr val="FF3B3B"/>
          </a:solidFill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highlight>
                <a:srgbClr val="00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6111-6531-4340-927C-2B16DBE46FB5}"/>
              </a:ext>
            </a:extLst>
          </p:cNvPr>
          <p:cNvSpPr txBox="1"/>
          <p:nvPr/>
        </p:nvSpPr>
        <p:spPr>
          <a:xfrm>
            <a:off x="9919524" y="-735290"/>
            <a:ext cx="149111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>
                <a:solidFill>
                  <a:srgbClr val="172E5A"/>
                </a:solidFill>
                <a:latin typeface="Bahnschrift Condensed" panose="020B0502040204020203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8008D-2AD5-482E-9A71-67EEA551F5C3}"/>
              </a:ext>
            </a:extLst>
          </p:cNvPr>
          <p:cNvSpPr txBox="1"/>
          <p:nvPr/>
        </p:nvSpPr>
        <p:spPr>
          <a:xfrm flipH="1">
            <a:off x="803055" y="4221765"/>
            <a:ext cx="10587716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3577927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273A36-1DF7-49F3-BC10-318C21E892B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1AEEF-35EF-4760-81AD-7154E5C9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48" y="3941434"/>
            <a:ext cx="2095500" cy="2085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F6A512-E26C-40F3-87EF-72BC6884C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406" y="4810952"/>
            <a:ext cx="2448107" cy="1327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ruy.ru/upload/iblock/6de/6de36bd3d3a63962d47805f33b51b9ea.jpg">
            <a:extLst>
              <a:ext uri="{FF2B5EF4-FFF2-40B4-BE49-F238E27FC236}">
                <a16:creationId xmlns:a16="http://schemas.microsoft.com/office/drawing/2014/main" id="{0FB15B30-0C2F-4921-AF51-B133F823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0" y="3597489"/>
            <a:ext cx="2219663" cy="25666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D79654-A0A2-4E36-9102-3EDE3DEF2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7" y="2872042"/>
            <a:ext cx="2219663" cy="12238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3CCEA1-3E83-4F17-8B97-712D0A9BE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67" y="3179562"/>
            <a:ext cx="2219663" cy="12238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9A48AC-DCCB-431B-8BEA-A970CE0E5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2791">
            <a:off x="8649061" y="3941433"/>
            <a:ext cx="2219663" cy="122382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9F62C50-B5D4-4638-96A4-BDBF57CFB1A8}"/>
              </a:ext>
            </a:extLst>
          </p:cNvPr>
          <p:cNvSpPr/>
          <p:nvPr/>
        </p:nvSpPr>
        <p:spPr>
          <a:xfrm>
            <a:off x="4483302" y="5735206"/>
            <a:ext cx="3430786" cy="648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DE530D-D100-449C-8E75-B85A293727AA}"/>
              </a:ext>
            </a:extLst>
          </p:cNvPr>
          <p:cNvSpPr txBox="1"/>
          <p:nvPr/>
        </p:nvSpPr>
        <p:spPr>
          <a:xfrm>
            <a:off x="4483302" y="5704243"/>
            <a:ext cx="3583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https://abitur.cbias.ru/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Сервис «Поступай правильно»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EAED73D-BB29-4233-AD51-B9586F57BAA4}"/>
              </a:ext>
            </a:extLst>
          </p:cNvPr>
          <p:cNvSpPr/>
          <p:nvPr/>
        </p:nvSpPr>
        <p:spPr>
          <a:xfrm>
            <a:off x="194718" y="6027408"/>
            <a:ext cx="38729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AF570-57E7-4592-9535-43FE993AEA02}"/>
              </a:ext>
            </a:extLst>
          </p:cNvPr>
          <p:cNvSpPr txBox="1"/>
          <p:nvPr/>
        </p:nvSpPr>
        <p:spPr>
          <a:xfrm>
            <a:off x="225759" y="5995979"/>
            <a:ext cx="3872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://spo.graduate.edu.ru/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Мониторинг эффективности вузов</a:t>
            </a:r>
          </a:p>
          <a:p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26D44B-83F7-42FA-BE6F-2BF8E0ADCE0A}"/>
              </a:ext>
            </a:extLst>
          </p:cNvPr>
          <p:cNvSpPr/>
          <p:nvPr/>
        </p:nvSpPr>
        <p:spPr>
          <a:xfrm>
            <a:off x="8814690" y="5981081"/>
            <a:ext cx="21015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B8598-1A8C-4CA3-BAB1-AD39EA8AB487}"/>
              </a:ext>
            </a:extLst>
          </p:cNvPr>
          <p:cNvSpPr txBox="1"/>
          <p:nvPr/>
        </p:nvSpPr>
        <p:spPr>
          <a:xfrm>
            <a:off x="8859752" y="5977125"/>
            <a:ext cx="2101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https://raexpert.ru/</a:t>
            </a:r>
            <a:endParaRPr lang="ru-RU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Рейтинг РАЭКС</a:t>
            </a:r>
          </a:p>
        </p:txBody>
      </p:sp>
    </p:spTree>
    <p:extLst>
      <p:ext uri="{BB962C8B-B14F-4D97-AF65-F5344CB8AC3E}">
        <p14:creationId xmlns:p14="http://schemas.microsoft.com/office/powerpoint/2010/main" val="3984468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40E14-641B-469E-9684-039D744CCED7}"/>
              </a:ext>
            </a:extLst>
          </p:cNvPr>
          <p:cNvSpPr/>
          <p:nvPr/>
        </p:nvSpPr>
        <p:spPr>
          <a:xfrm>
            <a:off x="9115720" y="-1"/>
            <a:ext cx="3076280" cy="27997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highlight>
                <a:srgbClr val="00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6111-6531-4340-927C-2B16DBE46FB5}"/>
              </a:ext>
            </a:extLst>
          </p:cNvPr>
          <p:cNvSpPr txBox="1"/>
          <p:nvPr/>
        </p:nvSpPr>
        <p:spPr>
          <a:xfrm>
            <a:off x="9919524" y="-735290"/>
            <a:ext cx="142218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>
                <a:solidFill>
                  <a:srgbClr val="172E5A"/>
                </a:solidFill>
                <a:latin typeface="Bahnschrift Condensed" panose="020B0502040204020203" pitchFamily="34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8008D-2AD5-482E-9A71-67EEA551F5C3}"/>
              </a:ext>
            </a:extLst>
          </p:cNvPr>
          <p:cNvSpPr txBox="1"/>
          <p:nvPr/>
        </p:nvSpPr>
        <p:spPr>
          <a:xfrm flipH="1">
            <a:off x="779605" y="4162862"/>
            <a:ext cx="1184782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</a:t>
            </a:r>
          </a:p>
        </p:txBody>
      </p:sp>
    </p:spTree>
    <p:extLst>
      <p:ext uri="{BB962C8B-B14F-4D97-AF65-F5344CB8AC3E}">
        <p14:creationId xmlns:p14="http://schemas.microsoft.com/office/powerpoint/2010/main" val="105386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40E14-641B-469E-9684-039D744CCED7}"/>
              </a:ext>
            </a:extLst>
          </p:cNvPr>
          <p:cNvSpPr/>
          <p:nvPr/>
        </p:nvSpPr>
        <p:spPr>
          <a:xfrm>
            <a:off x="9115720" y="0"/>
            <a:ext cx="3076280" cy="276205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6111-6531-4340-927C-2B16DBE46FB5}"/>
              </a:ext>
            </a:extLst>
          </p:cNvPr>
          <p:cNvSpPr txBox="1"/>
          <p:nvPr/>
        </p:nvSpPr>
        <p:spPr>
          <a:xfrm>
            <a:off x="10130319" y="-725864"/>
            <a:ext cx="1047082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>
                <a:solidFill>
                  <a:srgbClr val="172E5A"/>
                </a:solidFill>
                <a:latin typeface="Bahnschrift Condensed" panose="020B0502040204020203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8008D-2AD5-482E-9A71-67EEA551F5C3}"/>
              </a:ext>
            </a:extLst>
          </p:cNvPr>
          <p:cNvSpPr txBox="1"/>
          <p:nvPr/>
        </p:nvSpPr>
        <p:spPr>
          <a:xfrm flipH="1">
            <a:off x="805228" y="4198507"/>
            <a:ext cx="105877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</a:t>
            </a:r>
          </a:p>
          <a:p>
            <a:endParaRPr lang="ru-RU" sz="9600" b="1" dirty="0">
              <a:solidFill>
                <a:schemeClr val="bg1"/>
              </a:solidFill>
              <a:latin typeface="Hortensia"/>
            </a:endParaRPr>
          </a:p>
          <a:p>
            <a:endParaRPr lang="ru-RU" sz="9600" b="1" dirty="0">
              <a:solidFill>
                <a:schemeClr val="bg1"/>
              </a:solidFill>
              <a:latin typeface="Hortensia"/>
            </a:endParaRPr>
          </a:p>
        </p:txBody>
      </p:sp>
    </p:spTree>
    <p:extLst>
      <p:ext uri="{BB962C8B-B14F-4D97-AF65-F5344CB8AC3E}">
        <p14:creationId xmlns:p14="http://schemas.microsoft.com/office/powerpoint/2010/main" val="274866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рису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AA16E70-E352-4374-80E8-DDC582E0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259604"/>
            <a:ext cx="1159824" cy="1329388"/>
          </a:xfrm>
          <a:prstGeom prst="rect">
            <a:avLst/>
          </a:prstGeom>
        </p:spPr>
      </p:pic>
      <p:pic>
        <p:nvPicPr>
          <p:cNvPr id="7" name="Рисунок 7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83AF3B8-8C89-4230-A1A0-DCF2B36D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712" y="2255322"/>
            <a:ext cx="1337955" cy="1337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119BF2-D27F-4749-92C6-ADA02C43EBB5}"/>
              </a:ext>
            </a:extLst>
          </p:cNvPr>
          <p:cNvSpPr txBox="1"/>
          <p:nvPr/>
        </p:nvSpPr>
        <p:spPr>
          <a:xfrm>
            <a:off x="6841177" y="709695"/>
            <a:ext cx="372949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ru-RU" sz="4400" b="1">
                <a:solidFill>
                  <a:schemeClr val="bg1"/>
                </a:solidFill>
                <a:latin typeface="hortensia"/>
                <a:cs typeface="Calibri"/>
              </a:rPr>
              <a:t>BACK-END</a:t>
            </a:r>
            <a:endParaRPr lang="ru-RU" b="1">
              <a:solidFill>
                <a:schemeClr val="bg1"/>
              </a:solidFill>
              <a:latin typeface="hortens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784A8-3822-484B-81D1-C9B41A95AB64}"/>
              </a:ext>
            </a:extLst>
          </p:cNvPr>
          <p:cNvSpPr txBox="1"/>
          <p:nvPr/>
        </p:nvSpPr>
        <p:spPr>
          <a:xfrm>
            <a:off x="1536864" y="709695"/>
            <a:ext cx="372949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4400" b="1">
                <a:solidFill>
                  <a:schemeClr val="bg1"/>
                </a:solidFill>
                <a:latin typeface="Hortensia"/>
                <a:cs typeface="Calibri"/>
              </a:rPr>
              <a:t>FRONT-END</a:t>
            </a:r>
            <a:endParaRPr lang="ru-RU" b="1">
              <a:solidFill>
                <a:schemeClr val="bg1"/>
              </a:solidFill>
              <a:latin typeface="Hortensia"/>
            </a:endParaRPr>
          </a:p>
        </p:txBody>
      </p:sp>
      <p:pic>
        <p:nvPicPr>
          <p:cNvPr id="12" name="Рисунок 12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43B557D-AE01-4D9E-B283-26C9727C9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206" y="4366994"/>
            <a:ext cx="1337955" cy="1330355"/>
          </a:xfrm>
          <a:prstGeom prst="rect">
            <a:avLst/>
          </a:prstGeom>
        </p:spPr>
      </p:pic>
      <p:pic>
        <p:nvPicPr>
          <p:cNvPr id="18" name="Рисунок 18" descr="Изображение выглядит как знак,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AC2096C-C2EC-4A51-8E83-97AEB9A0B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985" y="2235530"/>
            <a:ext cx="1337955" cy="1337955"/>
          </a:xfrm>
          <a:prstGeom prst="rect">
            <a:avLst/>
          </a:prstGeom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B66A1593-E4ED-44ED-A0A4-07795F1FD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07" y="4337464"/>
            <a:ext cx="1349829" cy="1330037"/>
          </a:xfrm>
          <a:prstGeom prst="rect">
            <a:avLst/>
          </a:prstGeom>
        </p:spPr>
      </p:pic>
      <p:pic>
        <p:nvPicPr>
          <p:cNvPr id="26" name="Рисунок 26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B551730-C260-4D4A-9F94-3C9BF026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6556" y="2169225"/>
            <a:ext cx="2743200" cy="1371600"/>
          </a:xfrm>
          <a:prstGeom prst="rect">
            <a:avLst/>
          </a:prstGeom>
        </p:spPr>
      </p:pic>
      <p:pic>
        <p:nvPicPr>
          <p:cNvPr id="28" name="Рисунок 28">
            <a:extLst>
              <a:ext uri="{FF2B5EF4-FFF2-40B4-BE49-F238E27FC236}">
                <a16:creationId xmlns:a16="http://schemas.microsoft.com/office/drawing/2014/main" id="{F5A783A7-D83D-4F72-8D24-0D1A3EA39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7543" y="4277999"/>
            <a:ext cx="1862447" cy="121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4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8F11CF-D49B-4DA6-936F-595F57036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686"/>
            <a:ext cx="4006468" cy="19551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"/>
              </a:rPr>
              <a:t>Диана</a:t>
            </a: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"/>
              </a:rPr>
              <a:t>Исследовала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lt"/>
                <a:cs typeface="+mn-lt"/>
              </a:rPr>
              <a:t> опросы, чётко сформулировала проблему и провела нить повествования по всей длине презентации  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Calibri"/>
            </a:endParaRPr>
          </a:p>
          <a:p>
            <a:pPr marL="0" indent="0">
              <a:buNone/>
            </a:pPr>
            <a:endParaRPr lang="ru-RU" sz="1800" dirty="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89769ED-9584-4860-A304-D9D8C8F6BCAF}"/>
              </a:ext>
            </a:extLst>
          </p:cNvPr>
          <p:cNvSpPr txBox="1">
            <a:spLocks/>
          </p:cNvSpPr>
          <p:nvPr/>
        </p:nvSpPr>
        <p:spPr>
          <a:xfrm>
            <a:off x="838200" y="4322782"/>
            <a:ext cx="4006468" cy="195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"/>
              </a:rPr>
              <a:t>Александр</a:t>
            </a:r>
            <a:endParaRPr lang="ru-RU" sz="240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  <a:p>
            <a:pPr algn="ctr">
              <a:buNone/>
            </a:pPr>
            <a:r>
              <a:rPr lang="ru-RU" sz="160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lt"/>
                <a:cs typeface="+mn-lt"/>
              </a:rPr>
              <a:t>Разработал первые дизайн-макеты и поставил точку в определении инструментов реализации </a:t>
            </a:r>
            <a:endParaRPr lang="ru-RU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46089668-7EA9-4113-B72B-D6E96187AE66}"/>
              </a:ext>
            </a:extLst>
          </p:cNvPr>
          <p:cNvSpPr txBox="1">
            <a:spLocks/>
          </p:cNvSpPr>
          <p:nvPr/>
        </p:nvSpPr>
        <p:spPr>
          <a:xfrm>
            <a:off x="7347333" y="1320686"/>
            <a:ext cx="4006468" cy="195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"/>
              </a:rPr>
              <a:t>Наталья</a:t>
            </a:r>
            <a:endParaRPr lang="ru-RU" sz="200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  <a:p>
            <a:pPr algn="ctr">
              <a:buNone/>
            </a:pPr>
            <a:r>
              <a:rPr lang="ru-RU" sz="160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lt"/>
                <a:cs typeface="Arial"/>
              </a:rPr>
              <a:t>Собрала всю необходимую документацию в отчёте, проанализировала рынок и выявила дыры в работе устаревших конкурентов  </a:t>
            </a:r>
            <a:endParaRPr lang="ru-RU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9B878AC7-CA01-4D3D-901B-B49E66488406}"/>
              </a:ext>
            </a:extLst>
          </p:cNvPr>
          <p:cNvSpPr txBox="1">
            <a:spLocks/>
          </p:cNvSpPr>
          <p:nvPr/>
        </p:nvSpPr>
        <p:spPr>
          <a:xfrm>
            <a:off x="7347333" y="4322782"/>
            <a:ext cx="4006468" cy="195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Calibri"/>
              </a:rPr>
              <a:t>Антон</a:t>
            </a:r>
            <a:endParaRPr lang="ru-RU" sz="2000" b="1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  <a:p>
            <a:pPr algn="ctr">
              <a:buNone/>
            </a:pPr>
            <a:r>
              <a:rPr lang="ru-RU" sz="160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lt"/>
                <a:cs typeface="+mn-lt"/>
              </a:rPr>
              <a:t>Вдохновлял команду на работу, исправлял недочёты и написал это    </a:t>
            </a:r>
            <a:endParaRPr lang="ru-RU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11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C44E9-D307-483B-8977-5FCA25DA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016" y="3269745"/>
            <a:ext cx="6815432" cy="29625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«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Профессия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 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изначально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 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должна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 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быть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 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актом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 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любви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.</a:t>
            </a:r>
            <a:br>
              <a:rPr lang="en-US" sz="3600">
                <a:latin typeface="Hortensia"/>
              </a:rPr>
            </a:b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И 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никак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 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не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 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браком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 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по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 </a:t>
            </a:r>
            <a:r>
              <a:rPr lang="en-US" sz="3600" err="1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расчету</a:t>
            </a:r>
            <a:r>
              <a:rPr lang="en-US" sz="3600">
                <a:solidFill>
                  <a:schemeClr val="bg2">
                    <a:lumMod val="20000"/>
                    <a:lumOff val="80000"/>
                  </a:schemeClr>
                </a:solidFill>
                <a:latin typeface="Hortensia"/>
              </a:rPr>
              <a:t>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45CB0-5918-491C-9FF4-65819F539AD1}"/>
              </a:ext>
            </a:extLst>
          </p:cNvPr>
          <p:cNvSpPr txBox="1"/>
          <p:nvPr/>
        </p:nvSpPr>
        <p:spPr>
          <a:xfrm>
            <a:off x="8786084" y="6028778"/>
            <a:ext cx="5100470" cy="1157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err="1">
                <a:solidFill>
                  <a:schemeClr val="accent1">
                    <a:lumMod val="20000"/>
                    <a:lumOff val="80000"/>
                  </a:schemeClr>
                </a:solidFill>
                <a:latin typeface="Hortensia"/>
              </a:rPr>
              <a:t>Мураками</a:t>
            </a:r>
            <a:r>
              <a:rPr lang="en-US" sz="2800">
                <a:solidFill>
                  <a:schemeClr val="accent1">
                    <a:lumMod val="20000"/>
                    <a:lumOff val="80000"/>
                  </a:schemeClr>
                </a:solidFill>
                <a:latin typeface="Hortensia"/>
              </a:rPr>
              <a:t> </a:t>
            </a:r>
            <a:r>
              <a:rPr lang="en-US" sz="2800" err="1">
                <a:solidFill>
                  <a:schemeClr val="accent1">
                    <a:lumMod val="20000"/>
                    <a:lumOff val="80000"/>
                  </a:schemeClr>
                </a:solidFill>
                <a:latin typeface="Hortensia"/>
              </a:rPr>
              <a:t>Харуки</a:t>
            </a:r>
            <a:endParaRPr lang="en-US" sz="2800">
              <a:solidFill>
                <a:schemeClr val="accent1">
                  <a:lumMod val="20000"/>
                  <a:lumOff val="80000"/>
                </a:schemeClr>
              </a:solidFill>
              <a:latin typeface="Hortensia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avatars.mds.yandex.net/get-districts/370263/2a0000016b40b992adba50546125243a8a55/optimize">
            <a:extLst>
              <a:ext uri="{FF2B5EF4-FFF2-40B4-BE49-F238E27FC236}">
                <a16:creationId xmlns:a16="http://schemas.microsoft.com/office/drawing/2014/main" id="{47881113-F31E-4F7F-ACE8-C162D2FA0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r="20773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29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3BD4C8-EF24-48D9-95BB-C2FC0B09E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25" y="420734"/>
            <a:ext cx="3835392" cy="6437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B12784-0552-4F6D-8C59-BEED2396D31B}"/>
              </a:ext>
            </a:extLst>
          </p:cNvPr>
          <p:cNvSpPr txBox="1"/>
          <p:nvPr/>
        </p:nvSpPr>
        <p:spPr>
          <a:xfrm>
            <a:off x="8014252" y="2713380"/>
            <a:ext cx="313745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7200">
                <a:solidFill>
                  <a:schemeClr val="bg1"/>
                </a:solidFill>
                <a:latin typeface="Arial"/>
                <a:cs typeface="Arial"/>
              </a:rPr>
              <a:t>Петя</a:t>
            </a:r>
            <a:r>
              <a:rPr lang="ru-RU">
                <a:latin typeface="Arial"/>
                <a:cs typeface="Arial"/>
              </a:rPr>
              <a:t> 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1C248B6-4B20-462C-AAC7-6861A0473688}"/>
              </a:ext>
            </a:extLst>
          </p:cNvPr>
          <p:cNvSpPr/>
          <p:nvPr/>
        </p:nvSpPr>
        <p:spPr>
          <a:xfrm rot="10800000">
            <a:off x="5638800" y="3164459"/>
            <a:ext cx="2117035" cy="29817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03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altay/1027639/2a00000161bf5b07d3421ce8157165bc5814/orig">
            <a:extLst>
              <a:ext uri="{FF2B5EF4-FFF2-40B4-BE49-F238E27FC236}">
                <a16:creationId xmlns:a16="http://schemas.microsoft.com/office/drawing/2014/main" id="{42ADDE70-455F-4782-ADCB-00D41FC72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 b="17198"/>
          <a:stretch/>
        </p:blipFill>
        <p:spPr bwMode="auto">
          <a:xfrm>
            <a:off x="1621919" y="875616"/>
            <a:ext cx="9099204" cy="510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A00BB-59E8-4679-ADCD-A4139A28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16" y="2463086"/>
            <a:ext cx="2613067" cy="4385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9868-ADA6-4BCF-8FB2-B332C6871071}"/>
              </a:ext>
            </a:extLst>
          </p:cNvPr>
          <p:cNvSpPr txBox="1"/>
          <p:nvPr/>
        </p:nvSpPr>
        <p:spPr>
          <a:xfrm>
            <a:off x="3925313" y="6211669"/>
            <a:ext cx="560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>
                <a:solidFill>
                  <a:srgbClr val="172E5A"/>
                </a:solidFill>
                <a:latin typeface="Hortensia" panose="02000503080000020003" pitchFamily="2" charset="0"/>
              </a:rPr>
              <a:t>Эх, школьная пора… </a:t>
            </a:r>
          </a:p>
        </p:txBody>
      </p:sp>
    </p:spTree>
    <p:extLst>
      <p:ext uri="{BB962C8B-B14F-4D97-AF65-F5344CB8AC3E}">
        <p14:creationId xmlns:p14="http://schemas.microsoft.com/office/powerpoint/2010/main" val="208262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68EDD3-4965-4534-9DCE-C79B788A6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06338" y="0"/>
            <a:ext cx="3835392" cy="64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3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36053-DD8E-4809-81D2-2F03846F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26" y="1120500"/>
            <a:ext cx="8504583" cy="4902614"/>
          </a:xfrm>
        </p:spPr>
        <p:txBody>
          <a:bodyPr>
            <a:noAutofit/>
          </a:bodyPr>
          <a:lstStyle/>
          <a:p>
            <a:r>
              <a:rPr lang="ru-RU" sz="5560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032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8ACAC918-779C-4BAB-959F-0F1A6D34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261" y="1725104"/>
            <a:ext cx="8319513" cy="4863617"/>
          </a:xfrm>
        </p:spPr>
        <p:txBody>
          <a:bodyPr>
            <a:noAutofit/>
          </a:bodyPr>
          <a:lstStyle/>
          <a:p>
            <a:r>
              <a:rPr lang="ru-RU" sz="4500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C8376-21BE-44C4-8A62-BA6339E47ABE}"/>
              </a:ext>
            </a:extLst>
          </p:cNvPr>
          <p:cNvSpPr txBox="1"/>
          <p:nvPr/>
        </p:nvSpPr>
        <p:spPr>
          <a:xfrm flipH="1">
            <a:off x="676813" y="268262"/>
            <a:ext cx="2873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rgbClr val="EFA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УВЕРЕН НАСЧЕТ ВЫБОРА НАПРАВЛЕНИЯ ПОДГОТОВКИ В ВУЗе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2F44D-C4EA-4C5F-B8C8-9F077B287C21}"/>
              </a:ext>
            </a:extLst>
          </p:cNvPr>
          <p:cNvSpPr txBox="1"/>
          <p:nvPr/>
        </p:nvSpPr>
        <p:spPr>
          <a:xfrm>
            <a:off x="8453336" y="2315685"/>
            <a:ext cx="3441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rgbClr val="9392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СОМНЕВАЕТСЯ В АКТУАЛЬНОСТИ ТЕХ ИЛИ ИНЫХ СПЕЦИАЛЬНОСТЕЙ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95242-8926-45B6-A39A-FD670767A262}"/>
              </a:ext>
            </a:extLst>
          </p:cNvPr>
          <p:cNvSpPr txBox="1"/>
          <p:nvPr/>
        </p:nvSpPr>
        <p:spPr>
          <a:xfrm>
            <a:off x="197964" y="4065902"/>
            <a:ext cx="3805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rgbClr val="37DB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МОЖЕТ УБЕДИТЬ РОДИТЕЛЕЙ В БЕСПРОИГРЫШНОСТИ ПОСТУПЛЕНИЯ В ЖЕЛАЕМОЕ МЕСТЕ</a:t>
            </a:r>
          </a:p>
        </p:txBody>
      </p:sp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1F35A557-2B55-43B0-9C78-303207344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52" y="113918"/>
            <a:ext cx="4099199" cy="6997006"/>
          </a:xfr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5E6A6B-540B-45D1-8434-C868E140E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07" y="144509"/>
            <a:ext cx="4086070" cy="6858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CBBE4B5-7F27-49A4-AD5A-FFD488DD2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07" y="134781"/>
            <a:ext cx="4086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3.95833E-6 0.00046 C -0.00625 0.00555 -0.01628 0.0162 -0.02188 0.01944 C -0.02513 0.02129 -0.02865 0.02129 -0.03217 0.02222 C -0.0448 0.03194 -0.02917 0.01851 -0.03815 0.03078 C -0.03946 0.0324 -0.04089 0.0324 -0.04219 0.03379 C -0.04375 0.03518 -0.04506 0.03842 -0.04688 0.03958 C -0.05677 0.04421 -0.05039 0.04189 -0.0655 0.04467 C -0.07552 0.05231 -0.06315 0.04236 -0.07318 0.05324 C -0.07904 0.05949 -0.07904 0.05277 -0.08646 0.0618 C -0.08802 0.06388 -0.08959 0.0662 -0.09115 0.06759 C -0.09545 0.07152 -0.09323 0.06944 -0.09805 0.07338 C -0.09961 0.07615 -0.10118 0.07916 -0.10261 0.08194 C -0.10365 0.08287 -0.10443 0.08287 -0.10521 0.08472 C -0.10625 0.08726 -0.1073 0.09051 -0.10834 0.09282 C -0.10912 0.09537 -0.11029 0.09676 -0.11133 0.09861 C -0.11211 0.10046 -0.11289 0.10301 -0.11368 0.10439 C -0.11472 0.10671 -0.11576 0.1081 -0.11667 0.11018 C -0.11797 0.11296 -0.11927 0.1162 -0.12058 0.11875 C -0.1224 0.12106 -0.12422 0.12245 -0.12592 0.1243 C -0.1267 0.12731 -0.12748 0.13101 -0.12826 0.1331 C -0.14141 0.15648 -0.13086 0.13055 -0.13855 0.14676 C -0.14063 0.15162 -0.14232 0.15833 -0.14467 0.16111 L -0.14948 0.16689 C -0.15026 0.16875 -0.15079 0.17106 -0.15157 0.17268 C -0.15365 0.175 -0.15586 0.17592 -0.15795 0.17824 C -0.15873 0.1787 -0.15951 0.18032 -0.16029 0.18078 C -0.16211 0.18217 -0.16394 0.18217 -0.16563 0.18356 C -0.16667 0.18449 -0.17162 0.18981 -0.17357 0.19213 C -0.18099 0.20208 -0.17435 0.19444 -0.17956 0.20069 C -0.18047 0.2037 -0.18125 0.20648 -0.18204 0.20926 C -0.18282 0.21134 -0.1836 0.21319 -0.18438 0.21504 C -0.19102 0.23263 -0.18438 0.21551 -0.18972 0.22893 C -0.19102 0.23611 -0.1918 0.2412 -0.19362 0.24606 C -0.19454 0.24838 -0.19571 0.24976 -0.19688 0.25185 C -0.19974 0.26226 -0.20052 0.26412 -0.20287 0.27708 C -0.20326 0.27893 -0.20339 0.28078 -0.20365 0.28287 L -0.54076 0.49282 L -0.56498 0.48402 " pathEditMode="relative" rAng="0" ptsTypes="AAAAAAAAAAAAAAAAAAAAAAAAAAAAAAAAAAAAA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55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3.95833E-6 0.00024 L 0.02148 0.02408 C 0.02435 0.02732 0.02708 0.03172 0.0302 0.0338 L 0.05026 0.04815 C 0.05586 0.06227 0.05755 0.06783 0.0677 0.08079 C 0.07291 0.08727 0.07903 0.09051 0.0845 0.0963 C 0.08711 0.09908 0.08984 0.10209 0.09244 0.10487 C 0.09336 0.10579 0.09661 0.1088 0.09804 0.10903 C 0.10416 0.11019 0.1164 0.11181 0.1164 0.11204 C 0.13046 0.1169 0.10768 0.10788 0.12513 0.11899 C 0.12721 0.12014 0.12942 0.11968 0.13151 0.12038 C 0.13294 0.12084 0.13424 0.12153 0.13554 0.12176 C 0.13763 0.12246 0.13984 0.12269 0.14192 0.12315 C 0.14296 0.12362 0.14401 0.12431 0.14518 0.12454 C 0.14908 0.12547 0.15312 0.12547 0.15716 0.12593 C 0.16432 0.12917 0.1556 0.12524 0.16744 0.13172 C 0.16849 0.13218 0.16966 0.13264 0.1707 0.13311 C 0.17421 0.13635 0.17435 0.13681 0.17864 0.13889 C 0.18033 0.13959 0.1858 0.14121 0.18737 0.14167 C 0.1901 0.14329 0.19244 0.14468 0.19544 0.14584 C 0.197 0.14653 0.19856 0.14676 0.20013 0.14723 C 0.20104 0.14769 0.20169 0.14838 0.2026 0.14862 C 0.20494 0.14954 0.20742 0.14977 0.20976 0.15024 C 0.2108 0.15116 0.21185 0.15232 0.21289 0.15301 C 0.21419 0.15371 0.21562 0.15394 0.21692 0.1544 C 0.21796 0.15487 0.21914 0.1551 0.22018 0.15579 C 0.23007 0.16158 0.22278 0.15903 0.23203 0.16158 C 0.23945 0.16575 0.22617 0.15834 0.24088 0.16436 C 0.24231 0.16482 0.24349 0.16644 0.24492 0.16713 C 0.247 0.16829 0.2513 0.16991 0.2513 0.17014 C 0.26276 0.18172 0.25104 0.17176 0.272 0.17709 C 0.27448 0.17778 0.27669 0.18033 0.27916 0.18125 C 0.28346 0.18311 0.29036 0.1845 0.29518 0.18565 C 0.29622 0.18658 0.29713 0.18797 0.2983 0.18843 C 0.30638 0.19167 0.31484 0.1919 0.32304 0.1926 C 0.32461 0.19306 0.3263 0.19329 0.32786 0.19399 C 0.32916 0.19468 0.33046 0.1963 0.33177 0.197 C 0.33359 0.19769 0.33554 0.19792 0.33737 0.19838 C 0.34323 0.20186 0.33919 0.19977 0.35091 0.20116 L 0.36367 0.20255 C 0.37773 0.20718 0.3733 0.20649 0.39323 0.20695 L 0.5177 0.20834 L 0.54648 0.20973 L 0.62786 0.21112 L 0.60781 0.24098 " pathEditMode="relative" rAng="0" ptsTypes="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93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0.00023 L -0.03672 -0.00301 L -0.06068 -0.0044 C -0.06927 -0.00509 -0.07774 -0.00602 -0.0862 -0.00718 C -0.09154 -0.00787 -0.09688 -0.00949 -0.10222 -0.00995 C -0.11068 -0.01088 -0.11914 -0.01088 -0.12774 -0.01157 C -0.1375 -0.01736 -0.1181 -0.00602 -0.1349 -0.01435 C -0.13815 -0.01597 -0.14115 -0.01898 -0.1444 -0.01991 C -0.1517 -0.02176 -0.15886 -0.02292 -0.16602 -0.02569 C -0.175 -0.02917 -0.17071 -0.02778 -0.17878 -0.02986 C -0.17956 -0.03032 -0.18034 -0.03079 -0.18112 -0.03125 C -0.1836 -0.0331 -0.18581 -0.03565 -0.18828 -0.03704 C -0.19037 -0.03796 -0.19258 -0.03796 -0.19466 -0.03843 C -0.19662 -0.03889 -0.19844 -0.03912 -0.20026 -0.03981 C -0.20144 -0.04028 -0.20235 -0.04097 -0.20352 -0.0412 C -0.2086 -0.04213 -0.21354 -0.04213 -0.21862 -0.04259 C -0.22344 -0.04537 -0.22279 -0.0456 -0.2306 -0.0456 C -0.25 -0.0456 -0.2694 -0.04444 -0.2888 -0.04398 L -0.39649 -0.0456 C -0.39844 -0.0456 -0.40026 -0.04768 -0.40209 -0.04838 C -0.40534 -0.04954 -0.4086 -0.05 -0.41172 -0.05116 C -0.4125 -0.05139 -0.41328 -0.05208 -0.41407 -0.05255 C -0.41511 -0.05301 -0.41628 -0.05347 -0.41732 -0.05393 C -0.41992 -0.05532 -0.42253 -0.05694 -0.42526 -0.05833 C -0.46237 -0.07662 -0.40404 -0.04699 -0.43724 -0.06389 C -0.44818 -0.07569 -0.43542 -0.06296 -0.4444 -0.06968 C -0.44662 -0.0713 -0.44857 -0.07361 -0.45078 -0.07523 C -0.45313 -0.07708 -0.4556 -0.07731 -0.45795 -0.07801 C -0.45899 -0.07917 -0.46016 -0.07986 -0.4612 -0.08102 C -0.46302 -0.08287 -0.46472 -0.08542 -0.4668 -0.08657 C -0.46849 -0.08773 -0.47045 -0.0875 -0.47227 -0.08796 C -0.47917 -0.09213 -0.46784 -0.08565 -0.48034 -0.09097 C -0.48308 -0.0919 -0.48568 -0.09375 -0.48828 -0.09514 C -0.49284 -0.10324 -0.48828 -0.09653 -0.4961 -0.10231 C -0.49701 -0.10278 -0.49766 -0.1044 -0.49857 -0.10509 C -0.50013 -0.10625 -0.50222 -0.10694 -0.50417 -0.10787 C -0.50495 -0.10833 -0.50573 -0.10856 -0.50651 -0.10926 C -0.50782 -0.11065 -0.50912 -0.1125 -0.51055 -0.11366 C -0.51146 -0.11435 -0.5125 -0.11435 -0.51367 -0.11505 C -0.51615 -0.1162 -0.51836 -0.11829 -0.52084 -0.11921 L -0.52487 -0.1206 C -0.52644 -0.12106 -0.528 -0.1213 -0.52956 -0.12199 C -0.53789 -0.12569 -0.53164 -0.12315 -0.53685 -0.12778 C -0.53907 -0.12963 -0.54271 -0.13009 -0.54479 -0.13056 C -0.55339 -0.13565 -0.54935 -0.13403 -0.55664 -0.13634 C -0.55782 -0.13773 -0.55886 -0.13935 -0.5599 -0.14051 C -0.56068 -0.1412 -0.56146 -0.14143 -0.56237 -0.1419 C -0.56367 -0.14282 -0.56511 -0.14352 -0.56628 -0.14468 C -0.56966 -0.14792 -0.56771 -0.14792 -0.57188 -0.15046 C -0.57318 -0.15116 -0.57448 -0.15139 -0.57591 -0.15185 C -0.57696 -0.15231 -0.58568 -0.15602 -0.5875 -0.15602 C -0.59961 -0.15694 -0.61107 -0.15718 -0.62292 -0.15764 L -0.62774 -0.16042 C -0.62839 -0.16088 -0.62917 -0.16134 -0.63021 -0.16181 L -0.63334 -0.16319 C -0.63386 -0.16458 -0.63425 -0.16643 -0.6349 -0.16736 C -0.63555 -0.16829 -0.63659 -0.16829 -0.63737 -0.16898 C -0.64336 -0.17431 -0.63555 -0.16968 -0.64297 -0.17315 C -0.65534 -0.17917 -0.64271 -0.17361 -0.65248 -0.17731 C -0.65612 -0.1787 -0.65573 -0.17917 -0.65964 -0.18032 C -0.6625 -0.18102 -0.67058 -0.18264 -0.67318 -0.1831 C -0.67435 -0.18356 -0.67539 -0.18403 -0.67644 -0.18449 C -0.67722 -0.18495 -0.678 -0.18565 -0.67878 -0.18588 C -0.6836 -0.18681 -0.68841 -0.18681 -0.69323 -0.18727 C -0.70378 -0.19676 -0.6905 -0.18542 -0.6987 -0.19167 C -0.69987 -0.19236 -0.70091 -0.19352 -0.70196 -0.19444 C -0.70365 -0.19583 -0.70664 -0.19699 -0.70834 -0.19722 C -0.70938 -0.19745 -0.71042 -0.19722 -0.71159 -0.19722 " pathEditMode="relative" rAng="0" ptsTypes="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86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7D5D9E-4480-43A7-8FFC-44E92B327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5" y="523598"/>
            <a:ext cx="11093067" cy="5795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Проблема заключается в недостатке знаний выпускников школы о мире специальностей и неумении соотносить свои возможности и интересы с требованиями, которые предъявляет профессия.</a:t>
            </a:r>
          </a:p>
        </p:txBody>
      </p:sp>
    </p:spTree>
    <p:extLst>
      <p:ext uri="{BB962C8B-B14F-4D97-AF65-F5344CB8AC3E}">
        <p14:creationId xmlns:p14="http://schemas.microsoft.com/office/powerpoint/2010/main" val="102733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40E14-641B-469E-9684-039D744CCED7}"/>
              </a:ext>
            </a:extLst>
          </p:cNvPr>
          <p:cNvSpPr/>
          <p:nvPr/>
        </p:nvSpPr>
        <p:spPr>
          <a:xfrm>
            <a:off x="9115720" y="-1"/>
            <a:ext cx="3076280" cy="279976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highlight>
                <a:srgbClr val="00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6111-6531-4340-927C-2B16DBE46FB5}"/>
              </a:ext>
            </a:extLst>
          </p:cNvPr>
          <p:cNvSpPr txBox="1"/>
          <p:nvPr/>
        </p:nvSpPr>
        <p:spPr>
          <a:xfrm>
            <a:off x="9919524" y="-735290"/>
            <a:ext cx="1468672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>
                <a:solidFill>
                  <a:srgbClr val="172E5A"/>
                </a:solidFill>
                <a:latin typeface="Bahnschrift Condensed" panose="020B0502040204020203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8008D-2AD5-482E-9A71-67EEA551F5C3}"/>
              </a:ext>
            </a:extLst>
          </p:cNvPr>
          <p:cNvSpPr txBox="1"/>
          <p:nvPr/>
        </p:nvSpPr>
        <p:spPr>
          <a:xfrm flipH="1">
            <a:off x="891516" y="4236369"/>
            <a:ext cx="1187764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247426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276</Words>
  <Application>Microsoft Office PowerPoint</Application>
  <PresentationFormat>Широкоэкранный</PresentationFormat>
  <Paragraphs>51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Какой итог? </vt:lpstr>
      <vt:lpstr>Презентация PowerPoint</vt:lpstr>
      <vt:lpstr>Презентация PowerPoint</vt:lpstr>
      <vt:lpstr>Презентация PowerPoint</vt:lpstr>
      <vt:lpstr>Презентация PowerPoint</vt:lpstr>
      <vt:lpstr>?</vt:lpstr>
      <vt:lpstr>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Сайт для абитуриентов, предоставляющий в открытом доступе помощь в выборе специальности и ВУЗа на основе составленного выпускником списка желаемых для изучения дисциплин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«Профессия изначально должна быть актом любви. И никак не браком по расчету»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Какой итог?</dc:title>
  <dc:creator>Гордеева Диана Михайловна</dc:creator>
  <cp:lastModifiedBy>Гордеева Диана Михайловна</cp:lastModifiedBy>
  <cp:revision>254</cp:revision>
  <dcterms:created xsi:type="dcterms:W3CDTF">2019-12-30T10:46:54Z</dcterms:created>
  <dcterms:modified xsi:type="dcterms:W3CDTF">2020-01-17T06:24:25Z</dcterms:modified>
</cp:coreProperties>
</file>