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76" r:id="rId3"/>
    <p:sldId id="270" r:id="rId4"/>
    <p:sldId id="272" r:id="rId5"/>
    <p:sldId id="271" r:id="rId6"/>
    <p:sldId id="273" r:id="rId7"/>
    <p:sldId id="274" r:id="rId8"/>
    <p:sldId id="275" r:id="rId9"/>
    <p:sldId id="277" r:id="rId10"/>
  </p:sldIdLst>
  <p:sldSz cx="12192000" cy="6858000"/>
  <p:notesSz cx="6858000" cy="9144000"/>
  <p:embeddedFontLst>
    <p:embeddedFont>
      <p:font typeface="Roboto Black" panose="02000000000000000000" pitchFamily="2" charset="0"/>
      <p:regular r:id="rId11"/>
      <p:bold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Roboto" panose="02000000000000000000" pitchFamily="2" charset="0"/>
      <p:regular r:id="rId20"/>
      <p:bold r:id="rId21"/>
      <p:italic r:id="rId22"/>
      <p:boldItalic r:id="rId23"/>
    </p:embeddedFont>
    <p:embeddedFont>
      <p:font typeface="Ubuntu" panose="020B0504030602030204" pitchFamily="34" charset="0"/>
      <p:regular r:id="rId24"/>
      <p:bold r:id="rId25"/>
      <p:italic r:id="rId26"/>
      <p:boldItalic r:id="rId2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9C"/>
    <a:srgbClr val="EEEEEE"/>
    <a:srgbClr val="1A1F13"/>
    <a:srgbClr val="FC046E"/>
    <a:srgbClr val="FB0563"/>
    <a:srgbClr val="FECE00"/>
    <a:srgbClr val="FBF0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>
        <p:scale>
          <a:sx n="75" d="100"/>
          <a:sy n="75" d="100"/>
        </p:scale>
        <p:origin x="576" y="9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511AF-EB24-437E-800D-10C48FEA35A2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5A165-5BB9-42C0-AF39-1945C9AEB2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340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511AF-EB24-437E-800D-10C48FEA35A2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5A165-5BB9-42C0-AF39-1945C9AEB2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192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511AF-EB24-437E-800D-10C48FEA35A2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5A165-5BB9-42C0-AF39-1945C9AEB2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294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511AF-EB24-437E-800D-10C48FEA35A2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5A165-5BB9-42C0-AF39-1945C9AEB2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002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511AF-EB24-437E-800D-10C48FEA35A2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5A165-5BB9-42C0-AF39-1945C9AEB2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295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511AF-EB24-437E-800D-10C48FEA35A2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5A165-5BB9-42C0-AF39-1945C9AEB2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273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511AF-EB24-437E-800D-10C48FEA35A2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5A165-5BB9-42C0-AF39-1945C9AEB2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789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511AF-EB24-437E-800D-10C48FEA35A2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5A165-5BB9-42C0-AF39-1945C9AEB2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366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511AF-EB24-437E-800D-10C48FEA35A2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5A165-5BB9-42C0-AF39-1945C9AEB2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68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511AF-EB24-437E-800D-10C48FEA35A2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5A165-5BB9-42C0-AF39-1945C9AEB2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3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511AF-EB24-437E-800D-10C48FEA35A2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5A165-5BB9-42C0-AF39-1945C9AEB2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748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511AF-EB24-437E-800D-10C48FEA35A2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5A165-5BB9-42C0-AF39-1945C9AEB2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910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66750" y="1173488"/>
            <a:ext cx="10892101" cy="4377674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2060733" y="2924219"/>
            <a:ext cx="7841934" cy="87621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Ubuntu" panose="020B0504030602030204" pitchFamily="34" charset="0"/>
                <a:ea typeface="Roboto Black" panose="02000000000000000000" pitchFamily="2" charset="0"/>
              </a:rPr>
              <a:t>Абитуриенту </a:t>
            </a:r>
            <a:r>
              <a:rPr lang="ru-RU" sz="4800" b="1" dirty="0">
                <a:latin typeface="Ubuntu" panose="020B0504030602030204" pitchFamily="34" charset="0"/>
                <a:ea typeface="Roboto Black" panose="02000000000000000000" pitchFamily="2" charset="0"/>
              </a:rPr>
              <a:t>	</a:t>
            </a:r>
            <a:r>
              <a:rPr lang="ru-RU" sz="4800" b="1" dirty="0" smtClean="0">
                <a:latin typeface="Ubuntu" panose="020B0504030602030204" pitchFamily="34" charset="0"/>
                <a:ea typeface="Roboto Black" panose="02000000000000000000" pitchFamily="2" charset="0"/>
              </a:rPr>
              <a:t>  </a:t>
            </a:r>
            <a:r>
              <a:rPr lang="ru-RU" sz="4800" b="1" dirty="0" err="1" smtClean="0">
                <a:latin typeface="Ubuntu" panose="020B0504030602030204" pitchFamily="34" charset="0"/>
                <a:ea typeface="Roboto Black" panose="02000000000000000000" pitchFamily="2" charset="0"/>
              </a:rPr>
              <a:t>рФУ</a:t>
            </a:r>
            <a:r>
              <a:rPr lang="en-US" sz="4800" b="1" dirty="0" smtClean="0">
                <a:latin typeface="Ubuntu" panose="020B0504030602030204" pitchFamily="34" charset="0"/>
                <a:ea typeface="Roboto Black" panose="02000000000000000000" pitchFamily="2" charset="0"/>
              </a:rPr>
              <a:t> </a:t>
            </a:r>
            <a:endParaRPr lang="ru-RU" sz="4800" b="1" dirty="0">
              <a:latin typeface="Ubuntu" panose="020B0504030602030204" pitchFamily="34" charset="0"/>
              <a:ea typeface="Roboto Black" panose="02000000000000000000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742" y="3072132"/>
            <a:ext cx="636984" cy="60578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flipV="1">
            <a:off x="2508885" y="2636519"/>
            <a:ext cx="6945630" cy="76200"/>
          </a:xfrm>
          <a:prstGeom prst="rect">
            <a:avLst/>
          </a:prstGeom>
          <a:solidFill>
            <a:srgbClr val="FF0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08885" y="4015062"/>
            <a:ext cx="6945630" cy="76200"/>
          </a:xfrm>
          <a:prstGeom prst="rect">
            <a:avLst/>
          </a:prstGeom>
          <a:solidFill>
            <a:srgbClr val="FF0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49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  <p:bldP spid="3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304799" y="171450"/>
            <a:ext cx="11610975" cy="6448425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30629" y="337457"/>
            <a:ext cx="3106057" cy="1150083"/>
          </a:xfrm>
          <a:prstGeom prst="rect">
            <a:avLst/>
          </a:prstGeom>
          <a:gradFill>
            <a:gsLst>
              <a:gs pos="0">
                <a:srgbClr val="FECE00">
                  <a:alpha val="12000"/>
                </a:srgbClr>
              </a:gs>
              <a:gs pos="67000">
                <a:srgbClr val="FF0000">
                  <a:alpha val="12000"/>
                </a:srgbClr>
              </a:gs>
              <a:gs pos="86000">
                <a:srgbClr val="FB0563">
                  <a:alpha val="12000"/>
                </a:srgbClr>
              </a:gs>
              <a:gs pos="100000">
                <a:srgbClr val="FC046E">
                  <a:alpha val="12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-43542" y="874871"/>
            <a:ext cx="2423885" cy="795996"/>
          </a:xfrm>
          <a:prstGeom prst="rect">
            <a:avLst/>
          </a:prstGeom>
          <a:gradFill>
            <a:gsLst>
              <a:gs pos="0">
                <a:srgbClr val="FECE00">
                  <a:alpha val="12000"/>
                </a:srgbClr>
              </a:gs>
              <a:gs pos="67000">
                <a:srgbClr val="FF0000">
                  <a:alpha val="12000"/>
                </a:srgbClr>
              </a:gs>
              <a:gs pos="86000">
                <a:srgbClr val="FB0563">
                  <a:alpha val="12000"/>
                </a:srgbClr>
              </a:gs>
              <a:gs pos="100000">
                <a:srgbClr val="FC046E">
                  <a:alpha val="12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-275771" y="1358811"/>
            <a:ext cx="2271487" cy="566600"/>
          </a:xfrm>
          <a:prstGeom prst="rect">
            <a:avLst/>
          </a:prstGeom>
          <a:gradFill>
            <a:gsLst>
              <a:gs pos="0">
                <a:srgbClr val="FECE00">
                  <a:alpha val="12000"/>
                </a:srgbClr>
              </a:gs>
              <a:gs pos="67000">
                <a:srgbClr val="FF0000">
                  <a:alpha val="12000"/>
                </a:srgbClr>
              </a:gs>
              <a:gs pos="86000">
                <a:srgbClr val="FB0563">
                  <a:alpha val="12000"/>
                </a:srgbClr>
              </a:gs>
              <a:gs pos="100000">
                <a:srgbClr val="FC046E">
                  <a:alpha val="12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859972" y="-1"/>
            <a:ext cx="1585229" cy="1188267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latin typeface="Ubuntu" panose="020B0504030602030204" pitchFamily="34" charset="0"/>
                <a:ea typeface="Roboto Black" panose="02000000000000000000" pitchFamily="2" charset="0"/>
              </a:rPr>
              <a:t>Наша</a:t>
            </a:r>
            <a:endParaRPr lang="ru-RU" sz="4000" b="1" dirty="0">
              <a:latin typeface="Ubuntu" panose="020B0504030602030204" pitchFamily="34" charset="0"/>
              <a:ea typeface="Roboto Black" panose="02000000000000000000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171" y="-1819182"/>
            <a:ext cx="636984" cy="60578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flipV="1">
            <a:off x="7008314" y="-2254794"/>
            <a:ext cx="6945630" cy="68579"/>
          </a:xfrm>
          <a:prstGeom prst="rect">
            <a:avLst/>
          </a:prstGeom>
          <a:solidFill>
            <a:srgbClr val="FF009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7008314" y="-876251"/>
            <a:ext cx="6945630" cy="68579"/>
          </a:xfrm>
          <a:prstGeom prst="rect">
            <a:avLst/>
          </a:prstGeom>
          <a:solidFill>
            <a:srgbClr val="FF009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Соединительная линия уступом 9"/>
          <p:cNvCxnSpPr/>
          <p:nvPr/>
        </p:nvCxnSpPr>
        <p:spPr>
          <a:xfrm>
            <a:off x="3349810" y="912499"/>
            <a:ext cx="1074059" cy="624111"/>
          </a:xfrm>
          <a:prstGeom prst="bentConnector3">
            <a:avLst/>
          </a:prstGeom>
          <a:ln w="76200">
            <a:solidFill>
              <a:srgbClr val="FF009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4488727" y="888843"/>
            <a:ext cx="2079906" cy="8762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200" b="1" dirty="0" smtClean="0">
                <a:latin typeface="Ubuntu" panose="020B0504030602030204" pitchFamily="34" charset="0"/>
                <a:ea typeface="Roboto Black" panose="02000000000000000000" pitchFamily="2" charset="0"/>
              </a:rPr>
              <a:t>Команда</a:t>
            </a:r>
            <a:endParaRPr lang="ru-RU" sz="3200" b="1" dirty="0">
              <a:latin typeface="Ubuntu" panose="020B0504030602030204" pitchFamily="34" charset="0"/>
              <a:ea typeface="Roboto Black" panose="02000000000000000000" pitchFamily="2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99" y="3184055"/>
            <a:ext cx="2520665" cy="246359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393" y="3184055"/>
            <a:ext cx="2520665" cy="246359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87" y="3184055"/>
            <a:ext cx="2520665" cy="246359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405" y="3184055"/>
            <a:ext cx="2520666" cy="2463594"/>
          </a:xfrm>
          <a:prstGeom prst="rect">
            <a:avLst/>
          </a:prstGeom>
        </p:spPr>
      </p:pic>
      <p:sp>
        <p:nvSpPr>
          <p:cNvPr id="28" name="Заголовок 1"/>
          <p:cNvSpPr txBox="1">
            <a:spLocks/>
          </p:cNvSpPr>
          <p:nvPr/>
        </p:nvSpPr>
        <p:spPr>
          <a:xfrm>
            <a:off x="1130424" y="2149155"/>
            <a:ext cx="1242589" cy="8762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b="1" dirty="0" smtClean="0">
                <a:latin typeface="Ubuntu" panose="020B0504030602030204" pitchFamily="34" charset="0"/>
                <a:ea typeface="Roboto Black" panose="02000000000000000000" pitchFamily="2" charset="0"/>
              </a:rPr>
              <a:t>Павел</a:t>
            </a:r>
            <a:endParaRPr lang="ru-RU" sz="2400" b="1" dirty="0">
              <a:latin typeface="Ubuntu" panose="020B0504030602030204" pitchFamily="34" charset="0"/>
              <a:ea typeface="Roboto Black" panose="02000000000000000000" pitchFamily="2" charset="0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3896249" y="2149155"/>
            <a:ext cx="1448952" cy="8762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b="1" dirty="0" smtClean="0">
                <a:latin typeface="Ubuntu" panose="020B0504030602030204" pitchFamily="34" charset="0"/>
                <a:ea typeface="Roboto Black" panose="02000000000000000000" pitchFamily="2" charset="0"/>
              </a:rPr>
              <a:t>Максим</a:t>
            </a:r>
            <a:endParaRPr lang="ru-RU" sz="2400" b="1" dirty="0">
              <a:latin typeface="Ubuntu" panose="020B0504030602030204" pitchFamily="34" charset="0"/>
              <a:ea typeface="Roboto Black" panose="02000000000000000000" pitchFamily="2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6568633" y="2149155"/>
            <a:ext cx="1842195" cy="8762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b="1" dirty="0" smtClean="0">
                <a:latin typeface="Ubuntu" panose="020B0504030602030204" pitchFamily="34" charset="0"/>
                <a:ea typeface="Roboto Black" panose="02000000000000000000" pitchFamily="2" charset="0"/>
              </a:rPr>
              <a:t>Екатерина</a:t>
            </a:r>
            <a:endParaRPr lang="ru-RU" sz="2400" b="1" dirty="0">
              <a:latin typeface="Ubuntu" panose="020B0504030602030204" pitchFamily="34" charset="0"/>
              <a:ea typeface="Roboto Black" panose="02000000000000000000" pitchFamily="2" charset="0"/>
            </a:endParaRP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9794358" y="2132243"/>
            <a:ext cx="1128760" cy="8762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b="1" dirty="0" smtClean="0">
                <a:latin typeface="Ubuntu" panose="020B0504030602030204" pitchFamily="34" charset="0"/>
                <a:ea typeface="Roboto Black" panose="02000000000000000000" pitchFamily="2" charset="0"/>
              </a:rPr>
              <a:t>Юрий</a:t>
            </a:r>
            <a:endParaRPr lang="ru-RU" sz="2400" b="1" dirty="0">
              <a:latin typeface="Ubuntu" panose="020B0504030602030204" pitchFamily="34" charset="0"/>
              <a:ea typeface="Roboto Black" panose="02000000000000000000" pitchFamily="2" charset="0"/>
            </a:endParaRP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636733" y="5355864"/>
            <a:ext cx="2229970" cy="8762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b="1" dirty="0" smtClean="0">
                <a:latin typeface="Ubuntu" panose="020B0504030602030204" pitchFamily="34" charset="0"/>
                <a:ea typeface="Roboto Black" panose="02000000000000000000" pitchFamily="2" charset="0"/>
              </a:rPr>
              <a:t>Разработчик</a:t>
            </a:r>
            <a:endParaRPr lang="ru-RU" sz="2400" b="1" dirty="0">
              <a:latin typeface="Ubuntu" panose="020B0504030602030204" pitchFamily="34" charset="0"/>
              <a:ea typeface="Roboto Black" panose="02000000000000000000" pitchFamily="2" charset="0"/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3433066" y="5355864"/>
            <a:ext cx="2375318" cy="8762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b="1" dirty="0" err="1" smtClean="0">
                <a:latin typeface="Ubuntu" panose="020B0504030602030204" pitchFamily="34" charset="0"/>
                <a:ea typeface="Roboto Black" panose="02000000000000000000" pitchFamily="2" charset="0"/>
              </a:rPr>
              <a:t>Тестировщик</a:t>
            </a:r>
            <a:endParaRPr lang="ru-RU" sz="2400" b="1" dirty="0">
              <a:latin typeface="Ubuntu" panose="020B0504030602030204" pitchFamily="34" charset="0"/>
              <a:ea typeface="Roboto Black" panose="02000000000000000000" pitchFamily="2" charset="0"/>
            </a:endParaRP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7032204" y="5352328"/>
            <a:ext cx="987728" cy="8762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b="1" dirty="0" smtClean="0">
                <a:latin typeface="Ubuntu" panose="020B0504030602030204" pitchFamily="34" charset="0"/>
                <a:ea typeface="Roboto Black" panose="02000000000000000000" pitchFamily="2" charset="0"/>
              </a:rPr>
              <a:t>СМИ</a:t>
            </a:r>
            <a:endParaRPr lang="ru-RU" sz="2400" b="1" dirty="0">
              <a:latin typeface="Ubuntu" panose="020B0504030602030204" pitchFamily="34" charset="0"/>
              <a:ea typeface="Roboto Black" panose="02000000000000000000" pitchFamily="2" charset="0"/>
            </a:endParaRPr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>
            <a:off x="9482389" y="5352328"/>
            <a:ext cx="1754197" cy="8762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b="1" dirty="0" smtClean="0">
                <a:latin typeface="Ubuntu" panose="020B0504030602030204" pitchFamily="34" charset="0"/>
                <a:ea typeface="Roboto Black" panose="02000000000000000000" pitchFamily="2" charset="0"/>
              </a:rPr>
              <a:t>Дизайнер</a:t>
            </a:r>
            <a:endParaRPr lang="ru-RU" sz="2400" b="1" dirty="0">
              <a:latin typeface="Ubuntu" panose="020B0504030602030204" pitchFamily="34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0289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2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7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25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7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2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75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2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7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25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7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6" grpId="0"/>
      <p:bldP spid="12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304799" y="171450"/>
            <a:ext cx="11610975" cy="6448425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30629" y="337457"/>
            <a:ext cx="3106057" cy="1150083"/>
          </a:xfrm>
          <a:prstGeom prst="rect">
            <a:avLst/>
          </a:prstGeom>
          <a:gradFill>
            <a:gsLst>
              <a:gs pos="0">
                <a:srgbClr val="FECE00">
                  <a:alpha val="12000"/>
                </a:srgbClr>
              </a:gs>
              <a:gs pos="67000">
                <a:srgbClr val="FF0000">
                  <a:alpha val="12000"/>
                </a:srgbClr>
              </a:gs>
              <a:gs pos="86000">
                <a:srgbClr val="FB0563">
                  <a:alpha val="12000"/>
                </a:srgbClr>
              </a:gs>
              <a:gs pos="100000">
                <a:srgbClr val="FC046E">
                  <a:alpha val="12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-43542" y="874871"/>
            <a:ext cx="2423885" cy="795996"/>
          </a:xfrm>
          <a:prstGeom prst="rect">
            <a:avLst/>
          </a:prstGeom>
          <a:gradFill>
            <a:gsLst>
              <a:gs pos="0">
                <a:srgbClr val="FECE00">
                  <a:alpha val="12000"/>
                </a:srgbClr>
              </a:gs>
              <a:gs pos="67000">
                <a:srgbClr val="FF0000">
                  <a:alpha val="12000"/>
                </a:srgbClr>
              </a:gs>
              <a:gs pos="86000">
                <a:srgbClr val="FB0563">
                  <a:alpha val="12000"/>
                </a:srgbClr>
              </a:gs>
              <a:gs pos="100000">
                <a:srgbClr val="FC046E">
                  <a:alpha val="12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-275771" y="1358811"/>
            <a:ext cx="2271487" cy="566600"/>
          </a:xfrm>
          <a:prstGeom prst="rect">
            <a:avLst/>
          </a:prstGeom>
          <a:gradFill>
            <a:gsLst>
              <a:gs pos="0">
                <a:srgbClr val="FECE00">
                  <a:alpha val="12000"/>
                </a:srgbClr>
              </a:gs>
              <a:gs pos="67000">
                <a:srgbClr val="FF0000">
                  <a:alpha val="12000"/>
                </a:srgbClr>
              </a:gs>
              <a:gs pos="86000">
                <a:srgbClr val="FB0563">
                  <a:alpha val="12000"/>
                </a:srgbClr>
              </a:gs>
              <a:gs pos="100000">
                <a:srgbClr val="FC046E">
                  <a:alpha val="12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319314" y="-1"/>
            <a:ext cx="2917372" cy="1188267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latin typeface="Ubuntu" panose="020B0504030602030204" pitchFamily="34" charset="0"/>
                <a:ea typeface="Roboto Black" panose="02000000000000000000" pitchFamily="2" charset="0"/>
              </a:rPr>
              <a:t>Проблема</a:t>
            </a:r>
            <a:endParaRPr lang="ru-RU" sz="4000" b="1" dirty="0">
              <a:latin typeface="Ubuntu" panose="020B0504030602030204" pitchFamily="34" charset="0"/>
              <a:ea typeface="Roboto Black" panose="02000000000000000000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171" y="-1819182"/>
            <a:ext cx="636984" cy="60578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flipV="1">
            <a:off x="7008314" y="-2254794"/>
            <a:ext cx="6945630" cy="68579"/>
          </a:xfrm>
          <a:prstGeom prst="rect">
            <a:avLst/>
          </a:prstGeom>
          <a:solidFill>
            <a:srgbClr val="FF009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7008314" y="-876251"/>
            <a:ext cx="6945630" cy="68579"/>
          </a:xfrm>
          <a:prstGeom prst="rect">
            <a:avLst/>
          </a:prstGeom>
          <a:solidFill>
            <a:srgbClr val="FF009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Соединительная линия уступом 9"/>
          <p:cNvCxnSpPr/>
          <p:nvPr/>
        </p:nvCxnSpPr>
        <p:spPr>
          <a:xfrm>
            <a:off x="3349810" y="912499"/>
            <a:ext cx="1074059" cy="624111"/>
          </a:xfrm>
          <a:prstGeom prst="bentConnector3">
            <a:avLst/>
          </a:prstGeom>
          <a:ln w="76200">
            <a:solidFill>
              <a:srgbClr val="FF009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4488727" y="888843"/>
            <a:ext cx="7540171" cy="8762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latin typeface="Ubuntu" panose="020B0504030602030204" pitchFamily="34" charset="0"/>
                <a:ea typeface="Roboto Black" panose="02000000000000000000" pitchFamily="2" charset="0"/>
              </a:rPr>
              <a:t>Сложность отслеживания рейтинга</a:t>
            </a:r>
            <a:endParaRPr lang="ru-RU" sz="3200" b="1" dirty="0">
              <a:latin typeface="Ubuntu" panose="020B0504030602030204" pitchFamily="34" charset="0"/>
              <a:ea typeface="Roboto Black" panose="02000000000000000000" pitchFamily="2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19314" y="2380092"/>
            <a:ext cx="11524343" cy="135237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2400" dirty="0" smtClean="0">
                <a:latin typeface="Ubuntu" panose="020B0504030602030204" pitchFamily="34" charset="0"/>
                <a:ea typeface="Roboto" panose="02000000000000000000" pitchFamily="2" charset="0"/>
              </a:rPr>
              <a:t>Сайт УРФУ </a:t>
            </a:r>
            <a:r>
              <a:rPr lang="ru-RU" sz="2400" dirty="0" smtClean="0">
                <a:solidFill>
                  <a:srgbClr val="FF009C"/>
                </a:solidFill>
                <a:latin typeface="Ubuntu" panose="020B0504030602030204" pitchFamily="34" charset="0"/>
                <a:ea typeface="Roboto" panose="02000000000000000000" pitchFamily="2" charset="0"/>
              </a:rPr>
              <a:t>→</a:t>
            </a:r>
            <a:r>
              <a:rPr lang="ru-RU" sz="2400" dirty="0" smtClean="0">
                <a:latin typeface="Ubuntu" panose="020B0504030602030204" pitchFamily="34" charset="0"/>
                <a:ea typeface="Roboto" panose="02000000000000000000" pitchFamily="2" charset="0"/>
              </a:rPr>
              <a:t> раздел «Абитуриенту» </a:t>
            </a:r>
            <a:r>
              <a:rPr lang="ru-RU" sz="2400" dirty="0" smtClean="0">
                <a:solidFill>
                  <a:srgbClr val="FF009C"/>
                </a:solidFill>
                <a:latin typeface="Ubuntu" panose="020B0504030602030204" pitchFamily="34" charset="0"/>
                <a:ea typeface="Roboto" panose="02000000000000000000" pitchFamily="2" charset="0"/>
              </a:rPr>
              <a:t>→</a:t>
            </a:r>
            <a:r>
              <a:rPr lang="ru-RU" sz="2400" dirty="0" smtClean="0">
                <a:latin typeface="Ubuntu" panose="020B0504030602030204" pitchFamily="34" charset="0"/>
                <a:ea typeface="Roboto" panose="02000000000000000000" pitchFamily="2" charset="0"/>
              </a:rPr>
              <a:t> «</a:t>
            </a:r>
            <a:r>
              <a:rPr lang="ru-RU" sz="2400" dirty="0" err="1" smtClean="0">
                <a:latin typeface="Ubuntu" panose="020B0504030602030204" pitchFamily="34" charset="0"/>
                <a:ea typeface="Roboto" panose="02000000000000000000" pitchFamily="2" charset="0"/>
              </a:rPr>
              <a:t>Бакалавриат</a:t>
            </a:r>
            <a:r>
              <a:rPr lang="ru-RU" sz="2400" dirty="0" smtClean="0">
                <a:latin typeface="Ubuntu" panose="020B0504030602030204" pitchFamily="34" charset="0"/>
                <a:ea typeface="Roboto" panose="02000000000000000000" pitchFamily="2" charset="0"/>
              </a:rPr>
              <a:t>, </a:t>
            </a:r>
            <a:r>
              <a:rPr lang="ru-RU" sz="2400" dirty="0" err="1" smtClean="0">
                <a:latin typeface="Ubuntu" panose="020B0504030602030204" pitchFamily="34" charset="0"/>
                <a:ea typeface="Roboto" panose="02000000000000000000" pitchFamily="2" charset="0"/>
              </a:rPr>
              <a:t>специалитет</a:t>
            </a:r>
            <a:r>
              <a:rPr lang="ru-RU" sz="2400" dirty="0" smtClean="0">
                <a:latin typeface="Ubuntu" panose="020B0504030602030204" pitchFamily="34" charset="0"/>
                <a:ea typeface="Roboto" panose="02000000000000000000" pitchFamily="2" charset="0"/>
              </a:rPr>
              <a:t>» </a:t>
            </a:r>
            <a:r>
              <a:rPr lang="ru-RU" sz="2400" dirty="0" smtClean="0">
                <a:solidFill>
                  <a:srgbClr val="FF009C"/>
                </a:solidFill>
                <a:latin typeface="Ubuntu" panose="020B0504030602030204" pitchFamily="34" charset="0"/>
                <a:ea typeface="Roboto" panose="02000000000000000000" pitchFamily="2" charset="0"/>
              </a:rPr>
              <a:t>→</a:t>
            </a:r>
            <a:r>
              <a:rPr lang="ru-RU" sz="2400" dirty="0" smtClean="0">
                <a:latin typeface="Ubuntu" panose="020B0504030602030204" pitchFamily="34" charset="0"/>
                <a:ea typeface="Roboto" panose="02000000000000000000" pitchFamily="2" charset="0"/>
              </a:rPr>
              <a:t> конкурсные списки </a:t>
            </a:r>
            <a:r>
              <a:rPr lang="ru-RU" sz="2400" dirty="0" smtClean="0">
                <a:solidFill>
                  <a:srgbClr val="FF009C"/>
                </a:solidFill>
                <a:latin typeface="Ubuntu" panose="020B0504030602030204" pitchFamily="34" charset="0"/>
                <a:ea typeface="Roboto" panose="02000000000000000000" pitchFamily="2" charset="0"/>
              </a:rPr>
              <a:t>→</a:t>
            </a:r>
            <a:r>
              <a:rPr lang="ru-RU" sz="2400" dirty="0" smtClean="0">
                <a:latin typeface="Ubuntu" panose="020B0504030602030204" pitchFamily="34" charset="0"/>
                <a:ea typeface="Roboto" panose="02000000000000000000" pitchFamily="2" charset="0"/>
              </a:rPr>
              <a:t> институт </a:t>
            </a:r>
            <a:r>
              <a:rPr lang="ru-RU" sz="2400" dirty="0" smtClean="0">
                <a:solidFill>
                  <a:srgbClr val="FF009C"/>
                </a:solidFill>
                <a:latin typeface="Ubuntu" panose="020B0504030602030204" pitchFamily="34" charset="0"/>
                <a:ea typeface="Roboto" panose="02000000000000000000" pitchFamily="2" charset="0"/>
              </a:rPr>
              <a:t>→</a:t>
            </a:r>
            <a:r>
              <a:rPr lang="ru-RU" sz="2400" dirty="0" smtClean="0">
                <a:latin typeface="Ubuntu" panose="020B0504030602030204" pitchFamily="34" charset="0"/>
                <a:ea typeface="Roboto" panose="02000000000000000000" pitchFamily="2" charset="0"/>
              </a:rPr>
              <a:t> направление </a:t>
            </a:r>
            <a:r>
              <a:rPr lang="ru-RU" sz="2400" dirty="0" smtClean="0">
                <a:solidFill>
                  <a:srgbClr val="FF009C"/>
                </a:solidFill>
                <a:latin typeface="Ubuntu" panose="020B0504030602030204" pitchFamily="34" charset="0"/>
                <a:ea typeface="Roboto" panose="02000000000000000000" pitchFamily="2" charset="0"/>
              </a:rPr>
              <a:t>→</a:t>
            </a:r>
            <a:r>
              <a:rPr lang="ru-RU" sz="2400" dirty="0" smtClean="0">
                <a:latin typeface="Ubuntu" panose="020B0504030602030204" pitchFamily="34" charset="0"/>
                <a:ea typeface="Roboto" panose="02000000000000000000" pitchFamily="2" charset="0"/>
              </a:rPr>
              <a:t> найти себя в списке</a:t>
            </a:r>
            <a:r>
              <a:rPr lang="ru-RU" sz="2400" dirty="0" smtClean="0">
                <a:solidFill>
                  <a:srgbClr val="FF009C"/>
                </a:solidFill>
                <a:latin typeface="Ubuntu" panose="020B0504030602030204" pitchFamily="34" charset="0"/>
                <a:ea typeface="Roboto" panose="02000000000000000000" pitchFamily="2" charset="0"/>
              </a:rPr>
              <a:t> → </a:t>
            </a:r>
            <a:r>
              <a:rPr lang="ru-RU" sz="2400" dirty="0" smtClean="0">
                <a:latin typeface="Ubuntu" panose="020B0504030602030204" pitchFamily="34" charset="0"/>
                <a:ea typeface="Roboto" panose="02000000000000000000" pitchFamily="2" charset="0"/>
              </a:rPr>
              <a:t>посчитать</a:t>
            </a:r>
            <a:endParaRPr lang="ru-RU" sz="2400" dirty="0">
              <a:latin typeface="Ubuntu" panose="020B0504030602030204" pitchFamily="34" charset="0"/>
              <a:ea typeface="Roboto" panose="02000000000000000000" pitchFamily="2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9299" y="4187146"/>
            <a:ext cx="7104372" cy="2112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Прямоугольник 17"/>
          <p:cNvSpPr/>
          <p:nvPr/>
        </p:nvSpPr>
        <p:spPr>
          <a:xfrm flipV="1">
            <a:off x="2608670" y="3883296"/>
            <a:ext cx="6945630" cy="76200"/>
          </a:xfrm>
          <a:prstGeom prst="rect">
            <a:avLst/>
          </a:prstGeom>
          <a:solidFill>
            <a:srgbClr val="FF0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2982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6" grpId="0"/>
      <p:bldP spid="12" grpId="0"/>
      <p:bldP spid="13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304799" y="171450"/>
            <a:ext cx="11610975" cy="6448425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171" y="-1819182"/>
            <a:ext cx="636984" cy="60578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flipV="1">
            <a:off x="7008314" y="-2254794"/>
            <a:ext cx="6945630" cy="68579"/>
          </a:xfrm>
          <a:prstGeom prst="rect">
            <a:avLst/>
          </a:prstGeom>
          <a:solidFill>
            <a:srgbClr val="FF009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7008314" y="-876251"/>
            <a:ext cx="6945630" cy="68579"/>
          </a:xfrm>
          <a:prstGeom prst="rect">
            <a:avLst/>
          </a:prstGeom>
          <a:solidFill>
            <a:srgbClr val="FF009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563" y="939338"/>
            <a:ext cx="10518873" cy="491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6958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04799" y="171450"/>
            <a:ext cx="11610975" cy="6448425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30629" y="337457"/>
            <a:ext cx="3106057" cy="1150083"/>
          </a:xfrm>
          <a:prstGeom prst="rect">
            <a:avLst/>
          </a:prstGeom>
          <a:gradFill>
            <a:gsLst>
              <a:gs pos="0">
                <a:srgbClr val="FECE00">
                  <a:alpha val="12000"/>
                </a:srgbClr>
              </a:gs>
              <a:gs pos="67000">
                <a:srgbClr val="FF0000">
                  <a:alpha val="12000"/>
                </a:srgbClr>
              </a:gs>
              <a:gs pos="86000">
                <a:srgbClr val="FB0563">
                  <a:alpha val="12000"/>
                </a:srgbClr>
              </a:gs>
              <a:gs pos="100000">
                <a:srgbClr val="FC046E">
                  <a:alpha val="12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-43542" y="874871"/>
            <a:ext cx="2423885" cy="795996"/>
          </a:xfrm>
          <a:prstGeom prst="rect">
            <a:avLst/>
          </a:prstGeom>
          <a:gradFill>
            <a:gsLst>
              <a:gs pos="0">
                <a:srgbClr val="FECE00">
                  <a:alpha val="12000"/>
                </a:srgbClr>
              </a:gs>
              <a:gs pos="67000">
                <a:srgbClr val="FF0000">
                  <a:alpha val="12000"/>
                </a:srgbClr>
              </a:gs>
              <a:gs pos="86000">
                <a:srgbClr val="FB0563">
                  <a:alpha val="12000"/>
                </a:srgbClr>
              </a:gs>
              <a:gs pos="100000">
                <a:srgbClr val="FC046E">
                  <a:alpha val="12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-275771" y="1358811"/>
            <a:ext cx="2271487" cy="566600"/>
          </a:xfrm>
          <a:prstGeom prst="rect">
            <a:avLst/>
          </a:prstGeom>
          <a:gradFill>
            <a:gsLst>
              <a:gs pos="0">
                <a:srgbClr val="FECE00">
                  <a:alpha val="12000"/>
                </a:srgbClr>
              </a:gs>
              <a:gs pos="67000">
                <a:srgbClr val="FF0000">
                  <a:alpha val="12000"/>
                </a:srgbClr>
              </a:gs>
              <a:gs pos="86000">
                <a:srgbClr val="FB0563">
                  <a:alpha val="12000"/>
                </a:srgbClr>
              </a:gs>
              <a:gs pos="100000">
                <a:srgbClr val="FC046E">
                  <a:alpha val="12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674915" y="-1"/>
            <a:ext cx="2053769" cy="1188267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latin typeface="Ubuntu" panose="020B0504030602030204" pitchFamily="34" charset="0"/>
                <a:ea typeface="Roboto Black" panose="02000000000000000000" pitchFamily="2" charset="0"/>
              </a:rPr>
              <a:t>Задача</a:t>
            </a:r>
            <a:endParaRPr lang="ru-RU" sz="4000" b="1" dirty="0">
              <a:latin typeface="Ubuntu" panose="020B0504030602030204" pitchFamily="34" charset="0"/>
              <a:ea typeface="Roboto Black" panose="02000000000000000000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171" y="-1819182"/>
            <a:ext cx="636984" cy="60578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flipV="1">
            <a:off x="7008314" y="-2254794"/>
            <a:ext cx="6945630" cy="68579"/>
          </a:xfrm>
          <a:prstGeom prst="rect">
            <a:avLst/>
          </a:prstGeom>
          <a:solidFill>
            <a:srgbClr val="FF009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7008314" y="-876251"/>
            <a:ext cx="6945630" cy="68579"/>
          </a:xfrm>
          <a:prstGeom prst="rect">
            <a:avLst/>
          </a:prstGeom>
          <a:solidFill>
            <a:srgbClr val="FF009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Соединительная линия уступом 9"/>
          <p:cNvCxnSpPr/>
          <p:nvPr/>
        </p:nvCxnSpPr>
        <p:spPr>
          <a:xfrm>
            <a:off x="3349810" y="912499"/>
            <a:ext cx="1074059" cy="624111"/>
          </a:xfrm>
          <a:prstGeom prst="bentConnector3">
            <a:avLst/>
          </a:prstGeom>
          <a:ln w="76200">
            <a:solidFill>
              <a:srgbClr val="FF009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4536993" y="969814"/>
            <a:ext cx="5216607" cy="8762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latin typeface="Ubuntu" panose="020B0504030602030204" pitchFamily="34" charset="0"/>
                <a:ea typeface="Roboto Black" panose="02000000000000000000" pitchFamily="2" charset="0"/>
              </a:rPr>
              <a:t>Разработка приложения</a:t>
            </a:r>
            <a:endParaRPr lang="ru-RU" sz="3200" b="1" dirty="0">
              <a:latin typeface="Ubuntu" panose="020B0504030602030204" pitchFamily="34" charset="0"/>
              <a:ea typeface="Roboto Black" panose="02000000000000000000" pitchFamily="2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19314" y="4203691"/>
            <a:ext cx="11524343" cy="13523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2800" dirty="0" smtClean="0">
                <a:latin typeface="Ubuntu" panose="020B0504030602030204" pitchFamily="34" charset="0"/>
                <a:ea typeface="Roboto" panose="02000000000000000000" pitchFamily="2" charset="0"/>
              </a:rPr>
              <a:t>Сделать веб-приложение, которое помогло бы абитуриентам найти своё место в рейтинге, введя лишь индивидуальный идентификационный номер</a:t>
            </a:r>
            <a:endParaRPr lang="ru-RU" sz="2800" dirty="0">
              <a:latin typeface="Ubuntu" panose="020B0504030602030204" pitchFamily="34" charset="0"/>
              <a:ea typeface="Roboto" panose="02000000000000000000" pitchFamily="2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 flipV="1">
            <a:off x="2608670" y="5919485"/>
            <a:ext cx="6945630" cy="76200"/>
          </a:xfrm>
          <a:prstGeom prst="rect">
            <a:avLst/>
          </a:prstGeom>
          <a:solidFill>
            <a:srgbClr val="FF0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3063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6" grpId="0"/>
      <p:bldP spid="12" grpId="0"/>
      <p:bldP spid="13" grpId="0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304799" y="171450"/>
            <a:ext cx="11610975" cy="6448425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7008" y="-1141185"/>
            <a:ext cx="17594157" cy="879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3825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130629" y="337457"/>
            <a:ext cx="3106057" cy="1150083"/>
          </a:xfrm>
          <a:prstGeom prst="rect">
            <a:avLst/>
          </a:prstGeom>
          <a:gradFill>
            <a:gsLst>
              <a:gs pos="0">
                <a:srgbClr val="FECE00">
                  <a:alpha val="12000"/>
                </a:srgbClr>
              </a:gs>
              <a:gs pos="67000">
                <a:srgbClr val="FF0000">
                  <a:alpha val="12000"/>
                </a:srgbClr>
              </a:gs>
              <a:gs pos="86000">
                <a:srgbClr val="FB0563">
                  <a:alpha val="12000"/>
                </a:srgbClr>
              </a:gs>
              <a:gs pos="100000">
                <a:srgbClr val="FC046E">
                  <a:alpha val="12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-43542" y="874871"/>
            <a:ext cx="2423885" cy="795996"/>
          </a:xfrm>
          <a:prstGeom prst="rect">
            <a:avLst/>
          </a:prstGeom>
          <a:gradFill>
            <a:gsLst>
              <a:gs pos="0">
                <a:srgbClr val="FECE00">
                  <a:alpha val="12000"/>
                </a:srgbClr>
              </a:gs>
              <a:gs pos="67000">
                <a:srgbClr val="FF0000">
                  <a:alpha val="12000"/>
                </a:srgbClr>
              </a:gs>
              <a:gs pos="86000">
                <a:srgbClr val="FB0563">
                  <a:alpha val="12000"/>
                </a:srgbClr>
              </a:gs>
              <a:gs pos="100000">
                <a:srgbClr val="FC046E">
                  <a:alpha val="12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-275771" y="1358811"/>
            <a:ext cx="2271487" cy="566600"/>
          </a:xfrm>
          <a:prstGeom prst="rect">
            <a:avLst/>
          </a:prstGeom>
          <a:gradFill>
            <a:gsLst>
              <a:gs pos="0">
                <a:srgbClr val="FECE00">
                  <a:alpha val="12000"/>
                </a:srgbClr>
              </a:gs>
              <a:gs pos="67000">
                <a:srgbClr val="FF0000">
                  <a:alpha val="12000"/>
                </a:srgbClr>
              </a:gs>
              <a:gs pos="86000">
                <a:srgbClr val="FB0563">
                  <a:alpha val="12000"/>
                </a:srgbClr>
              </a:gs>
              <a:gs pos="100000">
                <a:srgbClr val="FC046E">
                  <a:alpha val="12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991237" y="-1"/>
            <a:ext cx="1469686" cy="1188267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latin typeface="Ubuntu" panose="020B0504030602030204" pitchFamily="34" charset="0"/>
                <a:ea typeface="Roboto Black" panose="02000000000000000000" pitchFamily="2" charset="0"/>
              </a:rPr>
              <a:t>Стек</a:t>
            </a:r>
            <a:endParaRPr lang="ru-RU" sz="4000" b="1" dirty="0">
              <a:latin typeface="Ubuntu" panose="020B0504030602030204" pitchFamily="34" charset="0"/>
              <a:ea typeface="Roboto Black" panose="02000000000000000000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171" y="-1819182"/>
            <a:ext cx="636984" cy="60578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flipV="1">
            <a:off x="7008314" y="-2254794"/>
            <a:ext cx="6945630" cy="68579"/>
          </a:xfrm>
          <a:prstGeom prst="rect">
            <a:avLst/>
          </a:prstGeom>
          <a:solidFill>
            <a:srgbClr val="FF009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7008314" y="-876251"/>
            <a:ext cx="6945630" cy="68579"/>
          </a:xfrm>
          <a:prstGeom prst="rect">
            <a:avLst/>
          </a:prstGeom>
          <a:solidFill>
            <a:srgbClr val="FF009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Соединительная линия уступом 9"/>
          <p:cNvCxnSpPr/>
          <p:nvPr/>
        </p:nvCxnSpPr>
        <p:spPr>
          <a:xfrm>
            <a:off x="3349810" y="912499"/>
            <a:ext cx="1165040" cy="275767"/>
          </a:xfrm>
          <a:prstGeom prst="bentConnector3">
            <a:avLst/>
          </a:prstGeom>
          <a:ln w="76200">
            <a:solidFill>
              <a:srgbClr val="FF009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4627974" y="582074"/>
            <a:ext cx="2598326" cy="8762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latin typeface="Ubuntu" panose="020B0504030602030204" pitchFamily="34" charset="0"/>
                <a:ea typeface="Roboto Black" panose="02000000000000000000" pitchFamily="2" charset="0"/>
              </a:rPr>
              <a:t>Технологий</a:t>
            </a:r>
            <a:endParaRPr lang="ru-RU" sz="2800" b="1" dirty="0">
              <a:latin typeface="Ubuntu" panose="020B0504030602030204" pitchFamily="34" charset="0"/>
              <a:ea typeface="Roboto Black" panose="02000000000000000000" pitchFamily="2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923" y="2665021"/>
            <a:ext cx="3599491" cy="207970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366" y="5036523"/>
            <a:ext cx="3407432" cy="142310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430" y="2012338"/>
            <a:ext cx="5742002" cy="319000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082" y="2513235"/>
            <a:ext cx="1881535" cy="238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445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6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304799" y="171450"/>
            <a:ext cx="11610975" cy="6448425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30629" y="337457"/>
            <a:ext cx="4517571" cy="1150083"/>
          </a:xfrm>
          <a:prstGeom prst="rect">
            <a:avLst/>
          </a:prstGeom>
          <a:gradFill>
            <a:gsLst>
              <a:gs pos="0">
                <a:srgbClr val="FECE00">
                  <a:alpha val="12000"/>
                </a:srgbClr>
              </a:gs>
              <a:gs pos="67000">
                <a:srgbClr val="FF0000">
                  <a:alpha val="12000"/>
                </a:srgbClr>
              </a:gs>
              <a:gs pos="86000">
                <a:srgbClr val="FB0563">
                  <a:alpha val="12000"/>
                </a:srgbClr>
              </a:gs>
              <a:gs pos="100000">
                <a:srgbClr val="FC046E">
                  <a:alpha val="12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-43542" y="874871"/>
            <a:ext cx="4190908" cy="795996"/>
          </a:xfrm>
          <a:prstGeom prst="rect">
            <a:avLst/>
          </a:prstGeom>
          <a:gradFill>
            <a:gsLst>
              <a:gs pos="0">
                <a:srgbClr val="FECE00">
                  <a:alpha val="12000"/>
                </a:srgbClr>
              </a:gs>
              <a:gs pos="67000">
                <a:srgbClr val="FF0000">
                  <a:alpha val="12000"/>
                </a:srgbClr>
              </a:gs>
              <a:gs pos="86000">
                <a:srgbClr val="FB0563">
                  <a:alpha val="12000"/>
                </a:srgbClr>
              </a:gs>
              <a:gs pos="100000">
                <a:srgbClr val="FC046E">
                  <a:alpha val="12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-275771" y="1358811"/>
            <a:ext cx="3866696" cy="566600"/>
          </a:xfrm>
          <a:prstGeom prst="rect">
            <a:avLst/>
          </a:prstGeom>
          <a:gradFill>
            <a:gsLst>
              <a:gs pos="0">
                <a:srgbClr val="FECE00">
                  <a:alpha val="12000"/>
                </a:srgbClr>
              </a:gs>
              <a:gs pos="67000">
                <a:srgbClr val="FF0000">
                  <a:alpha val="12000"/>
                </a:srgbClr>
              </a:gs>
              <a:gs pos="86000">
                <a:srgbClr val="FB0563">
                  <a:alpha val="12000"/>
                </a:srgbClr>
              </a:gs>
              <a:gs pos="100000">
                <a:srgbClr val="FC046E">
                  <a:alpha val="12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555171" y="-1"/>
            <a:ext cx="3766365" cy="1188267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latin typeface="Ubuntu" panose="020B0504030602030204" pitchFamily="34" charset="0"/>
                <a:ea typeface="Roboto Black" panose="02000000000000000000" pitchFamily="2" charset="0"/>
              </a:rPr>
              <a:t>Перспективы</a:t>
            </a:r>
            <a:endParaRPr lang="ru-RU" sz="4000" b="1" dirty="0">
              <a:latin typeface="Ubuntu" panose="020B0504030602030204" pitchFamily="34" charset="0"/>
              <a:ea typeface="Roboto Black" panose="02000000000000000000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171" y="-1819182"/>
            <a:ext cx="636984" cy="60578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flipV="1">
            <a:off x="7008314" y="-2254794"/>
            <a:ext cx="6945630" cy="68579"/>
          </a:xfrm>
          <a:prstGeom prst="rect">
            <a:avLst/>
          </a:prstGeom>
          <a:solidFill>
            <a:srgbClr val="FF009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7008314" y="-876251"/>
            <a:ext cx="6945630" cy="68579"/>
          </a:xfrm>
          <a:prstGeom prst="rect">
            <a:avLst/>
          </a:prstGeom>
          <a:solidFill>
            <a:srgbClr val="FF009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675" y="2571276"/>
            <a:ext cx="5142603" cy="240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7732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66750" y="1173488"/>
            <a:ext cx="10892101" cy="4377674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2060733" y="2924219"/>
            <a:ext cx="7841934" cy="87621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Ubuntu" panose="020B0504030602030204" pitchFamily="34" charset="0"/>
                <a:ea typeface="Roboto Black" panose="02000000000000000000" pitchFamily="2" charset="0"/>
              </a:rPr>
              <a:t>Демонстрация</a:t>
            </a:r>
            <a:endParaRPr lang="ru-RU" sz="4800" b="1" dirty="0">
              <a:latin typeface="Ubuntu" panose="020B0504030602030204" pitchFamily="34" charset="0"/>
              <a:ea typeface="Roboto Black" panose="02000000000000000000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flipV="1">
            <a:off x="2508885" y="2636519"/>
            <a:ext cx="6945630" cy="76200"/>
          </a:xfrm>
          <a:prstGeom prst="rect">
            <a:avLst/>
          </a:prstGeom>
          <a:solidFill>
            <a:srgbClr val="FF0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08885" y="4015062"/>
            <a:ext cx="6945630" cy="76200"/>
          </a:xfrm>
          <a:prstGeom prst="rect">
            <a:avLst/>
          </a:prstGeom>
          <a:solidFill>
            <a:srgbClr val="FF0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2937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  <p:bldP spid="3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1568</TotalTime>
  <Words>67</Words>
  <Application>Microsoft Office PowerPoint</Application>
  <PresentationFormat>Широкоэкранный</PresentationFormat>
  <Paragraphs>21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Roboto Black</vt:lpstr>
      <vt:lpstr>Calibri</vt:lpstr>
      <vt:lpstr>Calibri Light</vt:lpstr>
      <vt:lpstr>Roboto</vt:lpstr>
      <vt:lpstr>Ubuntu</vt:lpstr>
      <vt:lpstr>Arial</vt:lpstr>
      <vt:lpstr>Тема Office</vt:lpstr>
      <vt:lpstr>Абитуриенту    рФУ </vt:lpstr>
      <vt:lpstr>Наша</vt:lpstr>
      <vt:lpstr>Проблема</vt:lpstr>
      <vt:lpstr>Презентация PowerPoint</vt:lpstr>
      <vt:lpstr>Задача</vt:lpstr>
      <vt:lpstr>Презентация PowerPoint</vt:lpstr>
      <vt:lpstr>Стек</vt:lpstr>
      <vt:lpstr>Перспективы</vt:lpstr>
      <vt:lpstr>Демонстрация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Pavel Bykov</dc:creator>
  <cp:lastModifiedBy>Pavel Bykov</cp:lastModifiedBy>
  <cp:revision>33</cp:revision>
  <dcterms:created xsi:type="dcterms:W3CDTF">2018-10-21T06:11:52Z</dcterms:created>
  <dcterms:modified xsi:type="dcterms:W3CDTF">2019-01-17T00:43:05Z</dcterms:modified>
</cp:coreProperties>
</file>