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charts/style2.xml" ContentType="application/vnd.ms-office.chartstyle+xml"/>
  <Override PartName="/ppt/charts/style1.xml" ContentType="application/vnd.ms-office.chartstyl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charts/colors2.xml" ContentType="application/vnd.ms-office.chartcolorstyle+xml"/>
  <Override PartName="/ppt/charts/colors3.xml" ContentType="application/vnd.ms-office.chartcolorstyl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charts/colors1.xml" ContentType="application/vnd.ms-office.chartcolorstyle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charts/style3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4" r:id="rId8"/>
    <p:sldId id="265" r:id="rId9"/>
    <p:sldId id="266" r:id="rId10"/>
    <p:sldId id="267" r:id="rId11"/>
    <p:sldId id="268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Анастасия Грушева" initials="АГ" lastIdx="1" clrIdx="0">
    <p:extLst>
      <p:ext uri="{19B8F6BF-5375-455C-9EA6-DF929625EA0E}">
        <p15:presenceInfo xmlns="" xmlns:p15="http://schemas.microsoft.com/office/powerpoint/2012/main" userId="f64171b3b9aa92a4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14A1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683E80D-84BD-483A-8972-548255851BF3}" v="185" dt="2021-01-13T07:42:03.70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4995" autoAdjust="0"/>
    <p:restoredTop sz="94660"/>
  </p:normalViewPr>
  <p:slideViewPr>
    <p:cSldViewPr snapToGrid="0">
      <p:cViewPr varScale="1">
        <p:scale>
          <a:sx n="90" d="100"/>
          <a:sy n="90" d="100"/>
        </p:scale>
        <p:origin x="-398" y="-6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oleObject" Target="NULL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oleObject" Target="NULL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3.xml"/><Relationship Id="rId2" Type="http://schemas.microsoft.com/office/2011/relationships/chartColorStyle" Target="colors3.xml"/><Relationship Id="rId1" Type="http://schemas.openxmlformats.org/officeDocument/2006/relationships/oleObject" Target="NULL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b="1" dirty="0" smtClean="0">
                <a:solidFill>
                  <a:schemeClr val="tx1"/>
                </a:solidFill>
              </a:rPr>
              <a:t>Смогли</a:t>
            </a:r>
            <a:r>
              <a:rPr lang="ru-RU" b="1" baseline="0" dirty="0" smtClean="0">
                <a:solidFill>
                  <a:schemeClr val="tx1"/>
                </a:solidFill>
              </a:rPr>
              <a:t> ли вы, пользуясь основами финансовой грамотности, стать успешным?</a:t>
            </a:r>
            <a:endParaRPr lang="ru-RU" b="1" dirty="0">
              <a:solidFill>
                <a:schemeClr val="tx1"/>
              </a:solidFill>
            </a:endParaRPr>
          </a:p>
        </c:rich>
      </c:tx>
      <c:layout/>
      <c:spPr>
        <a:solidFill>
          <a:schemeClr val="bg1">
            <a:alpha val="50000"/>
          </a:schemeClr>
        </a:solidFill>
        <a:ln>
          <a:noFill/>
        </a:ln>
        <a:effectLst/>
      </c:spPr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Смогли бы вы выжить в экстремальных условиях?</c:v>
                </c:pt>
              </c:strCache>
            </c:strRef>
          </c:tx>
          <c:dPt>
            <c:idx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72C9-46C3-8681-035D42B5276B}"/>
              </c:ext>
            </c:extLst>
          </c:dPt>
          <c:dPt>
            <c:idx val="1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72C9-46C3-8681-035D42B5276B}"/>
              </c:ext>
            </c:extLst>
          </c:dPt>
          <c:dPt>
            <c:idx val="2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72C9-46C3-8681-035D42B5276B}"/>
              </c:ext>
            </c:extLst>
          </c:dPt>
          <c:cat>
            <c:strRef>
              <c:f>Лист1!$A$2:$A$4</c:f>
              <c:strCache>
                <c:ptCount val="3"/>
                <c:pt idx="0">
                  <c:v>Нет</c:v>
                </c:pt>
                <c:pt idx="1">
                  <c:v>Возможно</c:v>
                </c:pt>
                <c:pt idx="2">
                  <c:v>Да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25</c:v>
                </c:pt>
                <c:pt idx="1">
                  <c:v>63</c:v>
                </c:pt>
                <c:pt idx="2">
                  <c:v>13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954-4084-82A7-DB4A513CA563}"/>
            </c:ext>
          </c:extLst>
        </c:ser>
        <c:firstSliceAng val="0"/>
      </c:pieChart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 rtl="0"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 rtl="0"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egendEntry>
        <c:idx val="2"/>
        <c:txPr>
          <a:bodyPr rot="0" spcFirstLastPara="1" vertOverflow="ellipsis" vert="horz" wrap="square" anchor="ctr" anchorCtr="1"/>
          <a:lstStyle/>
          <a:p>
            <a:pPr rtl="0"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1197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b="1" dirty="0">
                <a:solidFill>
                  <a:schemeClr val="tx1"/>
                </a:solidFill>
              </a:rPr>
              <a:t>Будет</a:t>
            </a:r>
            <a:r>
              <a:rPr lang="ru-RU" b="1" baseline="0" dirty="0">
                <a:solidFill>
                  <a:schemeClr val="tx1"/>
                </a:solidFill>
              </a:rPr>
              <a:t> ли этот проект для вас полезен?</a:t>
            </a:r>
            <a:endParaRPr lang="ru-RU" b="1" dirty="0">
              <a:solidFill>
                <a:schemeClr val="tx1"/>
              </a:solidFill>
            </a:endParaRPr>
          </a:p>
        </c:rich>
      </c:tx>
      <c:layout/>
      <c:spPr>
        <a:solidFill>
          <a:schemeClr val="bg1">
            <a:alpha val="50000"/>
          </a:schemeClr>
        </a:solidFill>
        <a:ln>
          <a:noFill/>
        </a:ln>
        <a:effectLst/>
      </c:spPr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Полезен ли этот проект для вас? </c:v>
                </c:pt>
              </c:strCache>
            </c:strRef>
          </c:tx>
          <c:dPt>
            <c:idx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5647-4928-941C-C9DF91538375}"/>
              </c:ext>
            </c:extLst>
          </c:dPt>
          <c:dPt>
            <c:idx val="1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5647-4928-941C-C9DF91538375}"/>
              </c:ext>
            </c:extLst>
          </c:dPt>
          <c:dPt>
            <c:idx val="2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5647-4928-941C-C9DF91538375}"/>
              </c:ext>
            </c:extLst>
          </c:dPt>
          <c:dPt>
            <c:idx val="3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7A30-4F75-8B5C-D4776F25CB1B}"/>
              </c:ext>
            </c:extLst>
          </c:dPt>
          <c:cat>
            <c:strRef>
              <c:f>Лист1!$A$2:$A$5</c:f>
              <c:strCache>
                <c:ptCount val="4"/>
                <c:pt idx="0">
                  <c:v>Да, было бы очень полезно</c:v>
                </c:pt>
                <c:pt idx="1">
                  <c:v>Да, я бы что-то запомнил</c:v>
                </c:pt>
                <c:pt idx="2">
                  <c:v>Нет, я не смогу запомнить</c:v>
                </c:pt>
                <c:pt idx="3">
                  <c:v>Нет, я не окажусь в данной ситуации 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61</c:v>
                </c:pt>
                <c:pt idx="1">
                  <c:v>33</c:v>
                </c:pt>
                <c:pt idx="2">
                  <c:v>3</c:v>
                </c:pt>
                <c:pt idx="3">
                  <c:v>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5647-4928-941C-C9DF91538375}"/>
            </c:ext>
          </c:extLst>
        </c:ser>
        <c:firstSliceAng val="0"/>
      </c:pieChart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 rtl="0"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 rtl="0"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egendEntry>
        <c:idx val="2"/>
        <c:txPr>
          <a:bodyPr rot="0" spcFirstLastPara="1" vertOverflow="ellipsis" vert="horz" wrap="square" anchor="ctr" anchorCtr="1"/>
          <a:lstStyle/>
          <a:p>
            <a:pPr rtl="0"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1197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 rot="0" spcFirstLastPara="1" vertOverflow="ellipsis" vert="horz" wrap="square" anchor="ctr" anchorCtr="1"/>
          <a:lstStyle/>
          <a:p>
            <a:pPr algn="l">
              <a:defRPr sz="25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500" baseline="0" dirty="0">
                <a:solidFill>
                  <a:schemeClr val="bg1"/>
                </a:solidFill>
              </a:rPr>
              <a:t>Категории опрашиваемых</a:t>
            </a:r>
          </a:p>
        </c:rich>
      </c:tx>
      <c:layout/>
      <c:spPr>
        <a:solidFill>
          <a:schemeClr val="bg1">
            <a:alpha val="50000"/>
          </a:schemeClr>
        </a:solidFill>
        <a:ln>
          <a:noFill/>
        </a:ln>
        <a:effectLst/>
      </c:spPr>
    </c:title>
    <c:plotArea>
      <c:layout/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Начальная школа 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cat>
            <c:strRef>
              <c:f>Лист1!$A$2</c:f>
              <c:strCache>
                <c:ptCount val="1"/>
                <c:pt idx="0">
                  <c:v>Категории опрашиваемых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7473-4859-B916-3A4E0C17440D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Средняя школа 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cat>
            <c:strRef>
              <c:f>Лист1!$A$2</c:f>
              <c:strCache>
                <c:ptCount val="1"/>
                <c:pt idx="0">
                  <c:v>Категории опрашиваемых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56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7473-4859-B916-3A4E0C17440D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Старшие классы 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cat>
            <c:strRef>
              <c:f>Лист1!$A$2</c:f>
              <c:strCache>
                <c:ptCount val="1"/>
                <c:pt idx="0">
                  <c:v>Категории опрашиваемых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11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7473-4859-B916-3A4E0C17440D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Студенты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cat>
            <c:strRef>
              <c:f>Лист1!$A$2</c:f>
              <c:strCache>
                <c:ptCount val="1"/>
                <c:pt idx="0">
                  <c:v>Категории опрашиваемых</c:v>
                </c:pt>
              </c:strCache>
            </c:strRef>
          </c:cat>
          <c:val>
            <c:numRef>
              <c:f>Лист1!$E$2</c:f>
              <c:numCache>
                <c:formatCode>General</c:formatCode>
                <c:ptCount val="1"/>
                <c:pt idx="0">
                  <c:v>25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7473-4859-B916-3A4E0C17440D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Закончил обучение 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cat>
            <c:strRef>
              <c:f>Лист1!$A$2</c:f>
              <c:strCache>
                <c:ptCount val="1"/>
                <c:pt idx="0">
                  <c:v>Категории опрашиваемых</c:v>
                </c:pt>
              </c:strCache>
            </c:strRef>
          </c:cat>
          <c:val>
            <c:numRef>
              <c:f>Лист1!$F$2</c:f>
              <c:numCache>
                <c:formatCode>General</c:formatCode>
                <c:ptCount val="1"/>
                <c:pt idx="0">
                  <c:v>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7473-4859-B916-3A4E0C17440D}"/>
            </c:ext>
          </c:extLst>
        </c:ser>
        <c:gapWidth val="182"/>
        <c:axId val="113727360"/>
        <c:axId val="113728896"/>
      </c:barChart>
      <c:catAx>
        <c:axId val="113727360"/>
        <c:scaling>
          <c:orientation val="minMax"/>
        </c:scaling>
        <c:delete val="1"/>
        <c:axPos val="l"/>
        <c:numFmt formatCode="General" sourceLinked="1"/>
        <c:majorTickMark val="none"/>
        <c:tickLblPos val="nextTo"/>
        <c:crossAx val="113728896"/>
        <c:crosses val="autoZero"/>
        <c:auto val="1"/>
        <c:lblAlgn val="ctr"/>
        <c:lblOffset val="100"/>
      </c:catAx>
      <c:valAx>
        <c:axId val="113728896"/>
        <c:scaling>
          <c:orientation val="minMax"/>
        </c:scaling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137273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10387963" y="5038579"/>
            <a:ext cx="1892949" cy="1725637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720726" y="776289"/>
            <a:ext cx="10750549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720726" y="2250280"/>
            <a:ext cx="10750549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828800" y="6012657"/>
            <a:ext cx="77216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85255C05-FEE6-49D4-8122-FC148CC396BD}" type="datetimeFigureOut">
              <a:rPr lang="ru-RU" smtClean="0"/>
              <a:pPr/>
              <a:t>26.06.2022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828800" y="5650705"/>
            <a:ext cx="77216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1189663" y="5752308"/>
            <a:ext cx="67056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FEF0B903-AAF1-445E-B55D-CD87B8C25C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55C05-FEE6-49D4-8122-FC148CC396BD}" type="datetimeFigureOut">
              <a:rPr lang="ru-RU" smtClean="0"/>
              <a:pPr/>
              <a:t>26.06.2022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0B903-AAF1-445E-B55D-CD87B8C25C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042400" y="381000"/>
            <a:ext cx="2540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381000"/>
            <a:ext cx="83312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55C05-FEE6-49D4-8122-FC148CC396BD}" type="datetimeFigureOut">
              <a:rPr lang="ru-RU" smtClean="0"/>
              <a:pPr/>
              <a:t>26.06.2022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0B903-AAF1-445E-B55D-CD87B8C25C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67494"/>
            <a:ext cx="109728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09600" y="1882808"/>
            <a:ext cx="109728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388608" y="6480048"/>
            <a:ext cx="2844800" cy="301752"/>
          </a:xfrm>
        </p:spPr>
        <p:txBody>
          <a:bodyPr/>
          <a:lstStyle/>
          <a:p>
            <a:fld id="{85255C05-FEE6-49D4-8122-FC148CC396BD}" type="datetimeFigureOut">
              <a:rPr lang="ru-RU" smtClean="0"/>
              <a:pPr/>
              <a:t>26.06.2022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609600" y="6480970"/>
            <a:ext cx="5680075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0B903-AAF1-445E-B55D-CD87B8C25C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9379" y="7034"/>
            <a:ext cx="12173243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10387963" y="93785"/>
            <a:ext cx="1892949" cy="1725637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9274176" y="6477000"/>
            <a:ext cx="2844800" cy="304800"/>
          </a:xfrm>
        </p:spPr>
        <p:txBody>
          <a:bodyPr/>
          <a:lstStyle/>
          <a:p>
            <a:fld id="{85255C05-FEE6-49D4-8122-FC148CC396BD}" type="datetimeFigureOut">
              <a:rPr lang="ru-RU" smtClean="0"/>
              <a:pPr/>
              <a:t>26.06.2022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492501" y="6480970"/>
            <a:ext cx="5680075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1268075" y="809625"/>
            <a:ext cx="670560" cy="300831"/>
          </a:xfrm>
        </p:spPr>
        <p:txBody>
          <a:bodyPr/>
          <a:lstStyle/>
          <a:p>
            <a:fld id="{FEF0B903-AAF1-445E-B55D-CD87B8C25CBD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8625059" y="9381"/>
            <a:ext cx="3563815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12182621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8000" y="271465"/>
            <a:ext cx="9652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8000" y="1633536"/>
            <a:ext cx="51816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722438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722438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388608" y="6480969"/>
            <a:ext cx="2844800" cy="301752"/>
          </a:xfrm>
        </p:spPr>
        <p:txBody>
          <a:bodyPr/>
          <a:lstStyle/>
          <a:p>
            <a:fld id="{85255C05-FEE6-49D4-8122-FC148CC396BD}" type="datetimeFigureOut">
              <a:rPr lang="ru-RU" smtClean="0"/>
              <a:pPr/>
              <a:t>26.06.2022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609600" y="6480969"/>
            <a:ext cx="5680075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0119360" y="6480969"/>
            <a:ext cx="670560" cy="301752"/>
          </a:xfrm>
        </p:spPr>
        <p:txBody>
          <a:bodyPr/>
          <a:lstStyle/>
          <a:p>
            <a:fld id="{FEF0B903-AAF1-445E-B55D-CD87B8C25C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0931" y="290732"/>
            <a:ext cx="14224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820008" y="290732"/>
            <a:ext cx="774699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820008" y="3427124"/>
            <a:ext cx="774699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696307" y="290732"/>
            <a:ext cx="9144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696307" y="3427124"/>
            <a:ext cx="9144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6388608" y="6480969"/>
            <a:ext cx="2840736" cy="301752"/>
          </a:xfrm>
        </p:spPr>
        <p:txBody>
          <a:bodyPr/>
          <a:lstStyle/>
          <a:p>
            <a:fld id="{85255C05-FEE6-49D4-8122-FC148CC396BD}" type="datetimeFigureOut">
              <a:rPr lang="ru-RU" smtClean="0"/>
              <a:pPr/>
              <a:t>26.06.2022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609600" y="6480969"/>
            <a:ext cx="5681472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10119360" y="6483096"/>
            <a:ext cx="670560" cy="301752"/>
          </a:xfrm>
        </p:spPr>
        <p:txBody>
          <a:bodyPr/>
          <a:lstStyle>
            <a:lvl1pPr algn="ctr">
              <a:defRPr/>
            </a:lvl1pPr>
          </a:lstStyle>
          <a:p>
            <a:fld id="{FEF0B903-AAF1-445E-B55D-CD87B8C25C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55C05-FEE6-49D4-8122-FC148CC396BD}" type="datetimeFigureOut">
              <a:rPr lang="ru-RU" smtClean="0"/>
              <a:pPr/>
              <a:t>26.06.2022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0B903-AAF1-445E-B55D-CD87B8C25C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6388608" y="6480969"/>
            <a:ext cx="2844800" cy="301752"/>
          </a:xfrm>
        </p:spPr>
        <p:txBody>
          <a:bodyPr/>
          <a:lstStyle/>
          <a:p>
            <a:fld id="{85255C05-FEE6-49D4-8122-FC148CC396BD}" type="datetimeFigureOut">
              <a:rPr lang="ru-RU" smtClean="0"/>
              <a:pPr/>
              <a:t>26.06.2022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609600" y="6481891"/>
            <a:ext cx="5680075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10119360" y="6480969"/>
            <a:ext cx="670560" cy="301752"/>
          </a:xfrm>
        </p:spPr>
        <p:txBody>
          <a:bodyPr/>
          <a:lstStyle/>
          <a:p>
            <a:fld id="{FEF0B903-AAF1-445E-B55D-CD87B8C25C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2608" y="367664"/>
            <a:ext cx="12192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514475" y="367664"/>
            <a:ext cx="32512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868333" y="320040"/>
            <a:ext cx="7034784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8371968" y="6556248"/>
            <a:ext cx="2844800" cy="301752"/>
          </a:xfrm>
        </p:spPr>
        <p:txBody>
          <a:bodyPr/>
          <a:lstStyle>
            <a:lvl1pPr>
              <a:defRPr sz="900"/>
            </a:lvl1pPr>
          </a:lstStyle>
          <a:p>
            <a:fld id="{85255C05-FEE6-49D4-8122-FC148CC396BD}" type="datetimeFigureOut">
              <a:rPr lang="ru-RU" smtClean="0"/>
              <a:pPr/>
              <a:t>26.06.2022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514475" y="6556248"/>
            <a:ext cx="6857493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1214101" y="6556248"/>
            <a:ext cx="670560" cy="301752"/>
          </a:xfrm>
        </p:spPr>
        <p:txBody>
          <a:bodyPr/>
          <a:lstStyle>
            <a:lvl1pPr>
              <a:defRPr sz="900"/>
            </a:lvl1pPr>
          </a:lstStyle>
          <a:p>
            <a:fld id="{FEF0B903-AAF1-445E-B55D-CD87B8C25C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2608" y="150896"/>
            <a:ext cx="12192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17649" y="373966"/>
            <a:ext cx="9777984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524000" y="5867400"/>
            <a:ext cx="9777984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8144256" y="6556248"/>
            <a:ext cx="2804160" cy="301752"/>
          </a:xfrm>
        </p:spPr>
        <p:txBody>
          <a:bodyPr/>
          <a:lstStyle>
            <a:lvl1pPr>
              <a:defRPr sz="900"/>
            </a:lvl1pPr>
          </a:lstStyle>
          <a:p>
            <a:fld id="{85255C05-FEE6-49D4-8122-FC148CC396BD}" type="datetimeFigureOut">
              <a:rPr lang="ru-RU" smtClean="0"/>
              <a:pPr/>
              <a:t>26.06.2022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560576" y="6557169"/>
            <a:ext cx="6597429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0956256" y="6556248"/>
            <a:ext cx="487680" cy="301752"/>
          </a:xfrm>
        </p:spPr>
        <p:txBody>
          <a:bodyPr/>
          <a:lstStyle>
            <a:lvl1pPr algn="ctr">
              <a:defRPr sz="900"/>
            </a:lvl1pPr>
          </a:lstStyle>
          <a:p>
            <a:fld id="{FEF0B903-AAF1-445E-B55D-CD87B8C25C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9379" y="14069"/>
            <a:ext cx="12173243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12182621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8625059" y="4948410"/>
            <a:ext cx="3563815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67494"/>
            <a:ext cx="109728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09600" y="1882808"/>
            <a:ext cx="109728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388608" y="6480969"/>
            <a:ext cx="28448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85255C05-FEE6-49D4-8122-FC148CC396BD}" type="datetimeFigureOut">
              <a:rPr lang="ru-RU" smtClean="0"/>
              <a:pPr/>
              <a:t>26.06.2022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481891"/>
            <a:ext cx="5680075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0119360" y="6480969"/>
            <a:ext cx="67056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FEF0B903-AAF1-445E-B55D-CD87B8C25CB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slideLayout" Target="../slideLayouts/slideLayout7.xml"/><Relationship Id="rId1" Type="http://schemas.openxmlformats.org/officeDocument/2006/relationships/video" Target="file:///C:\Users\79126\Desktop\2022-06-26%2012-37-17.mkv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0671A8AE-40A1-4631-A6B8-581AFF06548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43CE37C-15F1-497A-B0EF-91EBA40D4F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93656" y="1651000"/>
            <a:ext cx="6294543" cy="3488210"/>
          </a:xfrm>
        </p:spPr>
        <p:txBody>
          <a:bodyPr anchor="b">
            <a:normAutofit fontScale="90000"/>
          </a:bodyPr>
          <a:lstStyle/>
          <a:p>
            <a:pPr algn="l">
              <a:lnSpc>
                <a:spcPct val="100000"/>
              </a:lnSpc>
            </a:pPr>
            <a:r>
              <a:rPr lang="en-US" sz="4800" b="1" dirty="0" smtClean="0">
                <a:solidFill>
                  <a:schemeClr val="tx1"/>
                </a:solidFill>
              </a:rPr>
              <a:t>OPDGAMES</a:t>
            </a:r>
            <a:r>
              <a:rPr lang="en-US" sz="4800" dirty="0" smtClean="0">
                <a:solidFill>
                  <a:schemeClr val="tx1"/>
                </a:solidFill>
              </a:rPr>
              <a:t/>
            </a:r>
            <a:br>
              <a:rPr lang="en-US" sz="4800" dirty="0" smtClean="0">
                <a:solidFill>
                  <a:schemeClr val="tx1"/>
                </a:solidFill>
              </a:rPr>
            </a:br>
            <a:r>
              <a:rPr lang="en-US" sz="4800" dirty="0" smtClean="0">
                <a:solidFill>
                  <a:schemeClr val="tx1"/>
                </a:solidFill>
              </a:rPr>
              <a:t/>
            </a:r>
            <a:br>
              <a:rPr lang="en-US" sz="4800" dirty="0" smtClean="0">
                <a:solidFill>
                  <a:schemeClr val="tx1"/>
                </a:solidFill>
              </a:rPr>
            </a:br>
            <a:r>
              <a:rPr lang="en-US" sz="4800" dirty="0" smtClean="0">
                <a:solidFill>
                  <a:schemeClr val="tx1"/>
                </a:solidFill>
              </a:rPr>
              <a:t>IT-Monopoly</a:t>
            </a:r>
            <a:br>
              <a:rPr lang="en-US" sz="4800" dirty="0" smtClean="0">
                <a:solidFill>
                  <a:schemeClr val="tx1"/>
                </a:solidFill>
              </a:rPr>
            </a:br>
            <a:r>
              <a:rPr lang="en-US" sz="4800" dirty="0" smtClean="0">
                <a:solidFill>
                  <a:schemeClr val="tx1"/>
                </a:solidFill>
              </a:rPr>
              <a:t/>
            </a:r>
            <a:br>
              <a:rPr lang="en-US" sz="4800" dirty="0" smtClean="0">
                <a:solidFill>
                  <a:schemeClr val="tx1"/>
                </a:solidFill>
              </a:rPr>
            </a:br>
            <a:r>
              <a:rPr lang="ru-RU" sz="4400" dirty="0" smtClean="0">
                <a:solidFill>
                  <a:schemeClr val="tx1"/>
                </a:solidFill>
              </a:rPr>
              <a:t> 1С22</a:t>
            </a:r>
            <a:r>
              <a:rPr lang="en-US" sz="4400" dirty="0" smtClean="0">
                <a:solidFill>
                  <a:schemeClr val="tx1"/>
                </a:solidFill>
              </a:rPr>
              <a:t>S.CS.33 </a:t>
            </a:r>
            <a:r>
              <a:rPr lang="en-US" sz="4800" dirty="0">
                <a:solidFill>
                  <a:schemeClr val="tx1"/>
                </a:solidFill>
              </a:rPr>
              <a:t/>
            </a:r>
            <a:br>
              <a:rPr lang="en-US" sz="4800" dirty="0">
                <a:solidFill>
                  <a:schemeClr val="tx1"/>
                </a:solidFill>
              </a:rPr>
            </a:br>
            <a:endParaRPr lang="ru-RU" sz="4800" dirty="0">
              <a:solidFill>
                <a:schemeClr val="tx1"/>
              </a:solidFill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xmlns="" id="{08C9B587-E65E-4B52-B37C-ABEBB6E8792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6182851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2022-06-26 12-37-17.mkv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302158" y="-130966"/>
            <a:ext cx="9652500" cy="72393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837413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5B62CD52-44A7-4623-90E1-78228FDE6FCB}"/>
              </a:ext>
            </a:extLst>
          </p:cNvPr>
          <p:cNvSpPr txBox="1"/>
          <p:nvPr/>
        </p:nvSpPr>
        <p:spPr>
          <a:xfrm>
            <a:off x="2156492" y="2967335"/>
            <a:ext cx="896110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/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xmlns="" val="2837413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62EA3900-8A84-4533-AF29-37555583EC4C}"/>
              </a:ext>
            </a:extLst>
          </p:cNvPr>
          <p:cNvSpPr txBox="1"/>
          <p:nvPr/>
        </p:nvSpPr>
        <p:spPr>
          <a:xfrm>
            <a:off x="631490" y="715775"/>
            <a:ext cx="55371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/>
              <a:t>СОСТАВ КОМАНДЫ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9A6509DD-77A1-4422-B569-C289E7BB2A5A}"/>
              </a:ext>
            </a:extLst>
          </p:cNvPr>
          <p:cNvSpPr txBox="1"/>
          <p:nvPr/>
        </p:nvSpPr>
        <p:spPr>
          <a:xfrm>
            <a:off x="202534" y="4700844"/>
            <a:ext cx="284357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1" dirty="0" err="1" smtClean="0"/>
              <a:t>Коломейцев</a:t>
            </a:r>
            <a:r>
              <a:rPr lang="ru-RU" b="1" dirty="0" smtClean="0"/>
              <a:t> Михаил Вячеславович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1" dirty="0" smtClean="0"/>
              <a:t>Программист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1" dirty="0" smtClean="0"/>
              <a:t>РИ-110934</a:t>
            </a:r>
            <a:endParaRPr lang="ru-RU" b="1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53C9A4F0-BC5C-46F6-9B60-CC546A7BBCF6}"/>
              </a:ext>
            </a:extLst>
          </p:cNvPr>
          <p:cNvSpPr txBox="1"/>
          <p:nvPr/>
        </p:nvSpPr>
        <p:spPr>
          <a:xfrm>
            <a:off x="2877084" y="4717273"/>
            <a:ext cx="2747081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1" dirty="0" smtClean="0"/>
              <a:t>Кузин Юрий Вячеславович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1" dirty="0" smtClean="0"/>
              <a:t>Аналитик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1" dirty="0" smtClean="0"/>
              <a:t>РИ-110934</a:t>
            </a:r>
            <a:endParaRPr lang="ru-RU" b="1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B800E95A-1B11-40BD-B4DF-78B36DA8B75D}"/>
              </a:ext>
            </a:extLst>
          </p:cNvPr>
          <p:cNvSpPr txBox="1"/>
          <p:nvPr/>
        </p:nvSpPr>
        <p:spPr>
          <a:xfrm>
            <a:off x="5113948" y="4720821"/>
            <a:ext cx="2855173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1" dirty="0" smtClean="0"/>
              <a:t>Федоров Семен Алексеевич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1" dirty="0" err="1" smtClean="0"/>
              <a:t>Тимлид</a:t>
            </a:r>
            <a:endParaRPr lang="ru-RU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1" dirty="0" smtClean="0"/>
              <a:t>РИ-110935</a:t>
            </a:r>
            <a:endParaRPr lang="ru-RU" b="1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A79E8419-19FB-4064-B4A3-FC1D4A4DAD1C}"/>
              </a:ext>
            </a:extLst>
          </p:cNvPr>
          <p:cNvSpPr txBox="1"/>
          <p:nvPr/>
        </p:nvSpPr>
        <p:spPr>
          <a:xfrm>
            <a:off x="7363506" y="4707173"/>
            <a:ext cx="2840556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1" dirty="0" smtClean="0"/>
              <a:t>Судаков Илья Сергеевич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1" dirty="0" smtClean="0"/>
              <a:t>Дизайнер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1" dirty="0" smtClean="0"/>
              <a:t>РИ-110936</a:t>
            </a:r>
            <a:endParaRPr lang="ru-RU" b="1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5FA991C0-C3D8-413F-AFC8-4C5AE1E76F32}"/>
              </a:ext>
            </a:extLst>
          </p:cNvPr>
          <p:cNvSpPr txBox="1"/>
          <p:nvPr/>
        </p:nvSpPr>
        <p:spPr>
          <a:xfrm>
            <a:off x="11567402" y="625509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1</a:t>
            </a:r>
          </a:p>
        </p:txBody>
      </p:sp>
      <p:pic>
        <p:nvPicPr>
          <p:cNvPr id="14" name="Picture 2" descr="https://sun9-62.userapi.com/impg/djvhSOcVZHswdXPRfED_YpGkPqCle30nxJPs2Q/g2__XawIPLM.jpg?size=1440x1440&amp;quality=95&amp;sign=6dd7e0467002b56f709e78d71f8fc300&amp;type=album">
            <a:extLst>
              <a:ext uri="{FF2B5EF4-FFF2-40B4-BE49-F238E27FC236}">
                <a16:creationId xmlns:a16="http://schemas.microsoft.com/office/drawing/2014/main" xmlns="" id="{EB47B1BA-561A-40D1-B2A5-CA9CC17337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2327" y="1978925"/>
            <a:ext cx="1839826" cy="23631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4" descr="https://sun9-69.userapi.com/impg/M8Av6eLVp-ChwZIULDIMTnREZq4NOor8ZfeHHA/90yGiAbDLVo.jpg?size=960x1280&amp;quality=96&amp;sign=2b8553cf352f4bc2b4f4b3fb145c1d67&amp;type=album">
            <a:extLst>
              <a:ext uri="{FF2B5EF4-FFF2-40B4-BE49-F238E27FC236}">
                <a16:creationId xmlns:a16="http://schemas.microsoft.com/office/drawing/2014/main" xmlns="" id="{E37CE550-449C-4D30-985A-F4F296257B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15040" y="1905929"/>
            <a:ext cx="1788972" cy="24492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8" descr="https://sun9-31.userapi.com/impg/Ba-q9SwGxzW27rjcZ6lleGkKyGLkZlnoEsjk5w/v5Wcmm3e8Vc.jpg?size=1440x2160&amp;quality=96&amp;sign=a1f9a4dd1c99536c200a619f90484d94&amp;type=album">
            <a:extLst>
              <a:ext uri="{FF2B5EF4-FFF2-40B4-BE49-F238E27FC236}">
                <a16:creationId xmlns:a16="http://schemas.microsoft.com/office/drawing/2014/main" xmlns="" id="{FC2D9AB9-FF85-4BB6-96DE-6243E62C55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84216" y="1883391"/>
            <a:ext cx="1641980" cy="2439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2" descr="https://sun9-7.userapi.com/impg/3eBaPUbZT5qgFAP4XEYpWTTrgUO4r7HUEnhErg/ii_kJAuI3M0.jpg?size=1440x2160&amp;quality=96&amp;sign=ad95817a3c4bbbc9c4ac9003aa68eedb&amp;type=album">
            <a:extLst>
              <a:ext uri="{FF2B5EF4-FFF2-40B4-BE49-F238E27FC236}">
                <a16:creationId xmlns:a16="http://schemas.microsoft.com/office/drawing/2014/main" xmlns="" id="{FB2206F1-C5EA-4114-8A5D-567A0DDEB3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85552" y="1861745"/>
            <a:ext cx="1653982" cy="24809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xmlns="" id="{A79E8419-19FB-4064-B4A3-FC1D4A4DAD1C}"/>
              </a:ext>
            </a:extLst>
          </p:cNvPr>
          <p:cNvSpPr txBox="1"/>
          <p:nvPr/>
        </p:nvSpPr>
        <p:spPr>
          <a:xfrm>
            <a:off x="9637012" y="4748051"/>
            <a:ext cx="2840556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1" dirty="0" smtClean="0"/>
              <a:t>Гордеев Денис Сергеевич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1" dirty="0" smtClean="0"/>
              <a:t>Программист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1" dirty="0" smtClean="0"/>
              <a:t>РИ-110915</a:t>
            </a:r>
            <a:endParaRPr lang="ru-RU" b="1" dirty="0"/>
          </a:p>
        </p:txBody>
      </p:sp>
      <p:pic>
        <p:nvPicPr>
          <p:cNvPr id="1027" name="Picture 3" descr="C:\Users\79126\Downloads\4PFiyGoihJ2m3jSrRMf7PeepcCOshTCktr8Y7WvsUmHaaUoffryhvh1I5KYwMHZ3_qU32ty6riM5mtUM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9842500" y="1826083"/>
            <a:ext cx="1803400" cy="252003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323587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D40DB5A7-7496-4573-8CF7-1FAFB1D3F687}"/>
              </a:ext>
            </a:extLst>
          </p:cNvPr>
          <p:cNvSpPr txBox="1"/>
          <p:nvPr/>
        </p:nvSpPr>
        <p:spPr>
          <a:xfrm>
            <a:off x="608563" y="191410"/>
            <a:ext cx="110642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/>
              <a:t>Идея проекта</a:t>
            </a:r>
          </a:p>
          <a:p>
            <a:endParaRPr lang="ru-RU" sz="1400" b="1" dirty="0"/>
          </a:p>
        </p:txBody>
      </p:sp>
      <p:graphicFrame>
        <p:nvGraphicFramePr>
          <p:cNvPr id="20" name="Диаграмма 19">
            <a:extLst>
              <a:ext uri="{FF2B5EF4-FFF2-40B4-BE49-F238E27FC236}">
                <a16:creationId xmlns:a16="http://schemas.microsoft.com/office/drawing/2014/main" xmlns="" id="{883581F3-D388-4EDF-8FD3-174313A5552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xmlns="" val="2475582252"/>
              </p:ext>
            </p:extLst>
          </p:nvPr>
        </p:nvGraphicFramePr>
        <p:xfrm>
          <a:off x="-180531" y="748486"/>
          <a:ext cx="5943600" cy="53911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1" name="Диаграмма 20">
            <a:extLst>
              <a:ext uri="{FF2B5EF4-FFF2-40B4-BE49-F238E27FC236}">
                <a16:creationId xmlns:a16="http://schemas.microsoft.com/office/drawing/2014/main" xmlns="" id="{783A2DB2-07D2-4099-8862-CE1D662C6DB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xmlns="" val="3544622614"/>
              </p:ext>
            </p:extLst>
          </p:nvPr>
        </p:nvGraphicFramePr>
        <p:xfrm>
          <a:off x="5555171" y="1114740"/>
          <a:ext cx="5943600" cy="54469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7002B5C1-4986-418A-A0D2-DDDA953EF2E0}"/>
              </a:ext>
            </a:extLst>
          </p:cNvPr>
          <p:cNvSpPr txBox="1"/>
          <p:nvPr/>
        </p:nvSpPr>
        <p:spPr>
          <a:xfrm>
            <a:off x="11519992" y="5927266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xmlns="" val="2324175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1ED5E34B-370F-43FC-A2F5-49C594EC11B2}"/>
              </a:ext>
            </a:extLst>
          </p:cNvPr>
          <p:cNvSpPr txBox="1"/>
          <p:nvPr/>
        </p:nvSpPr>
        <p:spPr>
          <a:xfrm>
            <a:off x="1442146" y="368734"/>
            <a:ext cx="1036694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/>
              <a:t>Целевая аудитория </a:t>
            </a:r>
            <a:r>
              <a:rPr lang="ru-RU" sz="3600" b="1" dirty="0" smtClean="0"/>
              <a:t>– школьники, студенты</a:t>
            </a:r>
            <a:endParaRPr lang="ru-RU" sz="3600" b="1" dirty="0"/>
          </a:p>
        </p:txBody>
      </p:sp>
      <p:graphicFrame>
        <p:nvGraphicFramePr>
          <p:cNvPr id="11" name="Диаграмма 10">
            <a:extLst>
              <a:ext uri="{FF2B5EF4-FFF2-40B4-BE49-F238E27FC236}">
                <a16:creationId xmlns:a16="http://schemas.microsoft.com/office/drawing/2014/main" xmlns="" id="{D9BE8FD4-8AD1-4F23-89E2-996916FD44A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xmlns="" val="931747458"/>
              </p:ext>
            </p:extLst>
          </p:nvPr>
        </p:nvGraphicFramePr>
        <p:xfrm>
          <a:off x="1964708" y="1083076"/>
          <a:ext cx="8262583" cy="56080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785A43F0-8EA4-44A8-82AD-455CB4E8A767}"/>
              </a:ext>
            </a:extLst>
          </p:cNvPr>
          <p:cNvSpPr txBox="1"/>
          <p:nvPr/>
        </p:nvSpPr>
        <p:spPr>
          <a:xfrm>
            <a:off x="11402233" y="6029956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xmlns="" val="2276837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4457B2AE-3F8D-4852-AFD1-9839D8658C9F}"/>
              </a:ext>
            </a:extLst>
          </p:cNvPr>
          <p:cNvSpPr txBox="1"/>
          <p:nvPr/>
        </p:nvSpPr>
        <p:spPr>
          <a:xfrm>
            <a:off x="955040" y="626745"/>
            <a:ext cx="51074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/>
              <a:t>Анализ конкурентов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DA0C8ACA-E343-4FA6-8451-6DEED94B0986}"/>
              </a:ext>
            </a:extLst>
          </p:cNvPr>
          <p:cNvSpPr txBox="1"/>
          <p:nvPr/>
        </p:nvSpPr>
        <p:spPr>
          <a:xfrm>
            <a:off x="11505460" y="6241002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4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D6DD4064-A203-4254-BF8D-275B3CFEA954}"/>
              </a:ext>
            </a:extLst>
          </p:cNvPr>
          <p:cNvSpPr txBox="1"/>
          <p:nvPr/>
        </p:nvSpPr>
        <p:spPr>
          <a:xfrm>
            <a:off x="955038" y="5424257"/>
            <a:ext cx="439844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Monopoly CD-</a:t>
            </a:r>
            <a:r>
              <a:rPr lang="en-US" sz="2800" b="1" dirty="0" err="1" smtClean="0"/>
              <a:t>Flom</a:t>
            </a:r>
            <a:endParaRPr lang="en-US" sz="2800" b="1" dirty="0" smtClean="0"/>
          </a:p>
          <a:p>
            <a:pPr algn="ctr"/>
            <a:endParaRPr lang="ru-RU" sz="2800" b="1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44274E9C-8111-4FC9-BB91-6DF855E05C69}"/>
              </a:ext>
            </a:extLst>
          </p:cNvPr>
          <p:cNvSpPr txBox="1"/>
          <p:nvPr/>
        </p:nvSpPr>
        <p:spPr>
          <a:xfrm>
            <a:off x="7574769" y="5424257"/>
            <a:ext cx="286168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Monopoly-club</a:t>
            </a:r>
            <a:endParaRPr lang="ru-RU" sz="2800" b="1" dirty="0"/>
          </a:p>
        </p:txBody>
      </p:sp>
      <p:pic>
        <p:nvPicPr>
          <p:cNvPr id="2050" name="Picture 2" descr="C:\Users\79126\Desktop\c6dc2be17fc6ac23da96eba9b5559a6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8650" y="1517650"/>
            <a:ext cx="4876800" cy="3657600"/>
          </a:xfrm>
          <a:prstGeom prst="rect">
            <a:avLst/>
          </a:prstGeom>
          <a:noFill/>
        </p:spPr>
      </p:pic>
      <p:pic>
        <p:nvPicPr>
          <p:cNvPr id="2051" name="Picture 3" descr="C:\Users\79126\Desktop\mon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29300" y="1714500"/>
            <a:ext cx="5715000" cy="33147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5214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Овал 24">
            <a:extLst>
              <a:ext uri="{FF2B5EF4-FFF2-40B4-BE49-F238E27FC236}">
                <a16:creationId xmlns:a16="http://schemas.microsoft.com/office/drawing/2014/main" xmlns="" id="{A3175FFB-3665-4177-B7F5-9C11CC407AD0}"/>
              </a:ext>
            </a:extLst>
          </p:cNvPr>
          <p:cNvSpPr/>
          <p:nvPr/>
        </p:nvSpPr>
        <p:spPr>
          <a:xfrm>
            <a:off x="373594" y="2972912"/>
            <a:ext cx="390617" cy="408373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" name="Прямоугольник: скругленные углы 3">
            <a:extLst>
              <a:ext uri="{FF2B5EF4-FFF2-40B4-BE49-F238E27FC236}">
                <a16:creationId xmlns:a16="http://schemas.microsoft.com/office/drawing/2014/main" xmlns="" id="{A4A682AF-0551-4825-90CF-78AE00C51A1F}"/>
              </a:ext>
            </a:extLst>
          </p:cNvPr>
          <p:cNvSpPr/>
          <p:nvPr/>
        </p:nvSpPr>
        <p:spPr>
          <a:xfrm>
            <a:off x="506027" y="435006"/>
            <a:ext cx="2991775" cy="488272"/>
          </a:xfrm>
          <a:prstGeom prst="round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tx1"/>
                </a:solidFill>
              </a:rPr>
              <a:t>Главный экран</a:t>
            </a:r>
          </a:p>
        </p:txBody>
      </p:sp>
      <p:sp>
        <p:nvSpPr>
          <p:cNvPr id="7" name="Стрелка: вниз 6">
            <a:extLst>
              <a:ext uri="{FF2B5EF4-FFF2-40B4-BE49-F238E27FC236}">
                <a16:creationId xmlns:a16="http://schemas.microsoft.com/office/drawing/2014/main" xmlns="" id="{BC5E3935-D1AC-42CE-BB49-BFB6F971E992}"/>
              </a:ext>
            </a:extLst>
          </p:cNvPr>
          <p:cNvSpPr/>
          <p:nvPr/>
        </p:nvSpPr>
        <p:spPr>
          <a:xfrm>
            <a:off x="539315" y="923278"/>
            <a:ext cx="75461" cy="5557421"/>
          </a:xfrm>
          <a:prstGeom prst="downArrow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9" name="Овал 8">
            <a:extLst>
              <a:ext uri="{FF2B5EF4-FFF2-40B4-BE49-F238E27FC236}">
                <a16:creationId xmlns:a16="http://schemas.microsoft.com/office/drawing/2014/main" xmlns="" id="{95D5724E-EA89-44C8-AED8-0CB3CA96AD66}"/>
              </a:ext>
            </a:extLst>
          </p:cNvPr>
          <p:cNvSpPr/>
          <p:nvPr/>
        </p:nvSpPr>
        <p:spPr>
          <a:xfrm>
            <a:off x="381736" y="1411550"/>
            <a:ext cx="390617" cy="408373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cxnSp>
        <p:nvCxnSpPr>
          <p:cNvPr id="11" name="Прямая со стрелкой 10">
            <a:extLst>
              <a:ext uri="{FF2B5EF4-FFF2-40B4-BE49-F238E27FC236}">
                <a16:creationId xmlns:a16="http://schemas.microsoft.com/office/drawing/2014/main" xmlns="" id="{E161D219-F52C-405D-BCD0-555E795DE86B}"/>
              </a:ext>
            </a:extLst>
          </p:cNvPr>
          <p:cNvCxnSpPr>
            <a:cxnSpLocks/>
          </p:cNvCxnSpPr>
          <p:nvPr/>
        </p:nvCxnSpPr>
        <p:spPr>
          <a:xfrm>
            <a:off x="577044" y="1615736"/>
            <a:ext cx="10093915" cy="0"/>
          </a:xfrm>
          <a:prstGeom prst="straightConnector1">
            <a:avLst/>
          </a:prstGeom>
          <a:ln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Прямоугольник: скругленные углы 11">
            <a:extLst>
              <a:ext uri="{FF2B5EF4-FFF2-40B4-BE49-F238E27FC236}">
                <a16:creationId xmlns:a16="http://schemas.microsoft.com/office/drawing/2014/main" xmlns="" id="{265BE20C-60A8-4812-90A1-2F37CF8470B2}"/>
              </a:ext>
            </a:extLst>
          </p:cNvPr>
          <p:cNvSpPr/>
          <p:nvPr/>
        </p:nvSpPr>
        <p:spPr>
          <a:xfrm>
            <a:off x="486787" y="1411554"/>
            <a:ext cx="1562146" cy="408369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tx1"/>
                </a:solidFill>
              </a:rPr>
              <a:t>Начать игру </a:t>
            </a:r>
          </a:p>
        </p:txBody>
      </p:sp>
      <p:sp>
        <p:nvSpPr>
          <p:cNvPr id="13" name="Овал 12">
            <a:extLst>
              <a:ext uri="{FF2B5EF4-FFF2-40B4-BE49-F238E27FC236}">
                <a16:creationId xmlns:a16="http://schemas.microsoft.com/office/drawing/2014/main" xmlns="" id="{3689C5DB-D3A5-4789-B90F-63B41E7DAC9C}"/>
              </a:ext>
            </a:extLst>
          </p:cNvPr>
          <p:cNvSpPr/>
          <p:nvPr/>
        </p:nvSpPr>
        <p:spPr>
          <a:xfrm>
            <a:off x="373594" y="435007"/>
            <a:ext cx="496418" cy="488272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4" name="Прямоугольник: скругленные углы 13">
            <a:extLst>
              <a:ext uri="{FF2B5EF4-FFF2-40B4-BE49-F238E27FC236}">
                <a16:creationId xmlns:a16="http://schemas.microsoft.com/office/drawing/2014/main" xmlns="" id="{399ACBBC-D7BB-469F-9966-218CEAEE6C34}"/>
              </a:ext>
            </a:extLst>
          </p:cNvPr>
          <p:cNvSpPr/>
          <p:nvPr/>
        </p:nvSpPr>
        <p:spPr>
          <a:xfrm>
            <a:off x="2391784" y="1411550"/>
            <a:ext cx="1565419" cy="408369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</a:rPr>
              <a:t>Начало игрового процесса</a:t>
            </a:r>
            <a:endParaRPr lang="ru-RU" sz="1200" b="1" dirty="0">
              <a:solidFill>
                <a:schemeClr val="tx1"/>
              </a:solidFill>
            </a:endParaRPr>
          </a:p>
        </p:txBody>
      </p:sp>
      <p:sp>
        <p:nvSpPr>
          <p:cNvPr id="15" name="Прямоугольник: скругленные углы 14">
            <a:extLst>
              <a:ext uri="{FF2B5EF4-FFF2-40B4-BE49-F238E27FC236}">
                <a16:creationId xmlns:a16="http://schemas.microsoft.com/office/drawing/2014/main" xmlns="" id="{967B7351-00E8-4852-AE01-EE17AD6BEE57}"/>
              </a:ext>
            </a:extLst>
          </p:cNvPr>
          <p:cNvSpPr/>
          <p:nvPr/>
        </p:nvSpPr>
        <p:spPr>
          <a:xfrm>
            <a:off x="4510955" y="1411545"/>
            <a:ext cx="2617439" cy="408322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</a:rPr>
              <a:t>Соревнование игроков на игровом поле</a:t>
            </a:r>
            <a:endParaRPr lang="ru-RU" sz="1400" b="1" dirty="0">
              <a:solidFill>
                <a:schemeClr val="tx1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BB2FDF6D-5147-4B4F-8E9C-5DE00FB4B278}"/>
              </a:ext>
            </a:extLst>
          </p:cNvPr>
          <p:cNvSpPr txBox="1"/>
          <p:nvPr/>
        </p:nvSpPr>
        <p:spPr>
          <a:xfrm>
            <a:off x="4216401" y="1905000"/>
            <a:ext cx="3429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b="1" spc="300" dirty="0" smtClean="0"/>
              <a:t>Без таймера</a:t>
            </a:r>
            <a:r>
              <a:rPr lang="en-US" sz="1600" b="1" spc="300" dirty="0" smtClean="0"/>
              <a:t>/</a:t>
            </a:r>
            <a:r>
              <a:rPr lang="ru-RU" sz="1600" b="1" spc="300" dirty="0" smtClean="0"/>
              <a:t>оценки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b="1" spc="300" dirty="0" smtClean="0"/>
              <a:t>Полная практика в игре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b="1" spc="300" dirty="0" smtClean="0"/>
              <a:t>Увлекательный процесс</a:t>
            </a:r>
          </a:p>
        </p:txBody>
      </p:sp>
      <p:sp>
        <p:nvSpPr>
          <p:cNvPr id="18" name="Прямоугольник: скругленные углы 17">
            <a:extLst>
              <a:ext uri="{FF2B5EF4-FFF2-40B4-BE49-F238E27FC236}">
                <a16:creationId xmlns:a16="http://schemas.microsoft.com/office/drawing/2014/main" xmlns="" id="{18274241-DCE8-44BC-8F88-2B7A3F167CA6}"/>
              </a:ext>
            </a:extLst>
          </p:cNvPr>
          <p:cNvSpPr/>
          <p:nvPr/>
        </p:nvSpPr>
        <p:spPr>
          <a:xfrm>
            <a:off x="7681046" y="1411545"/>
            <a:ext cx="3780030" cy="408322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Финальная стадия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C192E6C3-1493-4E8A-BB72-BFBAFB2A2337}"/>
              </a:ext>
            </a:extLst>
          </p:cNvPr>
          <p:cNvSpPr txBox="1"/>
          <p:nvPr/>
        </p:nvSpPr>
        <p:spPr>
          <a:xfrm>
            <a:off x="7769441" y="1846445"/>
            <a:ext cx="3780031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b="1" spc="300" dirty="0" smtClean="0"/>
              <a:t>Самые сложные моменты, когда игроки находятся на грани </a:t>
            </a:r>
            <a:r>
              <a:rPr lang="ru-RU" sz="1600" b="1" spc="300" dirty="0" err="1" smtClean="0"/>
              <a:t>банкротства\</a:t>
            </a:r>
            <a:r>
              <a:rPr lang="en-US" sz="1600" b="1" spc="300" dirty="0" smtClean="0"/>
              <a:t> </a:t>
            </a:r>
            <a:r>
              <a:rPr lang="ru-RU" sz="1600" b="1" spc="300" dirty="0" smtClean="0"/>
              <a:t>богатства, главное удержаться и выиграть.</a:t>
            </a:r>
            <a:endParaRPr lang="ru-RU" sz="1600" b="1" spc="300" dirty="0"/>
          </a:p>
        </p:txBody>
      </p:sp>
      <p:sp>
        <p:nvSpPr>
          <p:cNvPr id="24" name="Прямоугольник: скругленные углы 23">
            <a:extLst>
              <a:ext uri="{FF2B5EF4-FFF2-40B4-BE49-F238E27FC236}">
                <a16:creationId xmlns:a16="http://schemas.microsoft.com/office/drawing/2014/main" xmlns="" id="{160A9E7F-BF2F-42C2-8AA8-736C979AF47F}"/>
              </a:ext>
            </a:extLst>
          </p:cNvPr>
          <p:cNvSpPr/>
          <p:nvPr/>
        </p:nvSpPr>
        <p:spPr>
          <a:xfrm>
            <a:off x="486787" y="2972913"/>
            <a:ext cx="1455938" cy="408369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26" name="Овал 25">
            <a:extLst>
              <a:ext uri="{FF2B5EF4-FFF2-40B4-BE49-F238E27FC236}">
                <a16:creationId xmlns:a16="http://schemas.microsoft.com/office/drawing/2014/main" xmlns="" id="{3C8BB4A9-FC82-4F4D-8CC3-A8AACE92BC39}"/>
              </a:ext>
            </a:extLst>
          </p:cNvPr>
          <p:cNvSpPr/>
          <p:nvPr/>
        </p:nvSpPr>
        <p:spPr>
          <a:xfrm>
            <a:off x="364804" y="2989843"/>
            <a:ext cx="390617" cy="39672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7" name="Прямоугольник: скругленные углы 26">
            <a:extLst>
              <a:ext uri="{FF2B5EF4-FFF2-40B4-BE49-F238E27FC236}">
                <a16:creationId xmlns:a16="http://schemas.microsoft.com/office/drawing/2014/main" xmlns="" id="{FAC3E121-3593-40BB-A123-294922AA8A39}"/>
              </a:ext>
            </a:extLst>
          </p:cNvPr>
          <p:cNvSpPr/>
          <p:nvPr/>
        </p:nvSpPr>
        <p:spPr>
          <a:xfrm>
            <a:off x="2391783" y="2294322"/>
            <a:ext cx="1565419" cy="408369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</a:rPr>
              <a:t>Желтый</a:t>
            </a:r>
            <a:endParaRPr lang="ru-RU" sz="1400" b="1" dirty="0">
              <a:solidFill>
                <a:schemeClr val="tx1"/>
              </a:solidFill>
            </a:endParaRPr>
          </a:p>
        </p:txBody>
      </p:sp>
      <p:sp>
        <p:nvSpPr>
          <p:cNvPr id="28" name="Прямоугольник: скругленные углы 27">
            <a:extLst>
              <a:ext uri="{FF2B5EF4-FFF2-40B4-BE49-F238E27FC236}">
                <a16:creationId xmlns:a16="http://schemas.microsoft.com/office/drawing/2014/main" xmlns="" id="{22D22A33-6B23-44FF-BDF2-E093D08BAEFA}"/>
              </a:ext>
            </a:extLst>
          </p:cNvPr>
          <p:cNvSpPr/>
          <p:nvPr/>
        </p:nvSpPr>
        <p:spPr>
          <a:xfrm>
            <a:off x="2386228" y="3628200"/>
            <a:ext cx="1565419" cy="408369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</a:rPr>
              <a:t>Остальное кол-во цветов</a:t>
            </a:r>
            <a:endParaRPr lang="ru-RU" sz="1400" b="1" dirty="0">
              <a:solidFill>
                <a:schemeClr val="tx1"/>
              </a:solidFill>
            </a:endParaRPr>
          </a:p>
        </p:txBody>
      </p:sp>
      <p:cxnSp>
        <p:nvCxnSpPr>
          <p:cNvPr id="33" name="Соединитель: уступ 32">
            <a:extLst>
              <a:ext uri="{FF2B5EF4-FFF2-40B4-BE49-F238E27FC236}">
                <a16:creationId xmlns:a16="http://schemas.microsoft.com/office/drawing/2014/main" xmlns="" id="{F3EECA31-E4A5-44E4-BE89-9C0D6F87004D}"/>
              </a:ext>
            </a:extLst>
          </p:cNvPr>
          <p:cNvCxnSpPr>
            <a:stCxn id="24" idx="3"/>
            <a:endCxn id="29" idx="1"/>
          </p:cNvCxnSpPr>
          <p:nvPr/>
        </p:nvCxnSpPr>
        <p:spPr>
          <a:xfrm flipV="1">
            <a:off x="1942725" y="3165446"/>
            <a:ext cx="443503" cy="11652"/>
          </a:xfrm>
          <a:prstGeom prst="bentConnector3">
            <a:avLst>
              <a:gd name="adj1" fmla="val -43"/>
            </a:avLst>
          </a:prstGeom>
          <a:ln>
            <a:solidFill>
              <a:schemeClr val="accent6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Прямоугольник: скругленные углы 28">
            <a:extLst>
              <a:ext uri="{FF2B5EF4-FFF2-40B4-BE49-F238E27FC236}">
                <a16:creationId xmlns:a16="http://schemas.microsoft.com/office/drawing/2014/main" xmlns="" id="{6FBBE035-9673-49E6-93A0-6B7AEF2FE769}"/>
              </a:ext>
            </a:extLst>
          </p:cNvPr>
          <p:cNvSpPr/>
          <p:nvPr/>
        </p:nvSpPr>
        <p:spPr>
          <a:xfrm>
            <a:off x="2386228" y="2961261"/>
            <a:ext cx="1565419" cy="408369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</a:rPr>
              <a:t>Синий</a:t>
            </a:r>
            <a:endParaRPr lang="ru-RU" sz="1400" b="1" dirty="0">
              <a:solidFill>
                <a:schemeClr val="tx1"/>
              </a:solidFill>
            </a:endParaRPr>
          </a:p>
        </p:txBody>
      </p:sp>
      <p:cxnSp>
        <p:nvCxnSpPr>
          <p:cNvPr id="31" name="Соединитель: уступ 30">
            <a:extLst>
              <a:ext uri="{FF2B5EF4-FFF2-40B4-BE49-F238E27FC236}">
                <a16:creationId xmlns:a16="http://schemas.microsoft.com/office/drawing/2014/main" xmlns="" id="{A09675CF-8BEB-49DA-AFCE-EA49BAFD33EF}"/>
              </a:ext>
            </a:extLst>
          </p:cNvPr>
          <p:cNvCxnSpPr>
            <a:cxnSpLocks/>
            <a:stCxn id="24" idx="3"/>
            <a:endCxn id="27" idx="1"/>
          </p:cNvCxnSpPr>
          <p:nvPr/>
        </p:nvCxnSpPr>
        <p:spPr>
          <a:xfrm flipV="1">
            <a:off x="1942725" y="2498507"/>
            <a:ext cx="449058" cy="678591"/>
          </a:xfrm>
          <a:prstGeom prst="bentConnector3">
            <a:avLst>
              <a:gd name="adj1" fmla="val 2553"/>
            </a:avLst>
          </a:prstGeom>
          <a:ln>
            <a:solidFill>
              <a:schemeClr val="accent6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Соединитель: уступ 34">
            <a:extLst>
              <a:ext uri="{FF2B5EF4-FFF2-40B4-BE49-F238E27FC236}">
                <a16:creationId xmlns:a16="http://schemas.microsoft.com/office/drawing/2014/main" xmlns="" id="{11FB253D-7A82-4F95-9A4F-8BE823C358C2}"/>
              </a:ext>
            </a:extLst>
          </p:cNvPr>
          <p:cNvCxnSpPr>
            <a:endCxn id="28" idx="1"/>
          </p:cNvCxnSpPr>
          <p:nvPr/>
        </p:nvCxnSpPr>
        <p:spPr>
          <a:xfrm rot="16200000" flipH="1">
            <a:off x="1837990" y="3284146"/>
            <a:ext cx="661115" cy="435361"/>
          </a:xfrm>
          <a:prstGeom prst="bentConnector2">
            <a:avLst/>
          </a:prstGeom>
          <a:ln>
            <a:solidFill>
              <a:schemeClr val="accent6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 стрелкой 38">
            <a:extLst>
              <a:ext uri="{FF2B5EF4-FFF2-40B4-BE49-F238E27FC236}">
                <a16:creationId xmlns:a16="http://schemas.microsoft.com/office/drawing/2014/main" xmlns="" id="{420FE98D-305E-40D7-BC0A-8F19C998CF16}"/>
              </a:ext>
            </a:extLst>
          </p:cNvPr>
          <p:cNvCxnSpPr>
            <a:stCxn id="12" idx="3"/>
            <a:endCxn id="14" idx="1"/>
          </p:cNvCxnSpPr>
          <p:nvPr/>
        </p:nvCxnSpPr>
        <p:spPr>
          <a:xfrm flipV="1">
            <a:off x="2048933" y="1615735"/>
            <a:ext cx="342851" cy="4"/>
          </a:xfrm>
          <a:prstGeom prst="straightConnector1">
            <a:avLst/>
          </a:prstGeom>
          <a:ln>
            <a:solidFill>
              <a:schemeClr val="accent6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 стрелкой 40">
            <a:extLst>
              <a:ext uri="{FF2B5EF4-FFF2-40B4-BE49-F238E27FC236}">
                <a16:creationId xmlns:a16="http://schemas.microsoft.com/office/drawing/2014/main" xmlns="" id="{EFBBBEB3-E7E2-4A76-A171-3742CA4EBD87}"/>
              </a:ext>
            </a:extLst>
          </p:cNvPr>
          <p:cNvCxnSpPr>
            <a:stCxn id="14" idx="3"/>
            <a:endCxn id="15" idx="1"/>
          </p:cNvCxnSpPr>
          <p:nvPr/>
        </p:nvCxnSpPr>
        <p:spPr>
          <a:xfrm flipV="1">
            <a:off x="3957203" y="1615706"/>
            <a:ext cx="553752" cy="29"/>
          </a:xfrm>
          <a:prstGeom prst="straightConnector1">
            <a:avLst/>
          </a:prstGeom>
          <a:ln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 стрелкой 42">
            <a:extLst>
              <a:ext uri="{FF2B5EF4-FFF2-40B4-BE49-F238E27FC236}">
                <a16:creationId xmlns:a16="http://schemas.microsoft.com/office/drawing/2014/main" xmlns="" id="{4521D83A-49E2-4D75-B180-97743F156E4E}"/>
              </a:ext>
            </a:extLst>
          </p:cNvPr>
          <p:cNvCxnSpPr>
            <a:stCxn id="15" idx="3"/>
            <a:endCxn id="18" idx="1"/>
          </p:cNvCxnSpPr>
          <p:nvPr/>
        </p:nvCxnSpPr>
        <p:spPr>
          <a:xfrm>
            <a:off x="7128394" y="1615706"/>
            <a:ext cx="552652" cy="0"/>
          </a:xfrm>
          <a:prstGeom prst="straightConnector1">
            <a:avLst/>
          </a:prstGeom>
          <a:ln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Прямоугольник: скругленные углы 43">
            <a:extLst>
              <a:ext uri="{FF2B5EF4-FFF2-40B4-BE49-F238E27FC236}">
                <a16:creationId xmlns:a16="http://schemas.microsoft.com/office/drawing/2014/main" xmlns="" id="{512B3ACB-FB66-47DC-AF8B-F91FC14413E0}"/>
              </a:ext>
            </a:extLst>
          </p:cNvPr>
          <p:cNvSpPr/>
          <p:nvPr/>
        </p:nvSpPr>
        <p:spPr>
          <a:xfrm>
            <a:off x="494929" y="4902976"/>
            <a:ext cx="1455938" cy="408369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45" name="Овал 44">
            <a:extLst>
              <a:ext uri="{FF2B5EF4-FFF2-40B4-BE49-F238E27FC236}">
                <a16:creationId xmlns:a16="http://schemas.microsoft.com/office/drawing/2014/main" xmlns="" id="{CBE878DE-21B8-4CB2-865C-772ACBFDE19F}"/>
              </a:ext>
            </a:extLst>
          </p:cNvPr>
          <p:cNvSpPr/>
          <p:nvPr/>
        </p:nvSpPr>
        <p:spPr>
          <a:xfrm>
            <a:off x="381736" y="4897147"/>
            <a:ext cx="390617" cy="405563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xmlns="" id="{3479FCD5-8C86-4702-AEC9-B5ADE4B46403}"/>
              </a:ext>
            </a:extLst>
          </p:cNvPr>
          <p:cNvSpPr txBox="1"/>
          <p:nvPr/>
        </p:nvSpPr>
        <p:spPr>
          <a:xfrm>
            <a:off x="533397" y="4922494"/>
            <a:ext cx="1463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/>
              <a:t>Настройки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xmlns="" id="{D552A60C-1984-44B8-9A24-3782BE855D85}"/>
              </a:ext>
            </a:extLst>
          </p:cNvPr>
          <p:cNvSpPr txBox="1"/>
          <p:nvPr/>
        </p:nvSpPr>
        <p:spPr>
          <a:xfrm>
            <a:off x="365376" y="2983365"/>
            <a:ext cx="1768223" cy="369332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b="1" dirty="0" smtClean="0"/>
              <a:t>Цвета игрока</a:t>
            </a:r>
            <a:endParaRPr lang="ru-RU" b="1" dirty="0"/>
          </a:p>
        </p:txBody>
      </p:sp>
      <p:sp>
        <p:nvSpPr>
          <p:cNvPr id="51" name="Прямоугольник: скругленные углы 50">
            <a:extLst>
              <a:ext uri="{FF2B5EF4-FFF2-40B4-BE49-F238E27FC236}">
                <a16:creationId xmlns:a16="http://schemas.microsoft.com/office/drawing/2014/main" xmlns="" id="{86BC2AC3-0EAF-43CF-9B21-E7C12C1CC231}"/>
              </a:ext>
            </a:extLst>
          </p:cNvPr>
          <p:cNvSpPr/>
          <p:nvPr/>
        </p:nvSpPr>
        <p:spPr>
          <a:xfrm>
            <a:off x="533397" y="6079177"/>
            <a:ext cx="1455938" cy="408369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54" name="Прямоугольник: скругленные углы 53">
            <a:extLst>
              <a:ext uri="{FF2B5EF4-FFF2-40B4-BE49-F238E27FC236}">
                <a16:creationId xmlns:a16="http://schemas.microsoft.com/office/drawing/2014/main" xmlns="" id="{DEEE0F46-F388-4D5B-81D2-F329B3D95AC4}"/>
              </a:ext>
            </a:extLst>
          </p:cNvPr>
          <p:cNvSpPr/>
          <p:nvPr/>
        </p:nvSpPr>
        <p:spPr>
          <a:xfrm>
            <a:off x="2390664" y="4894342"/>
            <a:ext cx="1455938" cy="408369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55" name="Прямоугольник: скругленные углы 54">
            <a:extLst>
              <a:ext uri="{FF2B5EF4-FFF2-40B4-BE49-F238E27FC236}">
                <a16:creationId xmlns:a16="http://schemas.microsoft.com/office/drawing/2014/main" xmlns="" id="{40B8442B-C126-4D60-8D16-CF72BDC504CB}"/>
              </a:ext>
            </a:extLst>
          </p:cNvPr>
          <p:cNvSpPr/>
          <p:nvPr/>
        </p:nvSpPr>
        <p:spPr>
          <a:xfrm>
            <a:off x="2390664" y="4302446"/>
            <a:ext cx="1455938" cy="408369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xmlns="" id="{F42D10B9-C3F5-415D-A923-DEB26CBD1F7E}"/>
              </a:ext>
            </a:extLst>
          </p:cNvPr>
          <p:cNvSpPr txBox="1"/>
          <p:nvPr/>
        </p:nvSpPr>
        <p:spPr>
          <a:xfrm>
            <a:off x="2421036" y="4334492"/>
            <a:ext cx="1545616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err="1" smtClean="0"/>
              <a:t>Человек\бот</a:t>
            </a:r>
            <a:endParaRPr lang="ru-RU" sz="1600" b="1" dirty="0" smtClean="0"/>
          </a:p>
          <a:p>
            <a:endParaRPr lang="ru-RU" b="1" dirty="0"/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xmlns="" id="{68186313-A997-4357-B60A-7C061B703043}"/>
              </a:ext>
            </a:extLst>
          </p:cNvPr>
          <p:cNvSpPr txBox="1"/>
          <p:nvPr/>
        </p:nvSpPr>
        <p:spPr>
          <a:xfrm>
            <a:off x="2799046" y="4921205"/>
            <a:ext cx="6896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/>
              <a:t>Звук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xmlns="" id="{CA6AF51D-FACB-44E2-BED1-A2AB21031567}"/>
              </a:ext>
            </a:extLst>
          </p:cNvPr>
          <p:cNvSpPr txBox="1"/>
          <p:nvPr/>
        </p:nvSpPr>
        <p:spPr>
          <a:xfrm>
            <a:off x="2386228" y="5530791"/>
            <a:ext cx="16865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600" b="1" dirty="0" smtClean="0"/>
          </a:p>
          <a:p>
            <a:endParaRPr lang="ru-RU" sz="1600" b="1" dirty="0"/>
          </a:p>
        </p:txBody>
      </p:sp>
      <p:cxnSp>
        <p:nvCxnSpPr>
          <p:cNvPr id="64" name="Соединитель: уступ 63">
            <a:extLst>
              <a:ext uri="{FF2B5EF4-FFF2-40B4-BE49-F238E27FC236}">
                <a16:creationId xmlns:a16="http://schemas.microsoft.com/office/drawing/2014/main" xmlns="" id="{E6500608-933F-480F-916B-1C6F33C4D411}"/>
              </a:ext>
            </a:extLst>
          </p:cNvPr>
          <p:cNvCxnSpPr>
            <a:stCxn id="44" idx="3"/>
            <a:endCxn id="54" idx="1"/>
          </p:cNvCxnSpPr>
          <p:nvPr/>
        </p:nvCxnSpPr>
        <p:spPr>
          <a:xfrm flipV="1">
            <a:off x="1950867" y="5098527"/>
            <a:ext cx="439797" cy="8634"/>
          </a:xfrm>
          <a:prstGeom prst="bentConnector3">
            <a:avLst>
              <a:gd name="adj1" fmla="val -464"/>
            </a:avLst>
          </a:prstGeom>
          <a:ln>
            <a:solidFill>
              <a:schemeClr val="accent6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Соединитель: уступ 73">
            <a:extLst>
              <a:ext uri="{FF2B5EF4-FFF2-40B4-BE49-F238E27FC236}">
                <a16:creationId xmlns:a16="http://schemas.microsoft.com/office/drawing/2014/main" xmlns="" id="{C8A83AB2-FA1E-46B0-8060-CF87C98563FA}"/>
              </a:ext>
            </a:extLst>
          </p:cNvPr>
          <p:cNvCxnSpPr>
            <a:cxnSpLocks/>
          </p:cNvCxnSpPr>
          <p:nvPr/>
        </p:nvCxnSpPr>
        <p:spPr>
          <a:xfrm rot="5400000" flipH="1" flipV="1">
            <a:off x="1930378" y="4537188"/>
            <a:ext cx="491886" cy="450908"/>
          </a:xfrm>
          <a:prstGeom prst="bentConnector3">
            <a:avLst>
              <a:gd name="adj1" fmla="val 100535"/>
            </a:avLst>
          </a:prstGeom>
          <a:ln>
            <a:solidFill>
              <a:schemeClr val="accent6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Овал 85">
            <a:extLst>
              <a:ext uri="{FF2B5EF4-FFF2-40B4-BE49-F238E27FC236}">
                <a16:creationId xmlns:a16="http://schemas.microsoft.com/office/drawing/2014/main" xmlns="" id="{4A494C83-D695-4721-B9BB-DDC437D584C3}"/>
              </a:ext>
            </a:extLst>
          </p:cNvPr>
          <p:cNvSpPr/>
          <p:nvPr/>
        </p:nvSpPr>
        <p:spPr>
          <a:xfrm>
            <a:off x="373594" y="6079177"/>
            <a:ext cx="390617" cy="408373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xmlns="" id="{C51BE101-576F-41B0-AB04-03D021631110}"/>
              </a:ext>
            </a:extLst>
          </p:cNvPr>
          <p:cNvSpPr txBox="1"/>
          <p:nvPr/>
        </p:nvSpPr>
        <p:spPr>
          <a:xfrm>
            <a:off x="568901" y="6098695"/>
            <a:ext cx="9893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/>
              <a:t>Выход </a:t>
            </a: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xmlns="" id="{CA1A1AE4-54AD-4CED-A7FA-292339136391}"/>
              </a:ext>
            </a:extLst>
          </p:cNvPr>
          <p:cNvSpPr txBox="1"/>
          <p:nvPr/>
        </p:nvSpPr>
        <p:spPr>
          <a:xfrm>
            <a:off x="4906392" y="380682"/>
            <a:ext cx="60965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/>
              <a:t>Схема работы приложения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797B6556-A416-451F-BF21-97B316681961}"/>
              </a:ext>
            </a:extLst>
          </p:cNvPr>
          <p:cNvSpPr txBox="1"/>
          <p:nvPr/>
        </p:nvSpPr>
        <p:spPr>
          <a:xfrm>
            <a:off x="11310233" y="6118214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747557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F154857D-515F-4B62-84DE-889D2E08743B}"/>
              </a:ext>
            </a:extLst>
          </p:cNvPr>
          <p:cNvSpPr txBox="1"/>
          <p:nvPr/>
        </p:nvSpPr>
        <p:spPr>
          <a:xfrm>
            <a:off x="692459" y="401888"/>
            <a:ext cx="50786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/>
              <a:t>Реализация проекта</a:t>
            </a:r>
            <a:r>
              <a:rPr lang="ru-RU" dirty="0"/>
              <a:t>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D6BE5198-708B-41AB-8706-D59DBB78D9A7}"/>
              </a:ext>
            </a:extLst>
          </p:cNvPr>
          <p:cNvSpPr txBox="1"/>
          <p:nvPr/>
        </p:nvSpPr>
        <p:spPr>
          <a:xfrm>
            <a:off x="550416" y="611166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6</a:t>
            </a:r>
            <a:endParaRPr lang="ru-RU" dirty="0"/>
          </a:p>
        </p:txBody>
      </p:sp>
      <p:pic>
        <p:nvPicPr>
          <p:cNvPr id="3074" name="Picture 2" descr="C:\Users\79126\Desktop\Снимок экрана 2022-04-26 205124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69950" y="1269056"/>
            <a:ext cx="5981700" cy="2973688"/>
          </a:xfrm>
          <a:prstGeom prst="rect">
            <a:avLst/>
          </a:prstGeom>
          <a:noFill/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</p:pic>
      <p:pic>
        <p:nvPicPr>
          <p:cNvPr id="3075" name="Picture 3" descr="C:\Users\79126\Desktop\Снимок экрана 2022-04-26 205239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25702" y="3181350"/>
            <a:ext cx="6191996" cy="3073400"/>
          </a:xfrm>
          <a:prstGeom prst="rect">
            <a:avLst/>
          </a:prstGeom>
          <a:noFill/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</p:pic>
    </p:spTree>
    <p:extLst>
      <p:ext uri="{BB962C8B-B14F-4D97-AF65-F5344CB8AC3E}">
        <p14:creationId xmlns:p14="http://schemas.microsoft.com/office/powerpoint/2010/main" xmlns="" val="2692505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8EF7CE80-0394-4657-A6A9-96CA3F3B6B3D}"/>
              </a:ext>
            </a:extLst>
          </p:cNvPr>
          <p:cNvSpPr txBox="1"/>
          <p:nvPr/>
        </p:nvSpPr>
        <p:spPr>
          <a:xfrm>
            <a:off x="11381362" y="6157609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7</a:t>
            </a:r>
            <a:endParaRPr lang="ru-RU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63" y="1383015"/>
            <a:ext cx="2895071" cy="41023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" name="Рисунок 9">
            <a:extLst>
              <a:ext uri="{FF2B5EF4-FFF2-40B4-BE49-F238E27FC236}">
                <a16:creationId xmlns:a16="http://schemas.microsoft.com/office/drawing/2014/main" xmlns="" id="{BE410949-E38C-6E80-2955-5C5AFE054C3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93220" y="446320"/>
            <a:ext cx="7328313" cy="5789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687155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6B9F5A95-6F88-4FC0-BB0B-E265D7E3113B}"/>
              </a:ext>
            </a:extLst>
          </p:cNvPr>
          <p:cNvSpPr txBox="1"/>
          <p:nvPr/>
        </p:nvSpPr>
        <p:spPr>
          <a:xfrm>
            <a:off x="11459184" y="6167336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8</a:t>
            </a:r>
            <a:endParaRPr lang="ru-RU" dirty="0"/>
          </a:p>
        </p:txBody>
      </p:sp>
      <p:pic>
        <p:nvPicPr>
          <p:cNvPr id="5122" name="Picture 2" descr="C:\Users\79126\Desktop\йццц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4038" y="304800"/>
            <a:ext cx="3948112" cy="1333500"/>
          </a:xfrm>
          <a:prstGeom prst="rect">
            <a:avLst/>
          </a:prstGeom>
          <a:noFill/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</p:pic>
      <p:pic>
        <p:nvPicPr>
          <p:cNvPr id="5123" name="Picture 3" descr="C:\Users\79126\Desktop\ййй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21388" y="303706"/>
            <a:ext cx="3973512" cy="1729390"/>
          </a:xfrm>
          <a:prstGeom prst="rect">
            <a:avLst/>
          </a:prstGeom>
          <a:noFill/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</p:pic>
      <p:pic>
        <p:nvPicPr>
          <p:cNvPr id="5124" name="Picture 4" descr="C:\Users\79126\Desktop\фсс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89000" y="1868488"/>
            <a:ext cx="4648200" cy="1852612"/>
          </a:xfrm>
          <a:prstGeom prst="rect">
            <a:avLst/>
          </a:prstGeom>
          <a:noFill/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</p:pic>
      <p:pic>
        <p:nvPicPr>
          <p:cNvPr id="5125" name="Picture 5" descr="C:\Users\79126\Desktop\фысм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539567" y="2091077"/>
            <a:ext cx="4064000" cy="4151690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83117" y="4192379"/>
            <a:ext cx="6889750" cy="19041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4193463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2395</TotalTime>
  <Words>138</Words>
  <Application>Microsoft Office PowerPoint</Application>
  <PresentationFormat>Произвольный</PresentationFormat>
  <Paragraphs>58</Paragraphs>
  <Slides>11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Яркая</vt:lpstr>
      <vt:lpstr>OPDGAMES  IT-Monopoly   1С22S.CS.33 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 THE TRAIL OF LOST SOULS   По следам пропавших душ</dc:title>
  <dc:creator>Анастасия Грушева</dc:creator>
  <cp:lastModifiedBy>Semen Fedorov</cp:lastModifiedBy>
  <cp:revision>43</cp:revision>
  <dcterms:created xsi:type="dcterms:W3CDTF">2021-01-11T16:19:35Z</dcterms:created>
  <dcterms:modified xsi:type="dcterms:W3CDTF">2022-06-27T13:26:18Z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5466686</vt:lpwstr>
  </property>
  <property fmtid="{D5CDD505-2E9C-101B-9397-08002B2CF9AE}" pid="3" name="NXPowerLiteSettings">
    <vt:lpwstr>F7000400038000</vt:lpwstr>
  </property>
  <property fmtid="{D5CDD505-2E9C-101B-9397-08002B2CF9AE}" pid="4" name="NXPowerLiteVersion">
    <vt:lpwstr>S9.1.4</vt:lpwstr>
  </property>
</Properties>
</file>