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Roboto Slab"/>
      <p:regular r:id="rId19"/>
      <p:bold r:id="rId20"/>
    </p:embeddedFont>
    <p:embeddedFont>
      <p:font typeface="Robot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AFE9A906-99C6-4BED-A36C-C9CE0D02D2CC}">
  <a:tblStyle styleId="{AFE9A906-99C6-4BED-A36C-C9CE0D02D2C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Slab-bold.fntdata"/><Relationship Id="rId11" Type="http://schemas.openxmlformats.org/officeDocument/2006/relationships/slide" Target="slides/slide5.xml"/><Relationship Id="rId22" Type="http://schemas.openxmlformats.org/officeDocument/2006/relationships/font" Target="fonts/Roboto-bold.fntdata"/><Relationship Id="rId10" Type="http://schemas.openxmlformats.org/officeDocument/2006/relationships/slide" Target="slides/slide4.xml"/><Relationship Id="rId21" Type="http://schemas.openxmlformats.org/officeDocument/2006/relationships/font" Target="fonts/Roboto-regular.fntdata"/><Relationship Id="rId13" Type="http://schemas.openxmlformats.org/officeDocument/2006/relationships/slide" Target="slides/slide7.xml"/><Relationship Id="rId24" Type="http://schemas.openxmlformats.org/officeDocument/2006/relationships/font" Target="fonts/Roboto-boldItalic.fntdata"/><Relationship Id="rId12" Type="http://schemas.openxmlformats.org/officeDocument/2006/relationships/slide" Target="slides/slide6.xml"/><Relationship Id="rId23" Type="http://schemas.openxmlformats.org/officeDocument/2006/relationships/font" Target="fonts/Robo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font" Target="fonts/RobotoSlab-regular.fntdata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cc6c22128_2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cc6c22128_2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7b1045b1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7b1045b1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cc6c22128_2_5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6cc6c22128_2_5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cc6c2212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cc6c2212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cc6c22128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cc6c22128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cc6c2212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cc6c221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6cc6c2212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6cc6c2212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7b1045b1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7b1045b1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cc6c22128_2_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cc6c22128_2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6cd9ae302f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6cd9ae302f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cc6c22128_2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cc6c22128_2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" name="Google Shape;18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" name="Google Shape;22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" name="Google Shape;27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" name="Google Shape;36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" name="Google Shape;45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46" name="Google Shape;46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1" name="Google Shape;51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ctrTitle"/>
          </p:nvPr>
        </p:nvSpPr>
        <p:spPr>
          <a:xfrm>
            <a:off x="311700" y="793650"/>
            <a:ext cx="8520600" cy="177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Презентация по </a:t>
            </a:r>
            <a:endParaRPr sz="3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проектному практикуму</a:t>
            </a:r>
            <a:endParaRPr sz="3600"/>
          </a:p>
        </p:txBody>
      </p:sp>
      <p:sp>
        <p:nvSpPr>
          <p:cNvPr id="64" name="Google Shape;64;p13"/>
          <p:cNvSpPr txBox="1"/>
          <p:nvPr>
            <p:ph idx="1" type="subTitle"/>
          </p:nvPr>
        </p:nvSpPr>
        <p:spPr>
          <a:xfrm>
            <a:off x="455700" y="3044250"/>
            <a:ext cx="6812700" cy="198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</a:rPr>
              <a:t>студенты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FFFFFF"/>
                </a:solidFill>
              </a:rPr>
              <a:t>Ворожцов Кирилл </a:t>
            </a:r>
            <a:r>
              <a:rPr lang="ru" sz="1400">
                <a:solidFill>
                  <a:srgbClr val="FFFFFF"/>
                </a:solidFill>
              </a:rPr>
              <a:t>Викторович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FFFFFF"/>
                </a:solidFill>
              </a:rPr>
              <a:t>Усов Алексей Андреевич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FFFFFF"/>
                </a:solidFill>
              </a:rPr>
              <a:t>Мубаракшина Марьяна Дамировна</a:t>
            </a:r>
            <a:endParaRPr sz="1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/>
          <p:nvPr>
            <p:ph type="title"/>
          </p:nvPr>
        </p:nvSpPr>
        <p:spPr>
          <a:xfrm>
            <a:off x="313025" y="-845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макеты</a:t>
            </a:r>
            <a:endParaRPr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6725" y="518425"/>
            <a:ext cx="2488928" cy="442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9700" y="540019"/>
            <a:ext cx="2554825" cy="4498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6550" y="518425"/>
            <a:ext cx="2579364" cy="454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/>
          <p:nvPr>
            <p:ph type="title"/>
          </p:nvPr>
        </p:nvSpPr>
        <p:spPr>
          <a:xfrm>
            <a:off x="347700" y="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макеты</a:t>
            </a:r>
            <a:endParaRPr/>
          </a:p>
        </p:txBody>
      </p:sp>
      <p:sp>
        <p:nvSpPr>
          <p:cNvPr id="136" name="Google Shape;136;p23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0936" y="569275"/>
            <a:ext cx="2510775" cy="44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5674" y="532400"/>
            <a:ext cx="2552243" cy="453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7701" y="490935"/>
            <a:ext cx="2554825" cy="4541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7200"/>
              <a:t>Спасибо за внимание!</a:t>
            </a:r>
            <a:endParaRPr sz="7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ctrTitle"/>
          </p:nvPr>
        </p:nvSpPr>
        <p:spPr>
          <a:xfrm>
            <a:off x="311700" y="-231075"/>
            <a:ext cx="8520600" cy="125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Введение</a:t>
            </a:r>
            <a:endParaRPr/>
          </a:p>
        </p:txBody>
      </p:sp>
      <p:sp>
        <p:nvSpPr>
          <p:cNvPr id="70" name="Google Shape;70;p14"/>
          <p:cNvSpPr txBox="1"/>
          <p:nvPr>
            <p:ph idx="1" type="subTitle"/>
          </p:nvPr>
        </p:nvSpPr>
        <p:spPr>
          <a:xfrm>
            <a:off x="4791750" y="1019025"/>
            <a:ext cx="4117800" cy="396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3F3F3"/>
                </a:solidFill>
              </a:rPr>
              <a:t>З</a:t>
            </a:r>
            <a:r>
              <a:rPr lang="ru" sz="1800">
                <a:solidFill>
                  <a:srgbClr val="FFFFFF"/>
                </a:solidFill>
              </a:rPr>
              <a:t>а последние несколько веков автомобили получили большую популярность во всем мире, 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FFFFF"/>
                </a:solidFill>
              </a:rPr>
              <a:t>в связи с этим произошли изменения городской среды, появилось то, чего не было никогда раньше - “пробки” </a:t>
            </a:r>
            <a:endParaRPr sz="1800">
              <a:solidFill>
                <a:srgbClr val="FFFFFF"/>
              </a:solidFill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25" y="984362"/>
            <a:ext cx="4738725" cy="3174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type="ctrTitle"/>
          </p:nvPr>
        </p:nvSpPr>
        <p:spPr>
          <a:xfrm>
            <a:off x="523075" y="60100"/>
            <a:ext cx="8520600" cy="125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актуальность</a:t>
            </a:r>
            <a:endParaRPr/>
          </a:p>
        </p:txBody>
      </p:sp>
      <p:sp>
        <p:nvSpPr>
          <p:cNvPr id="77" name="Google Shape;77;p15"/>
          <p:cNvSpPr txBox="1"/>
          <p:nvPr>
            <p:ph idx="1" type="subTitle"/>
          </p:nvPr>
        </p:nvSpPr>
        <p:spPr>
          <a:xfrm>
            <a:off x="311700" y="1107200"/>
            <a:ext cx="8832300" cy="403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FFFFFF"/>
                </a:solidFill>
              </a:rPr>
              <a:t>количество авто на 1000 человек 31 декабря 2018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22222"/>
                </a:solidFill>
                <a:highlight>
                  <a:srgbClr val="FFFFFF"/>
                </a:highlight>
              </a:rPr>
              <a:t>Уровень автомобилизации в странах мира (авто/1000 чел.)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325" y="1456650"/>
            <a:ext cx="7789050" cy="368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87900" y="3193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/>
              <a:t>цель</a:t>
            </a:r>
            <a:endParaRPr sz="2400"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87900" y="11441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Цель: создание удобного и многофункционального приложения для построения маршрутов и оптимизации городской среды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400" y="1969000"/>
            <a:ext cx="5079201" cy="317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>
            <p:ph type="title"/>
          </p:nvPr>
        </p:nvSpPr>
        <p:spPr>
          <a:xfrm>
            <a:off x="387900" y="33087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задачи</a:t>
            </a:r>
            <a:endParaRPr/>
          </a:p>
        </p:txBody>
      </p:sp>
      <p:sp>
        <p:nvSpPr>
          <p:cNvPr id="91" name="Google Shape;91;p17"/>
          <p:cNvSpPr txBox="1"/>
          <p:nvPr>
            <p:ph idx="1" type="body"/>
          </p:nvPr>
        </p:nvSpPr>
        <p:spPr>
          <a:xfrm>
            <a:off x="75825" y="911899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сбор данных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анализ данных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"/>
              <a:t>вывод данных на экран пользователя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1725" y="1152475"/>
            <a:ext cx="4272275" cy="320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Распределение по ролям</a:t>
            </a:r>
            <a:endParaRPr/>
          </a:p>
        </p:txBody>
      </p:sp>
      <p:graphicFrame>
        <p:nvGraphicFramePr>
          <p:cNvPr id="98" name="Google Shape;98;p18"/>
          <p:cNvGraphicFramePr/>
          <p:nvPr/>
        </p:nvGraphicFramePr>
        <p:xfrm>
          <a:off x="619575" y="12002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{AFE9A906-99C6-4BED-A36C-C9CE0D02D2CC}</a:tableStyleId>
              </a:tblPr>
              <a:tblGrid>
                <a:gridCol w="2583425"/>
                <a:gridCol w="2583425"/>
                <a:gridCol w="2583425"/>
              </a:tblGrid>
              <a:tr h="546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</a:rPr>
                        <a:t>участник команды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</a:rPr>
                        <a:t>роль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</a:rPr>
                        <a:t>характеристика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530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Ворожцов Кирилл Викторович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</a:rPr>
                        <a:t>аналитик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</a:rPr>
                        <a:t>анализ рынка и конкурентов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551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Усов Алексей Андреевич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</a:rPr>
                        <a:t>тимлид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</a:rPr>
                        <a:t>распределение ролей, разработка логики работы приложения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5304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  <a:latin typeface="Roboto Slab"/>
                          <a:ea typeface="Roboto Slab"/>
                          <a:cs typeface="Roboto Slab"/>
                          <a:sym typeface="Roboto Slab"/>
                        </a:rPr>
                        <a:t>Мубаракшина Марьяна Дамировна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</a:rPr>
                        <a:t>дизайнер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FFFFF"/>
                          </a:solidFill>
                        </a:rPr>
                        <a:t>создание макетов</a:t>
                      </a:r>
                      <a:endParaRPr>
                        <a:solidFill>
                          <a:srgbClr val="FFFFFF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9"/>
          <p:cNvSpPr txBox="1"/>
          <p:nvPr>
            <p:ph type="title"/>
          </p:nvPr>
        </p:nvSpPr>
        <p:spPr>
          <a:xfrm>
            <a:off x="468100" y="44800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как будем собирать данные и анализировать их</a:t>
            </a:r>
            <a:endParaRPr/>
          </a:p>
        </p:txBody>
      </p:sp>
      <p:sp>
        <p:nvSpPr>
          <p:cNvPr id="104" name="Google Shape;104;p19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125" y="1082325"/>
            <a:ext cx="5845349" cy="38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Стек технологий</a:t>
            </a:r>
            <a:endParaRPr/>
          </a:p>
        </p:txBody>
      </p:sp>
      <p:sp>
        <p:nvSpPr>
          <p:cNvPr id="111" name="Google Shape;111;p20"/>
          <p:cNvSpPr txBox="1"/>
          <p:nvPr>
            <p:ph idx="1" type="body"/>
          </p:nvPr>
        </p:nvSpPr>
        <p:spPr>
          <a:xfrm>
            <a:off x="387900" y="14697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44125"/>
            <a:ext cx="3679626" cy="249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4375" y="2690425"/>
            <a:ext cx="3679627" cy="245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конкуренты</a:t>
            </a:r>
            <a:endParaRPr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9050" y="2756850"/>
            <a:ext cx="3938774" cy="22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 rotWithShape="1">
          <a:blip r:embed="rId4">
            <a:alphaModFix/>
          </a:blip>
          <a:srcRect b="-2840" l="0" r="0" t="2840"/>
          <a:stretch/>
        </p:blipFill>
        <p:spPr>
          <a:xfrm>
            <a:off x="227475" y="273150"/>
            <a:ext cx="2761949" cy="238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6250" y="330875"/>
            <a:ext cx="2115551" cy="2115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