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8" r:id="rId3"/>
    <p:sldId id="259" r:id="rId4"/>
    <p:sldId id="261" r:id="rId5"/>
    <p:sldId id="265" r:id="rId6"/>
    <p:sldId id="264" r:id="rId7"/>
    <p:sldId id="257" r:id="rId8"/>
    <p:sldId id="26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454"/>
    <a:srgbClr val="546D72"/>
    <a:srgbClr val="FFFFFF"/>
    <a:srgbClr val="1AB3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0393D6-E42E-419C-B924-6C7BA737A55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37E882-7A35-44C5-B63F-D69FF97C9CFA}">
      <dgm:prSet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dirty="0">
              <a:latin typeface="Corbel" panose="020B0503020204020204" pitchFamily="34" charset="0"/>
            </a:rPr>
            <a:t>В последнее время всё чаще возникает проблема, когда учителю тяжело замотивировать учеников изучать естественные науки.</a:t>
          </a:r>
          <a:endParaRPr lang="en-US" dirty="0">
            <a:latin typeface="Corbel" panose="020B0503020204020204" pitchFamily="34" charset="0"/>
          </a:endParaRPr>
        </a:p>
      </dgm:t>
    </dgm:pt>
    <dgm:pt modelId="{D73021E7-4F2A-46B3-990B-DDCC83F0E30F}" type="parTrans" cxnId="{EE0CB535-05E9-4307-8F9E-41EC3DBB1D1F}">
      <dgm:prSet/>
      <dgm:spPr/>
      <dgm:t>
        <a:bodyPr/>
        <a:lstStyle/>
        <a:p>
          <a:endParaRPr lang="en-US"/>
        </a:p>
      </dgm:t>
    </dgm:pt>
    <dgm:pt modelId="{5E9ACCAE-F130-41DD-B5A7-2638A9FEE263}" type="sibTrans" cxnId="{EE0CB535-05E9-4307-8F9E-41EC3DBB1D1F}">
      <dgm:prSet/>
      <dgm:spPr/>
      <dgm:t>
        <a:bodyPr/>
        <a:lstStyle/>
        <a:p>
          <a:endParaRPr lang="en-US"/>
        </a:p>
      </dgm:t>
    </dgm:pt>
    <dgm:pt modelId="{28A5023F-64B0-4C09-9E45-A7088E31BED5}">
      <dgm:prSet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>
              <a:latin typeface="Corbel" panose="020B0503020204020204" pitchFamily="34" charset="0"/>
            </a:rPr>
            <a:t>Для решения этой проблемы мы решили создать игру, чтобы разнообразить получения новых знаний</a:t>
          </a:r>
          <a:endParaRPr lang="en-US">
            <a:latin typeface="Corbel" panose="020B0503020204020204" pitchFamily="34" charset="0"/>
          </a:endParaRPr>
        </a:p>
      </dgm:t>
    </dgm:pt>
    <dgm:pt modelId="{67D66E09-4B03-4D54-BB76-0A7B0B80CA10}" type="parTrans" cxnId="{78DEF57E-7764-4506-AC60-36003DFFAAA8}">
      <dgm:prSet/>
      <dgm:spPr/>
      <dgm:t>
        <a:bodyPr/>
        <a:lstStyle/>
        <a:p>
          <a:endParaRPr lang="en-US"/>
        </a:p>
      </dgm:t>
    </dgm:pt>
    <dgm:pt modelId="{B6FF3AD4-862C-4140-9D78-23FE36126188}" type="sibTrans" cxnId="{78DEF57E-7764-4506-AC60-36003DFFAAA8}">
      <dgm:prSet/>
      <dgm:spPr/>
      <dgm:t>
        <a:bodyPr/>
        <a:lstStyle/>
        <a:p>
          <a:endParaRPr lang="en-US"/>
        </a:p>
      </dgm:t>
    </dgm:pt>
    <dgm:pt modelId="{C3047EF0-4A26-4CF6-AEC3-6D6A9E509AC6}" type="pres">
      <dgm:prSet presAssocID="{0F0393D6-E42E-419C-B924-6C7BA737A55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E928BE1-0EE2-4846-837E-D1BE93F9D46A}" type="pres">
      <dgm:prSet presAssocID="{C237E882-7A35-44C5-B63F-D69FF97C9CFA}" presName="hierRoot1" presStyleCnt="0"/>
      <dgm:spPr/>
    </dgm:pt>
    <dgm:pt modelId="{4CD52553-EBE2-4E4D-9BEE-21C8F9557BAF}" type="pres">
      <dgm:prSet presAssocID="{C237E882-7A35-44C5-B63F-D69FF97C9CFA}" presName="composite" presStyleCnt="0"/>
      <dgm:spPr/>
    </dgm:pt>
    <dgm:pt modelId="{06FAF13A-E68B-4FEE-8515-BFE9DF8F35FB}" type="pres">
      <dgm:prSet presAssocID="{C237E882-7A35-44C5-B63F-D69FF97C9CFA}" presName="background" presStyleLbl="node0" presStyleIdx="0" presStyleCnt="2"/>
      <dgm:spPr>
        <a:solidFill>
          <a:schemeClr val="accent6">
            <a:lumMod val="20000"/>
            <a:lumOff val="80000"/>
          </a:schemeClr>
        </a:solidFill>
      </dgm:spPr>
    </dgm:pt>
    <dgm:pt modelId="{3844108E-7AEF-4FB2-95E1-73AC92616ACF}" type="pres">
      <dgm:prSet presAssocID="{C237E882-7A35-44C5-B63F-D69FF97C9CFA}" presName="text" presStyleLbl="fgAcc0" presStyleIdx="0" presStyleCnt="2" custLinFactNeighborX="-28">
        <dgm:presLayoutVars>
          <dgm:chPref val="3"/>
        </dgm:presLayoutVars>
      </dgm:prSet>
      <dgm:spPr/>
    </dgm:pt>
    <dgm:pt modelId="{3D4FC559-07AF-48A9-8EC3-49F34DF966A2}" type="pres">
      <dgm:prSet presAssocID="{C237E882-7A35-44C5-B63F-D69FF97C9CFA}" presName="hierChild2" presStyleCnt="0"/>
      <dgm:spPr/>
    </dgm:pt>
    <dgm:pt modelId="{4A4B52BC-1E54-4BCE-854E-6FFC544D64C4}" type="pres">
      <dgm:prSet presAssocID="{28A5023F-64B0-4C09-9E45-A7088E31BED5}" presName="hierRoot1" presStyleCnt="0"/>
      <dgm:spPr/>
    </dgm:pt>
    <dgm:pt modelId="{5ABE18A5-4A3E-4B02-A878-C0D047DB47BD}" type="pres">
      <dgm:prSet presAssocID="{28A5023F-64B0-4C09-9E45-A7088E31BED5}" presName="composite" presStyleCnt="0"/>
      <dgm:spPr/>
    </dgm:pt>
    <dgm:pt modelId="{5E9121E6-300C-4838-9C0E-B1E0BAC52589}" type="pres">
      <dgm:prSet presAssocID="{28A5023F-64B0-4C09-9E45-A7088E31BED5}" presName="background" presStyleLbl="node0" presStyleIdx="1" presStyleCnt="2"/>
      <dgm:spPr>
        <a:solidFill>
          <a:schemeClr val="accent6">
            <a:lumMod val="20000"/>
            <a:lumOff val="8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</dgm:pt>
    <dgm:pt modelId="{33CC89B8-30A5-4616-8CED-D6C848051A4B}" type="pres">
      <dgm:prSet presAssocID="{28A5023F-64B0-4C09-9E45-A7088E31BED5}" presName="text" presStyleLbl="fgAcc0" presStyleIdx="1" presStyleCnt="2" custLinFactNeighborX="29">
        <dgm:presLayoutVars>
          <dgm:chPref val="3"/>
        </dgm:presLayoutVars>
      </dgm:prSet>
      <dgm:spPr/>
    </dgm:pt>
    <dgm:pt modelId="{5BC7EE50-3070-4ED3-8A4A-F8E0E1F44737}" type="pres">
      <dgm:prSet presAssocID="{28A5023F-64B0-4C09-9E45-A7088E31BED5}" presName="hierChild2" presStyleCnt="0"/>
      <dgm:spPr/>
    </dgm:pt>
  </dgm:ptLst>
  <dgm:cxnLst>
    <dgm:cxn modelId="{EE0CB535-05E9-4307-8F9E-41EC3DBB1D1F}" srcId="{0F0393D6-E42E-419C-B924-6C7BA737A559}" destId="{C237E882-7A35-44C5-B63F-D69FF97C9CFA}" srcOrd="0" destOrd="0" parTransId="{D73021E7-4F2A-46B3-990B-DDCC83F0E30F}" sibTransId="{5E9ACCAE-F130-41DD-B5A7-2638A9FEE263}"/>
    <dgm:cxn modelId="{9B1D5338-81D6-48FB-9731-366E2E14043C}" type="presOf" srcId="{C237E882-7A35-44C5-B63F-D69FF97C9CFA}" destId="{3844108E-7AEF-4FB2-95E1-73AC92616ACF}" srcOrd="0" destOrd="0" presId="urn:microsoft.com/office/officeart/2005/8/layout/hierarchy1"/>
    <dgm:cxn modelId="{78DEF57E-7764-4506-AC60-36003DFFAAA8}" srcId="{0F0393D6-E42E-419C-B924-6C7BA737A559}" destId="{28A5023F-64B0-4C09-9E45-A7088E31BED5}" srcOrd="1" destOrd="0" parTransId="{67D66E09-4B03-4D54-BB76-0A7B0B80CA10}" sibTransId="{B6FF3AD4-862C-4140-9D78-23FE36126188}"/>
    <dgm:cxn modelId="{E70CE58C-4D40-4434-B34C-90B810F29422}" type="presOf" srcId="{28A5023F-64B0-4C09-9E45-A7088E31BED5}" destId="{33CC89B8-30A5-4616-8CED-D6C848051A4B}" srcOrd="0" destOrd="0" presId="urn:microsoft.com/office/officeart/2005/8/layout/hierarchy1"/>
    <dgm:cxn modelId="{E605C0AA-F52C-4CC1-B8A0-F477135AFD17}" type="presOf" srcId="{0F0393D6-E42E-419C-B924-6C7BA737A559}" destId="{C3047EF0-4A26-4CF6-AEC3-6D6A9E509AC6}" srcOrd="0" destOrd="0" presId="urn:microsoft.com/office/officeart/2005/8/layout/hierarchy1"/>
    <dgm:cxn modelId="{793DFCD3-FBC7-49D1-8CBB-54B72910C607}" type="presParOf" srcId="{C3047EF0-4A26-4CF6-AEC3-6D6A9E509AC6}" destId="{5E928BE1-0EE2-4846-837E-D1BE93F9D46A}" srcOrd="0" destOrd="0" presId="urn:microsoft.com/office/officeart/2005/8/layout/hierarchy1"/>
    <dgm:cxn modelId="{0CB3732A-57A9-4D29-9326-6430262D43B8}" type="presParOf" srcId="{5E928BE1-0EE2-4846-837E-D1BE93F9D46A}" destId="{4CD52553-EBE2-4E4D-9BEE-21C8F9557BAF}" srcOrd="0" destOrd="0" presId="urn:microsoft.com/office/officeart/2005/8/layout/hierarchy1"/>
    <dgm:cxn modelId="{32AFD6C6-4D20-48FD-8933-867315A1E246}" type="presParOf" srcId="{4CD52553-EBE2-4E4D-9BEE-21C8F9557BAF}" destId="{06FAF13A-E68B-4FEE-8515-BFE9DF8F35FB}" srcOrd="0" destOrd="0" presId="urn:microsoft.com/office/officeart/2005/8/layout/hierarchy1"/>
    <dgm:cxn modelId="{0A87BAAC-B18E-4418-A4F6-CD82DBDB9B28}" type="presParOf" srcId="{4CD52553-EBE2-4E4D-9BEE-21C8F9557BAF}" destId="{3844108E-7AEF-4FB2-95E1-73AC92616ACF}" srcOrd="1" destOrd="0" presId="urn:microsoft.com/office/officeart/2005/8/layout/hierarchy1"/>
    <dgm:cxn modelId="{99A588D6-ACC0-42BC-85BA-0EE4DDFC6A5B}" type="presParOf" srcId="{5E928BE1-0EE2-4846-837E-D1BE93F9D46A}" destId="{3D4FC559-07AF-48A9-8EC3-49F34DF966A2}" srcOrd="1" destOrd="0" presId="urn:microsoft.com/office/officeart/2005/8/layout/hierarchy1"/>
    <dgm:cxn modelId="{EC7A770F-0830-4918-BC1D-4F537C51284A}" type="presParOf" srcId="{C3047EF0-4A26-4CF6-AEC3-6D6A9E509AC6}" destId="{4A4B52BC-1E54-4BCE-854E-6FFC544D64C4}" srcOrd="1" destOrd="0" presId="urn:microsoft.com/office/officeart/2005/8/layout/hierarchy1"/>
    <dgm:cxn modelId="{3A7AAE51-853C-46EB-B9FC-70BBD4415EA2}" type="presParOf" srcId="{4A4B52BC-1E54-4BCE-854E-6FFC544D64C4}" destId="{5ABE18A5-4A3E-4B02-A878-C0D047DB47BD}" srcOrd="0" destOrd="0" presId="urn:microsoft.com/office/officeart/2005/8/layout/hierarchy1"/>
    <dgm:cxn modelId="{A768BA6D-93B7-40D0-A06C-C56D1B1945A9}" type="presParOf" srcId="{5ABE18A5-4A3E-4B02-A878-C0D047DB47BD}" destId="{5E9121E6-300C-4838-9C0E-B1E0BAC52589}" srcOrd="0" destOrd="0" presId="urn:microsoft.com/office/officeart/2005/8/layout/hierarchy1"/>
    <dgm:cxn modelId="{9168DA7E-8B75-4696-9C3D-63CA4F9B470B}" type="presParOf" srcId="{5ABE18A5-4A3E-4B02-A878-C0D047DB47BD}" destId="{33CC89B8-30A5-4616-8CED-D6C848051A4B}" srcOrd="1" destOrd="0" presId="urn:microsoft.com/office/officeart/2005/8/layout/hierarchy1"/>
    <dgm:cxn modelId="{7C47AC8D-A5A0-455B-8402-57A2A7DA54EA}" type="presParOf" srcId="{4A4B52BC-1E54-4BCE-854E-6FFC544D64C4}" destId="{5BC7EE50-3070-4ED3-8A4A-F8E0E1F4473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FAF13A-E68B-4FEE-8515-BFE9DF8F35FB}">
      <dsp:nvSpPr>
        <dsp:cNvPr id="0" name=""/>
        <dsp:cNvSpPr/>
      </dsp:nvSpPr>
      <dsp:spPr>
        <a:xfrm>
          <a:off x="22" y="507953"/>
          <a:ext cx="4505585" cy="2861046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44108E-7AEF-4FB2-95E1-73AC92616ACF}">
      <dsp:nvSpPr>
        <dsp:cNvPr id="0" name=""/>
        <dsp:cNvSpPr/>
      </dsp:nvSpPr>
      <dsp:spPr>
        <a:xfrm>
          <a:off x="500642" y="983543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>
              <a:latin typeface="Corbel" panose="020B0503020204020204" pitchFamily="34" charset="0"/>
            </a:rPr>
            <a:t>В последнее время всё чаще возникает проблема, когда учителю тяжело замотивировать учеников изучать естественные науки.</a:t>
          </a:r>
          <a:endParaRPr lang="en-US" sz="2900" kern="1200" dirty="0">
            <a:latin typeface="Corbel" panose="020B0503020204020204" pitchFamily="34" charset="0"/>
          </a:endParaRPr>
        </a:p>
      </dsp:txBody>
      <dsp:txXfrm>
        <a:off x="584439" y="1067340"/>
        <a:ext cx="4337991" cy="2693452"/>
      </dsp:txXfrm>
    </dsp:sp>
    <dsp:sp modelId="{5E9121E6-300C-4838-9C0E-B1E0BAC52589}">
      <dsp:nvSpPr>
        <dsp:cNvPr id="0" name=""/>
        <dsp:cNvSpPr/>
      </dsp:nvSpPr>
      <dsp:spPr>
        <a:xfrm>
          <a:off x="5509393" y="507953"/>
          <a:ext cx="4505585" cy="2861046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accent6">
              <a:lumMod val="20000"/>
              <a:lumOff val="8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CC89B8-30A5-4616-8CED-D6C848051A4B}">
      <dsp:nvSpPr>
        <dsp:cNvPr id="0" name=""/>
        <dsp:cNvSpPr/>
      </dsp:nvSpPr>
      <dsp:spPr>
        <a:xfrm>
          <a:off x="6010014" y="983543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>
              <a:latin typeface="Corbel" panose="020B0503020204020204" pitchFamily="34" charset="0"/>
            </a:rPr>
            <a:t>Для решения этой проблемы мы решили создать игру, чтобы разнообразить получения новых знаний</a:t>
          </a:r>
          <a:endParaRPr lang="en-US" sz="2900" kern="1200">
            <a:latin typeface="Corbel" panose="020B0503020204020204" pitchFamily="34" charset="0"/>
          </a:endParaRPr>
        </a:p>
      </dsp:txBody>
      <dsp:txXfrm>
        <a:off x="6093811" y="1067340"/>
        <a:ext cx="4337991" cy="2693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5CE5A-A2FA-44E5-BD13-A7C20B230D75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F0819-3BB3-404C-84CA-44F6D5B753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948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F0819-3BB3-404C-84CA-44F6D5B753E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80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2D994-39BF-4EA8-8CD2-01ADE6870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ADB2F14-99E6-4F4F-AB2A-7E9BA6D5F0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93AAAD-17DB-4814-BA7F-17A96C6B6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65E7-88EF-4F45-BAAA-4FC86DF11122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AC6ABC-0264-4063-9FFB-A52AE2D70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D50274-09C3-4034-B414-462074312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6924-7470-42D0-80D1-9CDBF3856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06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7433C0-58B4-4BA5-AF88-18D0E9AB9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897F5B-6CC2-4879-BFF5-440B40DFF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04BEA9-0823-4DD3-B946-9F0378195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65E7-88EF-4F45-BAAA-4FC86DF11122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997774-C4CC-41DD-A002-0D3F10CFE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53E635-73E5-4946-9D8A-628EC7951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6924-7470-42D0-80D1-9CDBF3856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22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C12445-0394-462F-AF68-4A2A23179C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7CFD98B-9E02-48BD-927A-FF3361A57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C7CD32-AC7E-43F9-9626-FED3237CD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65E7-88EF-4F45-BAAA-4FC86DF11122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22E10-201C-4959-8062-B2956CC50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2A195D-C1F2-46AD-BC57-C39F5751C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6924-7470-42D0-80D1-9CDBF3856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15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9FBFF8-385B-41B4-B813-83F1A92F1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FEBC3F-FDE5-46CA-B8F0-F831FD2AF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A6E719-512A-4458-8C5A-B1EA9AA8D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65E7-88EF-4F45-BAAA-4FC86DF11122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587E9F-038A-4479-B516-50CD7C18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BBD26C-24CB-42D8-AA20-2AF93D5B3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6924-7470-42D0-80D1-9CDBF3856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46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634A7D-1BCC-480D-AB19-330CEC34F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0CF68E-8B6B-44F5-B5CF-E0FCC7A86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986CAD-D048-4CAC-A9E5-1AD24EEC1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65E7-88EF-4F45-BAAA-4FC86DF11122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7C791C-7C32-4D7A-A4A3-A7CC12E89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AF4A3E-6482-4B92-91F9-473074B68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6924-7470-42D0-80D1-9CDBF3856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638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51ED1E-8B9C-4A4E-8BC9-0593B6B37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129B85-96FE-4EED-BDEC-D56A6F748B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DC4B48-F84A-43DB-9D0E-7E90159D4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7C1B65-3162-4699-868D-9F16D6B6F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65E7-88EF-4F45-BAAA-4FC86DF11122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03356D-F4C3-4978-A9C0-0EC4B4121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81E43A6-E521-43C8-B0EA-2B174A6EB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6924-7470-42D0-80D1-9CDBF3856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920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56DE90-6065-4F32-90DB-9E91F2A05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2F1DC4-4527-434D-B6B6-E4D83A1E4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DDA73C9-3CAA-44AA-AE82-E9E3B3711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EB99696-E21A-433C-B339-B95739536E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D8D35E1-DBA1-43DB-8A15-378F521197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C1A4FDA-0633-436F-8F8A-4D81A1C97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65E7-88EF-4F45-BAAA-4FC86DF11122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17EB11C-0ED9-43E9-9925-9392A8AB8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B54FDA0-29C7-4F12-99E0-9B4D30784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6924-7470-42D0-80D1-9CDBF3856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864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9784B9-FFCC-4FD2-AF1C-B15260A3F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A98513E-52A8-4C00-83AE-DEC3C0AAA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65E7-88EF-4F45-BAAA-4FC86DF11122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4D27A56-5355-4B92-A178-725F64DCE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A67E28F-CFD9-4FEE-B40B-1865A410A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6924-7470-42D0-80D1-9CDBF3856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745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74DEF4B-E7F8-4740-82B2-6A83B8F2A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65E7-88EF-4F45-BAAA-4FC86DF11122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266341D-7D7C-4B32-A2A2-EC4837DF0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00FF526-9D49-493D-B14E-D8DF9D437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6924-7470-42D0-80D1-9CDBF3856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834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D9D0F1-BAA6-469C-9173-6B584AD89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79506B-2C15-412F-8FAC-858020A95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80F8E61-6CA0-44A4-97CB-D8881F529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446F1A6-731F-42DC-90C7-399A80C6D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65E7-88EF-4F45-BAAA-4FC86DF11122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CEB880C-2F7C-49F5-92E5-DCE83869E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FF1893A-DF8D-4F79-B496-7BDE1A1B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6924-7470-42D0-80D1-9CDBF3856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92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400E32-C732-45E9-ACD9-0D00C6449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5D42345-D629-489D-AD64-F988E76F00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0116654-8E55-4949-A814-591691D66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9E735C-569D-4972-B741-DA68B3ABD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65E7-88EF-4F45-BAAA-4FC86DF11122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05620C-B83C-46F8-AB98-87B106F44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58D62F-FC52-4F61-AB4B-4EF2F60C7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6924-7470-42D0-80D1-9CDBF3856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30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FD777A-451A-40E7-B2AC-D944E6687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3C040C-AC30-4DEE-81D6-4F4BFAF60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70783F-C138-4097-AC1F-0C6CA74748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D65E7-88EF-4F45-BAAA-4FC86DF11122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643582-3AD2-4EDF-B0BD-1D61A68FB6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FC9BB4-C7FC-4BDD-8316-D1F11F69F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D6924-7470-42D0-80D1-9CDBF3856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30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ECE1F8-616A-7859-2110-2291D5077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ru-RU" sz="4000" b="1" i="0" dirty="0">
                <a:solidFill>
                  <a:schemeClr val="bg2">
                    <a:lumMod val="10000"/>
                  </a:schemeClr>
                </a:solidFill>
                <a:effectLst/>
                <a:latin typeface="Source Sans Pro" panose="020B0503030403020204" pitchFamily="34" charset="0"/>
              </a:rPr>
              <a:t>Химический синтез</a:t>
            </a:r>
            <a:endParaRPr lang="ru-RU" sz="4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826392C-D947-D6C6-617A-8EED4A87DB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endParaRPr lang="ru-RU" sz="2000">
              <a:solidFill>
                <a:schemeClr val="tx2"/>
              </a:solidFill>
            </a:endParaRPr>
          </a:p>
        </p:txBody>
      </p:sp>
      <p:pic>
        <p:nvPicPr>
          <p:cNvPr id="21" name="Graphic 6" descr="Колба">
            <a:extLst>
              <a:ext uri="{FF2B5EF4-FFF2-40B4-BE49-F238E27FC236}">
                <a16:creationId xmlns:a16="http://schemas.microsoft.com/office/drawing/2014/main" id="{E67B8983-0211-D0DC-9065-D346865620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9272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11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5DF92B-16D8-47CD-2E6C-52631E81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ru-RU" sz="5200"/>
              <a:t>Проблема и её решение</a:t>
            </a:r>
          </a:p>
        </p:txBody>
      </p:sp>
      <p:graphicFrame>
        <p:nvGraphicFramePr>
          <p:cNvPr id="7" name="Объект 2">
            <a:extLst>
              <a:ext uri="{FF2B5EF4-FFF2-40B4-BE49-F238E27FC236}">
                <a16:creationId xmlns:a16="http://schemas.microsoft.com/office/drawing/2014/main" id="{FE0865CB-1E5F-7DE6-E065-E3D42BB8D3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629836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4472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5DF92B-16D8-47CD-2E6C-52631E81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298" y="1573174"/>
            <a:ext cx="5754696" cy="1254099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Целевая аудитория: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5545017-2445-4AB3-95A6-48F17C802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3B5D580-007D-4215-A10B-C8CF12EE02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4228C19-035F-4E8E-BAFD-56EC684B6F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10D7C81-A1BE-4720-A66D-AEF9A11A5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BF18FEE-BE44-4F4A-AA4E-EC795CB0B9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C80FB3-D812-16B0-76E5-6931FCCD0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3198" y="3107835"/>
            <a:ext cx="5709721" cy="1254099"/>
          </a:xfrm>
        </p:spPr>
        <p:txBody>
          <a:bodyPr anchor="t">
            <a:normAutofit/>
          </a:bodyPr>
          <a:lstStyle/>
          <a:p>
            <a:pPr marL="0" indent="0" algn="r">
              <a:buNone/>
            </a:pPr>
            <a:r>
              <a:rPr lang="ru-RU" sz="2000" dirty="0">
                <a:solidFill>
                  <a:schemeClr val="tx1"/>
                </a:solidFill>
                <a:latin typeface="Corbel" panose="020B0503020204020204" pitchFamily="34" charset="0"/>
              </a:rPr>
              <a:t>Потенциальными потребителями будут в основном дети школьного возраста, но также наша игра может подойти и тем, кто решил освежить свои знания</a:t>
            </a:r>
            <a:endParaRPr lang="ru-RU" sz="2000" dirty="0">
              <a:solidFill>
                <a:schemeClr val="tx2"/>
              </a:solidFill>
              <a:latin typeface="Corbel" panose="020B0503020204020204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6B7259D-F2AD-42FE-B984-6D1D74321C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4" y="3658536"/>
            <a:ext cx="3655725" cy="2743201"/>
            <a:chOff x="-305" y="-1"/>
            <a:chExt cx="3832880" cy="287613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E5C38C6-2516-45D1-ADFC-3F59F8E34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C274C95-E7A7-401D-A8F5-FFF5EB929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1D598C3-55D0-44FB-8766-A89B34B31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9EBC5C7-E54F-42F3-93F0-75AAC99FF9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0AC78022-DF9E-4299-BD2D-D830A291D14D}"/>
              </a:ext>
            </a:extLst>
          </p:cNvPr>
          <p:cNvCxnSpPr>
            <a:cxnSpLocks/>
          </p:cNvCxnSpPr>
          <p:nvPr/>
        </p:nvCxnSpPr>
        <p:spPr>
          <a:xfrm>
            <a:off x="-3" y="2641149"/>
            <a:ext cx="7457443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6366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5DF92B-16D8-47CD-2E6C-52631E81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81" y="1163283"/>
            <a:ext cx="3749040" cy="811050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en-US" dirty="0"/>
            </a:br>
            <a:br>
              <a:rPr lang="ru-RU" dirty="0"/>
            </a:br>
            <a:br>
              <a:rPr lang="en-US" dirty="0"/>
            </a:br>
            <a:br>
              <a:rPr lang="ru-RU" dirty="0"/>
            </a:br>
            <a:br>
              <a:rPr lang="en-US" dirty="0"/>
            </a:br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7460647-B62F-D7BE-F661-276CC07DC8F2}"/>
              </a:ext>
            </a:extLst>
          </p:cNvPr>
          <p:cNvSpPr txBox="1"/>
          <p:nvPr/>
        </p:nvSpPr>
        <p:spPr>
          <a:xfrm>
            <a:off x="1366014" y="2436755"/>
            <a:ext cx="155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Elements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3650E4C-80B8-4C00-96FD-5B8C8A508002}"/>
              </a:ext>
            </a:extLst>
          </p:cNvPr>
          <p:cNvSpPr txBox="1"/>
          <p:nvPr/>
        </p:nvSpPr>
        <p:spPr>
          <a:xfrm>
            <a:off x="1302555" y="1033511"/>
            <a:ext cx="198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2">
                    <a:lumMod val="25000"/>
                  </a:schemeClr>
                </a:solidFill>
              </a:rPr>
              <a:t>Аналоги:</a:t>
            </a:r>
            <a:endParaRPr lang="en-US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CD13BCE5-5293-428A-ADB4-D498BD716B23}"/>
              </a:ext>
            </a:extLst>
          </p:cNvPr>
          <p:cNvSpPr/>
          <p:nvPr/>
        </p:nvSpPr>
        <p:spPr>
          <a:xfrm>
            <a:off x="1071572" y="2203334"/>
            <a:ext cx="7063758" cy="11357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>
              <a:solidFill>
                <a:schemeClr val="accent6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D4C10DD4-AC3F-4064-B63E-A794AEAC8C93}"/>
              </a:ext>
            </a:extLst>
          </p:cNvPr>
          <p:cNvSpPr/>
          <p:nvPr/>
        </p:nvSpPr>
        <p:spPr>
          <a:xfrm>
            <a:off x="1071571" y="3574711"/>
            <a:ext cx="7063759" cy="119090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>
              <a:solidFill>
                <a:schemeClr val="accent6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E53DC602-D04B-4544-A3C3-C77F2D422898}"/>
              </a:ext>
            </a:extLst>
          </p:cNvPr>
          <p:cNvSpPr/>
          <p:nvPr/>
        </p:nvSpPr>
        <p:spPr>
          <a:xfrm>
            <a:off x="1071572" y="5001271"/>
            <a:ext cx="7063758" cy="119090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>
              <a:solidFill>
                <a:schemeClr val="accent6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" name="Прямоугольник 11" descr="Значок &quot;Подписаться&quot;">
            <a:extLst>
              <a:ext uri="{FF2B5EF4-FFF2-40B4-BE49-F238E27FC236}">
                <a16:creationId xmlns:a16="http://schemas.microsoft.com/office/drawing/2014/main" id="{D758A0B4-DD7C-4005-BA3C-A86D5AB15F10}"/>
              </a:ext>
            </a:extLst>
          </p:cNvPr>
          <p:cNvSpPr/>
          <p:nvPr/>
        </p:nvSpPr>
        <p:spPr>
          <a:xfrm>
            <a:off x="1269913" y="2443546"/>
            <a:ext cx="561592" cy="568319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Прямоугольник 16" descr="Атом">
            <a:extLst>
              <a:ext uri="{FF2B5EF4-FFF2-40B4-BE49-F238E27FC236}">
                <a16:creationId xmlns:a16="http://schemas.microsoft.com/office/drawing/2014/main" id="{795D86D6-757A-4AB6-A167-B2DAC81DD9F5}"/>
              </a:ext>
            </a:extLst>
          </p:cNvPr>
          <p:cNvSpPr/>
          <p:nvPr/>
        </p:nvSpPr>
        <p:spPr>
          <a:xfrm>
            <a:off x="1302555" y="3876749"/>
            <a:ext cx="561592" cy="532045"/>
          </a:xfrm>
          <a:prstGeom prst="rect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Прямоугольник 20" descr="Мензурка">
            <a:extLst>
              <a:ext uri="{FF2B5EF4-FFF2-40B4-BE49-F238E27FC236}">
                <a16:creationId xmlns:a16="http://schemas.microsoft.com/office/drawing/2014/main" id="{8DD70C93-0289-4A71-9B4F-383A634EB7BF}"/>
              </a:ext>
            </a:extLst>
          </p:cNvPr>
          <p:cNvSpPr/>
          <p:nvPr/>
        </p:nvSpPr>
        <p:spPr>
          <a:xfrm>
            <a:off x="1302555" y="5233558"/>
            <a:ext cx="561592" cy="531066"/>
          </a:xfrm>
          <a:prstGeom prst="rect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A5C89DD1-956B-4275-B3FB-CB49C906675D}"/>
              </a:ext>
            </a:extLst>
          </p:cNvPr>
          <p:cNvCxnSpPr>
            <a:cxnSpLocks/>
          </p:cNvCxnSpPr>
          <p:nvPr/>
        </p:nvCxnSpPr>
        <p:spPr>
          <a:xfrm>
            <a:off x="0" y="1672503"/>
            <a:ext cx="3101419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BB37456-29C1-486F-A1EA-49395C1535C1}"/>
              </a:ext>
            </a:extLst>
          </p:cNvPr>
          <p:cNvSpPr txBox="1"/>
          <p:nvPr/>
        </p:nvSpPr>
        <p:spPr>
          <a:xfrm>
            <a:off x="2046029" y="2266040"/>
            <a:ext cx="58442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rPr>
              <a:t>The Elements</a:t>
            </a:r>
            <a:r>
              <a:rPr lang="ru-RU" sz="2400" b="1" u="sng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rPr>
              <a:t>: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rPr>
              <a:t>База данных основных химических элементов, представленных в виде 3D-моделей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B4207F-088F-4407-A47B-557BE1656845}"/>
              </a:ext>
            </a:extLst>
          </p:cNvPr>
          <p:cNvSpPr txBox="1"/>
          <p:nvPr/>
        </p:nvSpPr>
        <p:spPr>
          <a:xfrm>
            <a:off x="2095506" y="3723364"/>
            <a:ext cx="60398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Periodic table of videos</a:t>
            </a:r>
            <a:br>
              <a:rPr kumimoji="0" lang="ru-RU" sz="2400" b="1" i="0" u="sng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</a:br>
            <a:r>
              <a:rPr kumimoji="0" lang="ru-RU" b="1" i="0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Это ресурс, на котором размещена серия видео с химическими опытами из </a:t>
            </a:r>
            <a:r>
              <a:rPr kumimoji="0" lang="ru-RU" b="1" i="0" strike="noStrike" kern="1200" cap="none" spc="0" normalizeH="0" baseline="0" noProof="0" dirty="0" err="1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Ноттингемского</a:t>
            </a:r>
            <a:r>
              <a:rPr kumimoji="0" lang="ru-RU" b="1" i="0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 университета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E70859-DE92-4214-9EC8-281E7A1C57BB}"/>
              </a:ext>
            </a:extLst>
          </p:cNvPr>
          <p:cNvSpPr txBox="1"/>
          <p:nvPr/>
        </p:nvSpPr>
        <p:spPr>
          <a:xfrm>
            <a:off x="2046029" y="5088889"/>
            <a:ext cx="59252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BEAKER – Mix Chemicals</a:t>
            </a:r>
            <a:b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</a:b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Приложение для знакомства с химическими реакциями, позволяет проводить химические опыты.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0077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5DF92B-16D8-47CD-2E6C-52631E81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298" y="1573174"/>
            <a:ext cx="5754696" cy="1254099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Что мы предлагаем: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5545017-2445-4AB3-95A6-48F17C802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3B5D580-007D-4215-A10B-C8CF12EE02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4228C19-035F-4E8E-BAFD-56EC684B6F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10D7C81-A1BE-4720-A66D-AEF9A11A5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BF18FEE-BE44-4F4A-AA4E-EC795CB0B9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C80FB3-D812-16B0-76E5-6931FCCD0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728" y="3146347"/>
            <a:ext cx="6111191" cy="1802725"/>
          </a:xfrm>
        </p:spPr>
        <p:txBody>
          <a:bodyPr anchor="t">
            <a:normAutofit/>
          </a:bodyPr>
          <a:lstStyle/>
          <a:p>
            <a:pPr marL="0" indent="0" algn="r">
              <a:buNone/>
            </a:pPr>
            <a:r>
              <a:rPr lang="ru-RU" sz="2000" dirty="0">
                <a:solidFill>
                  <a:schemeClr val="tx1"/>
                </a:solidFill>
                <a:latin typeface="Corbel" panose="020B0503020204020204" pitchFamily="34" charset="0"/>
              </a:rPr>
              <a:t>Мы предлагаем образовательную игру, которая сможет не только развлечь аудиторию, но и научит её чему-то новому. Это будет текстовый квест с сюжетом, где главный герой, взаимодействуя с окружением, будет решать головоломки</a:t>
            </a:r>
            <a:endParaRPr lang="ru-RU" sz="2000" dirty="0">
              <a:solidFill>
                <a:schemeClr val="tx2"/>
              </a:solidFill>
              <a:latin typeface="Corbel" panose="020B0503020204020204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6B7259D-F2AD-42FE-B984-6D1D74321C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4" y="3658536"/>
            <a:ext cx="3655725" cy="2743201"/>
            <a:chOff x="-305" y="-1"/>
            <a:chExt cx="3832880" cy="287613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E5C38C6-2516-45D1-ADFC-3F59F8E34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C274C95-E7A7-401D-A8F5-FFF5EB929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1D598C3-55D0-44FB-8766-A89B34B31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9EBC5C7-E54F-42F3-93F0-75AAC99FF9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0AC78022-DF9E-4299-BD2D-D830A291D14D}"/>
              </a:ext>
            </a:extLst>
          </p:cNvPr>
          <p:cNvCxnSpPr>
            <a:cxnSpLocks/>
          </p:cNvCxnSpPr>
          <p:nvPr/>
        </p:nvCxnSpPr>
        <p:spPr>
          <a:xfrm>
            <a:off x="-3" y="2641149"/>
            <a:ext cx="7457443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184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5DF92B-16D8-47CD-2E6C-52631E81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5680" y="1497164"/>
            <a:ext cx="6558960" cy="1254099"/>
          </a:xfrm>
        </p:spPr>
        <p:txBody>
          <a:bodyPr>
            <a:normAutofit fontScale="90000"/>
          </a:bodyPr>
          <a:lstStyle/>
          <a:p>
            <a:r>
              <a:rPr lang="ru-RU" sz="4400" dirty="0"/>
              <a:t>			Минимально жизнеспособный продукт</a:t>
            </a:r>
            <a:r>
              <a:rPr lang="ru-RU" dirty="0">
                <a:solidFill>
                  <a:schemeClr val="tx2"/>
                </a:solidFill>
              </a:rPr>
              <a:t>: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5545017-2445-4AB3-95A6-48F17C802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3B5D580-007D-4215-A10B-C8CF12EE02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4228C19-035F-4E8E-BAFD-56EC684B6F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10D7C81-A1BE-4720-A66D-AEF9A11A5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BF18FEE-BE44-4F4A-AA4E-EC795CB0B9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C80FB3-D812-16B0-76E5-6931FCCD0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3198" y="3107835"/>
            <a:ext cx="5709721" cy="1492445"/>
          </a:xfrm>
        </p:spPr>
        <p:txBody>
          <a:bodyPr anchor="t">
            <a:normAutofit/>
          </a:bodyPr>
          <a:lstStyle/>
          <a:p>
            <a:pPr marL="0" indent="0" algn="r">
              <a:buNone/>
            </a:pPr>
            <a:r>
              <a:rPr lang="ru-RU" sz="2000" dirty="0">
                <a:solidFill>
                  <a:schemeClr val="tx1"/>
                </a:solidFill>
                <a:latin typeface="Corbel" panose="020B0503020204020204" pitchFamily="34" charset="0"/>
              </a:rPr>
              <a:t>MVP нашего проекта -  это компьютерная игра с одной главой, позволяющая познакомить читателя с основными героями, игровой механикой, а также с некоторыми </a:t>
            </a:r>
            <a:br>
              <a:rPr lang="ru-RU" sz="2000" dirty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ru-RU" sz="2000" dirty="0">
                <a:solidFill>
                  <a:schemeClr val="tx1"/>
                </a:solidFill>
                <a:latin typeface="Corbel" panose="020B0503020204020204" pitchFamily="34" charset="0"/>
              </a:rPr>
              <a:t>химическими фактами.</a:t>
            </a:r>
            <a:endParaRPr lang="ru-RU" sz="2000" dirty="0">
              <a:solidFill>
                <a:schemeClr val="tx2"/>
              </a:solidFill>
              <a:latin typeface="Corbel" panose="020B0503020204020204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6B7259D-F2AD-42FE-B984-6D1D74321C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4" y="3658536"/>
            <a:ext cx="3655725" cy="2743201"/>
            <a:chOff x="-305" y="-1"/>
            <a:chExt cx="3832880" cy="287613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E5C38C6-2516-45D1-ADFC-3F59F8E34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C274C95-E7A7-401D-A8F5-FFF5EB929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1D598C3-55D0-44FB-8766-A89B34B31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9EBC5C7-E54F-42F3-93F0-75AAC99FF9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0AC78022-DF9E-4299-BD2D-D830A291D14D}"/>
              </a:ext>
            </a:extLst>
          </p:cNvPr>
          <p:cNvCxnSpPr>
            <a:cxnSpLocks/>
          </p:cNvCxnSpPr>
          <p:nvPr/>
        </p:nvCxnSpPr>
        <p:spPr>
          <a:xfrm>
            <a:off x="-3" y="2641149"/>
            <a:ext cx="7457443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239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852123-335E-A805-725A-D555EB799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291" y="540098"/>
            <a:ext cx="5130795" cy="720219"/>
          </a:xfrm>
        </p:spPr>
        <p:txBody>
          <a:bodyPr>
            <a:normAutofit/>
          </a:bodyPr>
          <a:lstStyle/>
          <a:p>
            <a:r>
              <a:rPr lang="ru-RU" sz="4000" dirty="0"/>
              <a:t>Обратная связь: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66E54DEF-6DD5-7215-936F-20D746FE0D44}"/>
              </a:ext>
            </a:extLst>
          </p:cNvPr>
          <p:cNvSpPr/>
          <p:nvPr/>
        </p:nvSpPr>
        <p:spPr>
          <a:xfrm>
            <a:off x="3726875" y="2103537"/>
            <a:ext cx="7293610" cy="720219"/>
          </a:xfrm>
          <a:prstGeom prst="roundRect">
            <a:avLst>
              <a:gd name="adj" fmla="val 1000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A4EF7D-FEB4-9727-AC2C-735E87CD29E8}"/>
              </a:ext>
            </a:extLst>
          </p:cNvPr>
          <p:cNvSpPr txBox="1"/>
          <p:nvPr/>
        </p:nvSpPr>
        <p:spPr>
          <a:xfrm>
            <a:off x="3825688" y="2259817"/>
            <a:ext cx="3672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Название команды: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</a:rPr>
              <a:t>Family_Frog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746357FD-4BAF-0E6E-F4CA-B408700EAC5E}"/>
              </a:ext>
            </a:extLst>
          </p:cNvPr>
          <p:cNvSpPr/>
          <p:nvPr/>
        </p:nvSpPr>
        <p:spPr>
          <a:xfrm>
            <a:off x="3726875" y="2996934"/>
            <a:ext cx="7293610" cy="1167619"/>
          </a:xfrm>
          <a:prstGeom prst="roundRect">
            <a:avLst>
              <a:gd name="adj" fmla="val 1000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FBF1D2-B00C-BB94-5687-E9DF468C69DA}"/>
              </a:ext>
            </a:extLst>
          </p:cNvPr>
          <p:cNvSpPr txBox="1"/>
          <p:nvPr/>
        </p:nvSpPr>
        <p:spPr>
          <a:xfrm>
            <a:off x="3825688" y="3072911"/>
            <a:ext cx="62079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Дизайнер: Максим Терещенко</a:t>
            </a:r>
          </a:p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Сценарист: Екатерина Ковалёва</a:t>
            </a:r>
          </a:p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Разработчик: Мокроносов Александр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9EBE171C-2D5B-291D-1C5D-84B2865DFB14}"/>
              </a:ext>
            </a:extLst>
          </p:cNvPr>
          <p:cNvSpPr/>
          <p:nvPr/>
        </p:nvSpPr>
        <p:spPr>
          <a:xfrm>
            <a:off x="3726875" y="4337731"/>
            <a:ext cx="7293610" cy="720219"/>
          </a:xfrm>
          <a:prstGeom prst="roundRect">
            <a:avLst>
              <a:gd name="adj" fmla="val 1000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411454-DA2A-1013-AC8E-A9C9D878652C}"/>
              </a:ext>
            </a:extLst>
          </p:cNvPr>
          <p:cNvSpPr txBox="1"/>
          <p:nvPr/>
        </p:nvSpPr>
        <p:spPr>
          <a:xfrm>
            <a:off x="3825689" y="4497785"/>
            <a:ext cx="3840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Адрес почты: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family_frog@mail.ru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6CFB4F3B-E482-4D48-A123-3B0426A8FB45}"/>
              </a:ext>
            </a:extLst>
          </p:cNvPr>
          <p:cNvCxnSpPr>
            <a:cxnSpLocks/>
          </p:cNvCxnSpPr>
          <p:nvPr/>
        </p:nvCxnSpPr>
        <p:spPr>
          <a:xfrm>
            <a:off x="0" y="1187777"/>
            <a:ext cx="471340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9DDBF3E8-5FD2-4823-955D-2BF0EA42B4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157" y="2103537"/>
            <a:ext cx="2931053" cy="293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52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852123-335E-A805-725A-D555EB799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1984" y="540098"/>
            <a:ext cx="4779102" cy="720219"/>
          </a:xfrm>
        </p:spPr>
        <p:txBody>
          <a:bodyPr>
            <a:normAutofit/>
          </a:bodyPr>
          <a:lstStyle/>
          <a:p>
            <a:r>
              <a:rPr lang="ru-RU" sz="4000" dirty="0"/>
              <a:t>Проект: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30F09FE-1FC2-8AE8-48AD-F39343033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0135" y="2018242"/>
            <a:ext cx="3217333" cy="321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66E54DEF-6DD5-7215-936F-20D746FE0D44}"/>
              </a:ext>
            </a:extLst>
          </p:cNvPr>
          <p:cNvSpPr/>
          <p:nvPr/>
        </p:nvSpPr>
        <p:spPr>
          <a:xfrm>
            <a:off x="3726875" y="2663701"/>
            <a:ext cx="7293610" cy="720219"/>
          </a:xfrm>
          <a:prstGeom prst="roundRect">
            <a:avLst>
              <a:gd name="adj" fmla="val 1000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A4EF7D-FEB4-9727-AC2C-735E87CD29E8}"/>
              </a:ext>
            </a:extLst>
          </p:cNvPr>
          <p:cNvSpPr txBox="1"/>
          <p:nvPr/>
        </p:nvSpPr>
        <p:spPr>
          <a:xfrm>
            <a:off x="3825689" y="2823755"/>
            <a:ext cx="3550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Название: Химический Синтез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9EBE171C-2D5B-291D-1C5D-84B2865DFB14}"/>
              </a:ext>
            </a:extLst>
          </p:cNvPr>
          <p:cNvSpPr/>
          <p:nvPr/>
        </p:nvSpPr>
        <p:spPr>
          <a:xfrm>
            <a:off x="3726875" y="3732497"/>
            <a:ext cx="7293610" cy="720219"/>
          </a:xfrm>
          <a:prstGeom prst="roundRect">
            <a:avLst>
              <a:gd name="adj" fmla="val 1000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411454-DA2A-1013-AC8E-A9C9D878652C}"/>
              </a:ext>
            </a:extLst>
          </p:cNvPr>
          <p:cNvSpPr txBox="1"/>
          <p:nvPr/>
        </p:nvSpPr>
        <p:spPr>
          <a:xfrm>
            <a:off x="3825689" y="3892551"/>
            <a:ext cx="7095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Ссылка на карточку: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https://project.ai-info.ru/teams/familyfrog-0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6CFB4F3B-E482-4D48-A123-3B0426A8FB45}"/>
              </a:ext>
            </a:extLst>
          </p:cNvPr>
          <p:cNvCxnSpPr>
            <a:cxnSpLocks/>
          </p:cNvCxnSpPr>
          <p:nvPr/>
        </p:nvCxnSpPr>
        <p:spPr>
          <a:xfrm>
            <a:off x="0" y="1187777"/>
            <a:ext cx="345021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3401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252</Words>
  <Application>Microsoft Office PowerPoint</Application>
  <PresentationFormat>Широкоэкранный</PresentationFormat>
  <Paragraphs>27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Corbel</vt:lpstr>
      <vt:lpstr>Source Sans Pro</vt:lpstr>
      <vt:lpstr>Тема Office</vt:lpstr>
      <vt:lpstr>Химический синтез</vt:lpstr>
      <vt:lpstr>Проблема и её решение</vt:lpstr>
      <vt:lpstr>Целевая аудитория:</vt:lpstr>
      <vt:lpstr>      </vt:lpstr>
      <vt:lpstr>Что мы предлагаем:</vt:lpstr>
      <vt:lpstr>   Минимально жизнеспособный продукт:</vt:lpstr>
      <vt:lpstr>Обратная связь:</vt:lpstr>
      <vt:lpstr>Проект: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Химический синтез</dc:title>
  <dc:creator>Мокроносов Александр Сергеевич</dc:creator>
  <cp:lastModifiedBy>Григорий</cp:lastModifiedBy>
  <cp:revision>16</cp:revision>
  <dcterms:created xsi:type="dcterms:W3CDTF">2022-05-09T19:02:40Z</dcterms:created>
  <dcterms:modified xsi:type="dcterms:W3CDTF">2022-06-21T10:24:07Z</dcterms:modified>
</cp:coreProperties>
</file>