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70" r:id="rId6"/>
    <p:sldId id="260" r:id="rId7"/>
    <p:sldId id="271" r:id="rId8"/>
    <p:sldId id="261" r:id="rId9"/>
    <p:sldId id="272" r:id="rId10"/>
    <p:sldId id="273" r:id="rId11"/>
    <p:sldId id="275" r:id="rId12"/>
    <p:sldId id="277" r:id="rId13"/>
    <p:sldId id="278" r:id="rId14"/>
    <p:sldId id="276" r:id="rId15"/>
    <p:sldId id="268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2976"/>
    <a:srgbClr val="2D1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75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716570-DD51-4B78-AEBF-D4F73DBFB3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31B5BC8-AFC4-473B-9BB9-FB5E18B4F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E08D53-D161-46EB-9883-7186E1AE2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B5E0F5-97A2-455B-90BB-C36A75703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040F72-23CF-4670-AAA4-924E684A9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5911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B082B1-CD8C-43B1-9EEE-5A632ABF8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40068F2-84CB-4BBC-A583-7D44372453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C979F30-E912-4587-A324-A592BC1E2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F746C1-ED9D-44CB-9747-9DF20D037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6FC27B-CE9B-4B08-A129-918D56B7C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41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EA61382-26B5-47DC-881B-344171969C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96C0FAF-1F22-4E34-B4A2-7D3A084271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7AA5D9-D0CC-4B21-8998-A047AEFD7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52BBED6-1283-4FDF-B44E-3A731D0865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0F8EF2-4C3E-48FB-B3EB-B7F5E8762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739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ECA59-3941-4DC2-92C9-6221FE832D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C38A2-CDAF-4CE5-9B65-1ED3CA42A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E2BA52-4A23-4602-93E1-03A1385044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89ABC6-37AB-49B7-9ECB-333E920A1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3E8B4C-C644-406D-8DC9-AF23E3301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5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9078D3-0A26-4E9B-B293-C1C4F1648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915C03E-861D-4656-9361-96F5A78D6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3D70D1-2F9C-4422-A277-9223A6F0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031E3B5-203F-4D09-8394-75921C77D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4C4EC7-5443-4C48-AA1F-A61132AA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88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AEF8A2-333C-43AD-9796-31657088B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FC0B28-CBEC-47B4-AFB6-E5ACC98565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E70A65-7741-447F-A31D-199534022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59A788-67DF-4347-834D-79A70EB7E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C4553BE-E136-4D5C-B493-FA5F16040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C4EC7C-24FD-4867-BDB5-A2DEA39C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930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C164B5-AE43-4E70-A062-1244AA0EDD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F55C56-A374-4238-88BB-2FA818EC2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277AFC9-0E71-4363-9BC5-4CEFC7DF76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FFE97C-100F-4754-81EF-FD5B22B54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9F7BDAB-C60C-43D7-9542-CD3F58C406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844778-A0E8-446B-8C32-E34ECA5D3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F06C984-2046-48EA-926B-C39084EE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5870E3B-54BA-4AC7-AE3E-A51D3F40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74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7733C-F587-42B7-A6D0-66CC56270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D11D627-581A-41B6-9CFF-C25C476A91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9BE6564-75EB-42AB-AFC9-79D2C69E5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41446F3-5986-46C1-B9AA-C84FE57F2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537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AF3FAB8-E8E9-4AC4-B2AC-8E5873C6B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95540AF-53C3-4E8D-83F1-9F508169D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E05AE3-DCDC-4DDA-B6D0-A6010CB1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65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B4387C-BE22-4168-AC57-89D86B9677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6DFB629-2B22-4C12-8E1C-75C6EA9BB2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EB6D66-6E80-4500-AACE-7C0CC6EDE2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D270BE0-6A75-4F95-B82C-098A0228A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ADAE14F-70D7-4D2D-8EAA-B30123680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39E332A-5EC8-4BFA-AA4E-1A55924C9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99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F926B6-BECF-442F-9C9C-73586CFAF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95011BE-6278-4E74-993C-AC555E28A5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138DEBC-E7EB-436D-B0A1-5FC1F88BF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EAB2A9-0EDF-4402-9BEF-CDA402CA7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AE97A74-84B4-49E5-8780-7BCC1DCA3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5579004-3DB7-455E-AB7D-0D9FDC08C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08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1938F-9739-4859-85A0-46B0223D9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B758E8-E024-4E77-9118-3769189B9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7B250BC-7812-429D-90AF-950A9063CA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CC552-0C92-4EE0-9D3A-CA4A2F06AED5}" type="datetimeFigureOut">
              <a:rPr lang="ru-RU" smtClean="0"/>
              <a:t>18.06.2022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217E1A-D4E4-44DA-93E9-77930A664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B9AB4A-9177-4E90-9CD8-3D6DBA16F6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9A319-D682-4DD6-901F-4E23521657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04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0.gif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png"/><Relationship Id="rId4" Type="http://schemas.openxmlformats.org/officeDocument/2006/relationships/image" Target="../media/image16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png"/><Relationship Id="rId4" Type="http://schemas.openxmlformats.org/officeDocument/2006/relationships/image" Target="../media/image16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3.gif"/><Relationship Id="rId4" Type="http://schemas.openxmlformats.org/officeDocument/2006/relationships/image" Target="../media/image1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6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3609F6F-523F-4ECC-B64C-D877B8E18C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849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BA90FE3-24F5-4035-CA7E-CA9AE8C3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060704" y="1243584"/>
            <a:ext cx="10405872" cy="4846320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1367911" y="303752"/>
            <a:ext cx="9456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Механики игры и процесс обучения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5E7872C-AF33-79FB-A4DE-5A94F14D78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1577" y="1891482"/>
            <a:ext cx="5468492" cy="307503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555D80-54D8-2933-6619-C0CA747C3456}"/>
              </a:ext>
            </a:extLst>
          </p:cNvPr>
          <p:cNvSpPr txBox="1"/>
          <p:nvPr/>
        </p:nvSpPr>
        <p:spPr>
          <a:xfrm>
            <a:off x="1286066" y="2892843"/>
            <a:ext cx="431006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Взаимодействуя с второстепенными персонажами, игрок получает знания в сфере информационной безопасности.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0956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BA90FE3-24F5-4035-CA7E-CA9AE8C3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060704" y="1243584"/>
            <a:ext cx="10405872" cy="4846320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1367911" y="303752"/>
            <a:ext cx="9456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Механики игры и процесс обучения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55D80-54D8-2933-6619-C0CA747C3456}"/>
              </a:ext>
            </a:extLst>
          </p:cNvPr>
          <p:cNvSpPr txBox="1"/>
          <p:nvPr/>
        </p:nvSpPr>
        <p:spPr>
          <a:xfrm>
            <a:off x="1306060" y="2604915"/>
            <a:ext cx="43100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Взаимодействие </a:t>
            </a:r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</a:t>
            </a:r>
            <a:r>
              <a:rPr lang="ru-RU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запертые двери, для открытия которых необходимо прочесть теоретический материал, который предоставляют второстепенные персонажи.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0E8538-6CE6-3160-0877-50A3751A6A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3826" y="2444703"/>
            <a:ext cx="5055052" cy="253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104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BA90FE3-24F5-4035-CA7E-CA9AE8C3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060704" y="1243584"/>
            <a:ext cx="10405872" cy="4846320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1367911" y="303752"/>
            <a:ext cx="9456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Механики игры и процесс обучения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55D80-54D8-2933-6619-C0CA747C3456}"/>
              </a:ext>
            </a:extLst>
          </p:cNvPr>
          <p:cNvSpPr txBox="1"/>
          <p:nvPr/>
        </p:nvSpPr>
        <p:spPr>
          <a:xfrm>
            <a:off x="1639580" y="3122575"/>
            <a:ext cx="43100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Присутствуют точки сохранения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108CB4-1F7D-CB16-16D1-29FB30D0FD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8518" y="2314141"/>
            <a:ext cx="4602778" cy="2540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68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BA90FE3-24F5-4035-CA7E-CA9AE8C3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060704" y="1243584"/>
            <a:ext cx="10405872" cy="4846320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</a:t>
            </a:r>
            <a:r>
              <a:rPr lang="en-US" sz="2200" dirty="0">
                <a:solidFill>
                  <a:schemeClr val="bg1"/>
                </a:solidFill>
              </a:rPr>
              <a:t>3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1367911" y="303752"/>
            <a:ext cx="9456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Механики игры и процесс обучения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55D80-54D8-2933-6619-C0CA747C3456}"/>
              </a:ext>
            </a:extLst>
          </p:cNvPr>
          <p:cNvSpPr txBox="1"/>
          <p:nvPr/>
        </p:nvSpPr>
        <p:spPr>
          <a:xfrm>
            <a:off x="1685300" y="2537359"/>
            <a:ext cx="4310062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E1E3E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</a:t>
            </a:r>
            <a:r>
              <a:rPr lang="ru-RU" b="0" i="0" dirty="0">
                <a:solidFill>
                  <a:srgbClr val="E1E3E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 конце после победы над боссом, появляется основная памятка, в которой перечислены ключевые правила, полученные от персонажей в ходе игры.</a:t>
            </a:r>
            <a:endParaRPr lang="ru-RU" sz="1800" dirty="0">
              <a:solidFill>
                <a:schemeClr val="bg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E98AA45D-EA81-8240-57C7-2E7EFA43EE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538" y="2207133"/>
            <a:ext cx="4963742" cy="2791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985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002214"/>
              </p:ext>
            </p:extLst>
          </p:nvPr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ABA90FE3-24F5-4035-CA7E-CA9AE8C32D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801369" y="1376873"/>
            <a:ext cx="3699552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Узнали определение информационной безопасности, и кто же такие хакеры.</a:t>
            </a:r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</a:t>
            </a:r>
            <a:r>
              <a:rPr lang="en-US" sz="2200" dirty="0">
                <a:solidFill>
                  <a:schemeClr val="bg1"/>
                </a:solidFill>
              </a:rPr>
              <a:t>4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2494018" y="352597"/>
            <a:ext cx="75392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Образовательный результат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45F297A6-5118-ED1A-616C-ACAFA2EB57AF}"/>
              </a:ext>
            </a:extLst>
          </p:cNvPr>
          <p:cNvSpPr/>
          <p:nvPr/>
        </p:nvSpPr>
        <p:spPr>
          <a:xfrm>
            <a:off x="6691080" y="3189227"/>
            <a:ext cx="3845053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Познакомились с определением вредоносных программ и узнали основные их разновидности</a:t>
            </a:r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AF07121-2982-41E1-C5AB-7E245FA6F5D8}"/>
              </a:ext>
            </a:extLst>
          </p:cNvPr>
          <p:cNvSpPr/>
          <p:nvPr/>
        </p:nvSpPr>
        <p:spPr>
          <a:xfrm>
            <a:off x="6691081" y="1392217"/>
            <a:ext cx="3845053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Получили сведения о </a:t>
            </a:r>
            <a:r>
              <a:rPr lang="ru-RU" b="0" i="0" dirty="0" err="1">
                <a:solidFill>
                  <a:srgbClr val="E1E3E6"/>
                </a:solidFill>
                <a:effectLst/>
                <a:latin typeface="-apple-system"/>
              </a:rPr>
              <a:t>кибербуллинге</a:t>
            </a:r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 и как стоит с ним бороться</a:t>
            </a:r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565BA04-F41F-C272-936B-EE96B35A61E4}"/>
              </a:ext>
            </a:extLst>
          </p:cNvPr>
          <p:cNvSpPr/>
          <p:nvPr/>
        </p:nvSpPr>
        <p:spPr>
          <a:xfrm>
            <a:off x="1801368" y="3189227"/>
            <a:ext cx="3699552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Осведомились о персональных данных и их типах</a:t>
            </a:r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F0D56655-5C26-27F0-EB61-88FBB6F7B13D}"/>
              </a:ext>
            </a:extLst>
          </p:cNvPr>
          <p:cNvSpPr/>
          <p:nvPr/>
        </p:nvSpPr>
        <p:spPr>
          <a:xfrm>
            <a:off x="1801368" y="5001581"/>
            <a:ext cx="3699552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Ознакомились с тремя основными принципами ИБ и что они обозначают</a:t>
            </a:r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9677C8C4-A704-43B8-64FF-96F113A24C1E}"/>
              </a:ext>
            </a:extLst>
          </p:cNvPr>
          <p:cNvSpPr/>
          <p:nvPr/>
        </p:nvSpPr>
        <p:spPr>
          <a:xfrm>
            <a:off x="6691080" y="5023613"/>
            <a:ext cx="3845053" cy="1588387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0" i="0" dirty="0">
                <a:solidFill>
                  <a:srgbClr val="E1E3E6"/>
                </a:solidFill>
                <a:effectLst/>
                <a:latin typeface="-apple-system"/>
              </a:rPr>
              <a:t>Получили итоговый мини-гайд правил, которые нужно соблюдать в сети, чтобы обезопасить себя и свои данные от угроз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1865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D58B836-769A-E467-0DD1-C4FD01E15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675C4C-05F1-ACB1-DF65-AC7917E1C83A}"/>
              </a:ext>
            </a:extLst>
          </p:cNvPr>
          <p:cNvSpPr txBox="1"/>
          <p:nvPr/>
        </p:nvSpPr>
        <p:spPr>
          <a:xfrm>
            <a:off x="11384280" y="5961888"/>
            <a:ext cx="4700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1</a:t>
            </a:r>
            <a:r>
              <a:rPr lang="en-US" sz="2200" dirty="0">
                <a:solidFill>
                  <a:schemeClr val="bg1"/>
                </a:solidFill>
              </a:rPr>
              <a:t>5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96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C748000-F82A-4AF2-BB3F-0EFC750CF0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3286D7A-0FC6-473A-BF21-FD4D75984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458" y="4848212"/>
            <a:ext cx="1303133" cy="304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1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F2D04E7-4338-4B19-AF4C-07E9FE8747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5167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id="{973D6C05-A341-A9C9-5458-388A76400A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661724"/>
              </p:ext>
            </p:extLst>
          </p:nvPr>
        </p:nvGraphicFramePr>
        <p:xfrm>
          <a:off x="38100" y="14288"/>
          <a:ext cx="12115800" cy="68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Точечный рисунок" r:id="rId3" imgW="12115800" imgH="6829560" progId="Paint.Picture">
                  <p:embed/>
                </p:oleObj>
              </mc:Choice>
              <mc:Fallback>
                <p:oleObj name="Точечный рисунок" r:id="rId3" imgW="12115800" imgH="682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14288"/>
                        <a:ext cx="12115800" cy="682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5BBBCB-6BB9-D166-78BB-81C96965D5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38" y="9047"/>
            <a:ext cx="12165123" cy="68489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87BFB1-DAFC-9147-3374-D8A6634372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3984" y="1133424"/>
            <a:ext cx="6668431" cy="724001"/>
          </a:xfrm>
          <a:prstGeom prst="rect">
            <a:avLst/>
          </a:prstGeo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EB20939-8C04-8C39-11CF-2A8B0ECB5977}"/>
              </a:ext>
            </a:extLst>
          </p:cNvPr>
          <p:cNvGrpSpPr/>
          <p:nvPr/>
        </p:nvGrpSpPr>
        <p:grpSpPr>
          <a:xfrm>
            <a:off x="3044454" y="2025203"/>
            <a:ext cx="5496042" cy="3200400"/>
            <a:chOff x="3172969" y="2322576"/>
            <a:chExt cx="5792194" cy="3247800"/>
          </a:xfrm>
        </p:grpSpPr>
        <p:sp>
          <p:nvSpPr>
            <p:cNvPr id="2" name="Прямоугольник: скругленные углы 1">
              <a:extLst>
                <a:ext uri="{FF2B5EF4-FFF2-40B4-BE49-F238E27FC236}">
                  <a16:creationId xmlns:a16="http://schemas.microsoft.com/office/drawing/2014/main" id="{F50EA048-EBA4-E01A-46EC-0BB86ACC884B}"/>
                </a:ext>
              </a:extLst>
            </p:cNvPr>
            <p:cNvSpPr/>
            <p:nvPr/>
          </p:nvSpPr>
          <p:spPr>
            <a:xfrm>
              <a:off x="3172969" y="2322576"/>
              <a:ext cx="5792194" cy="32478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DA8B2BF4-D4E5-8936-5088-70B3FD11A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471544" y="2441607"/>
              <a:ext cx="5248910" cy="3038475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BE4A3B3-88AE-9EC3-2F63-B9C48D142E1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43231" y="5393382"/>
            <a:ext cx="8259328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44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Объект 11">
            <a:extLst>
              <a:ext uri="{FF2B5EF4-FFF2-40B4-BE49-F238E27FC236}">
                <a16:creationId xmlns:a16="http://schemas.microsoft.com/office/drawing/2014/main" id="{AD3F9B64-01EF-8BA7-9C05-145966462BA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9073120"/>
              </p:ext>
            </p:extLst>
          </p:nvPr>
        </p:nvGraphicFramePr>
        <p:xfrm>
          <a:off x="38100" y="14288"/>
          <a:ext cx="12115800" cy="682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Точечный рисунок" r:id="rId3" imgW="12115800" imgH="6829560" progId="Paint.Picture">
                  <p:embed/>
                </p:oleObj>
              </mc:Choice>
              <mc:Fallback>
                <p:oleObj name="Точечный рисунок" r:id="rId3" imgW="12115800" imgH="682956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100" y="14288"/>
                        <a:ext cx="12115800" cy="6829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D87BFB1-DAFC-9147-3374-D8A6634372A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3984" y="1133424"/>
            <a:ext cx="6668431" cy="724001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6E6A571-5770-76A1-279C-9AD902FEE3F9}"/>
              </a:ext>
            </a:extLst>
          </p:cNvPr>
          <p:cNvSpPr/>
          <p:nvPr/>
        </p:nvSpPr>
        <p:spPr>
          <a:xfrm>
            <a:off x="2587752" y="2112264"/>
            <a:ext cx="6326131" cy="348386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6A125F3-56CB-38D1-967B-205F267C20D4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2935225" y="2340088"/>
            <a:ext cx="5801860" cy="3137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995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971066E-FBC4-8D49-24AD-5CC8F6D2D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49276"/>
              </p:ext>
            </p:extLst>
          </p:nvPr>
        </p:nvGraphicFramePr>
        <p:xfrm>
          <a:off x="1" y="0"/>
          <a:ext cx="12227802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Точечный рисунок" r:id="rId3" imgW="12144240" imgH="6791400" progId="Paint.Picture">
                  <p:embed/>
                </p:oleObj>
              </mc:Choice>
              <mc:Fallback>
                <p:oleObj name="Точечный рисунок" r:id="rId3" imgW="12144240" imgH="67914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227802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FC3FEE-AC67-06EF-3959-CB77F3A13CB7}"/>
              </a:ext>
            </a:extLst>
          </p:cNvPr>
          <p:cNvSpPr txBox="1"/>
          <p:nvPr/>
        </p:nvSpPr>
        <p:spPr>
          <a:xfrm>
            <a:off x="11364593" y="5980176"/>
            <a:ext cx="3763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02976"/>
                </a:solidFill>
              </a:rPr>
              <a:t>6</a:t>
            </a:r>
            <a:endParaRPr lang="ru-RU" sz="2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CEB21B-BE8F-4D81-35C8-E66100AC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0" y="296956"/>
            <a:ext cx="3004801" cy="672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87CD30-7CA9-7692-53D4-AE581B3F1D8D}"/>
              </a:ext>
            </a:extLst>
          </p:cNvPr>
          <p:cNvSpPr txBox="1"/>
          <p:nvPr/>
        </p:nvSpPr>
        <p:spPr>
          <a:xfrm>
            <a:off x="490010" y="1174779"/>
            <a:ext cx="484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Игра-викторина "Информационная безопасность"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A00BC5E4-80F5-7AAD-39A7-95FEE86D2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18" y="2303007"/>
            <a:ext cx="5160087" cy="355706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D66C328-BBFB-52DC-A741-52D4539D89B6}"/>
              </a:ext>
            </a:extLst>
          </p:cNvPr>
          <p:cNvSpPr txBox="1"/>
          <p:nvPr/>
        </p:nvSpPr>
        <p:spPr>
          <a:xfrm>
            <a:off x="6638544" y="190352"/>
            <a:ext cx="40041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rbel Light" panose="020B0303020204020204" pitchFamily="34" charset="0"/>
                <a:ea typeface="Roboto" panose="02000000000000000000" pitchFamily="2" charset="0"/>
                <a:cs typeface="Aldhabi" panose="01000000000000000000" pitchFamily="2" charset="-78"/>
              </a:rPr>
              <a:t>Достоинства</a:t>
            </a:r>
          </a:p>
          <a:p>
            <a:endParaRPr lang="ru-RU" sz="5400" b="1" dirty="0">
              <a:latin typeface="Corbel Light" panose="020B03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B0E388-3F9F-8CA1-FC69-0382E87E16F7}"/>
              </a:ext>
            </a:extLst>
          </p:cNvPr>
          <p:cNvSpPr txBox="1"/>
          <p:nvPr/>
        </p:nvSpPr>
        <p:spPr>
          <a:xfrm>
            <a:off x="6211651" y="1505230"/>
            <a:ext cx="6016151" cy="8788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Различные по сложности вопросы дают разное количество очков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1A7713-FD5C-4B9A-12F9-642A475A1B64}"/>
              </a:ext>
            </a:extLst>
          </p:cNvPr>
          <p:cNvSpPr txBox="1"/>
          <p:nvPr/>
        </p:nvSpPr>
        <p:spPr>
          <a:xfrm>
            <a:off x="6638544" y="2551837"/>
            <a:ext cx="3554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rbel Light" panose="020B0303020204020204" pitchFamily="34" charset="0"/>
                <a:ea typeface="Roboto" panose="02000000000000000000" pitchFamily="2" charset="0"/>
                <a:cs typeface="Aldhabi" panose="01000000000000000000" pitchFamily="2" charset="-78"/>
              </a:rPr>
              <a:t>Недостатки</a:t>
            </a:r>
          </a:p>
          <a:p>
            <a:endParaRPr lang="ru-RU" sz="5400" b="1" dirty="0">
              <a:latin typeface="Corbel Light" panose="020B0303020204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7175480-5ECB-85BD-C58F-04BBD6050E8B}"/>
              </a:ext>
            </a:extLst>
          </p:cNvPr>
          <p:cNvSpPr txBox="1"/>
          <p:nvPr/>
        </p:nvSpPr>
        <p:spPr>
          <a:xfrm>
            <a:off x="6211651" y="3676461"/>
            <a:ext cx="6016151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Игра состоит только из вопросов и ответов без предварительного объяснения материала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Нет интересного финала, основная задача только в том, чтобы ответить на большинство вопросов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98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B971066E-FBC4-8D49-24AD-5CC8F6D2D5F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808933"/>
              </p:ext>
            </p:extLst>
          </p:nvPr>
        </p:nvGraphicFramePr>
        <p:xfrm>
          <a:off x="1" y="0"/>
          <a:ext cx="12263628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Точечный рисунок" r:id="rId3" imgW="12144240" imgH="6791400" progId="Paint.Picture">
                  <p:embed/>
                </p:oleObj>
              </mc:Choice>
              <mc:Fallback>
                <p:oleObj name="Точечный рисунок" r:id="rId3" imgW="12144240" imgH="6791400" progId="Paint.Picture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B971066E-FBC4-8D49-24AD-5CC8F6D2D5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" y="0"/>
                        <a:ext cx="12263628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86FC3FEE-AC67-06EF-3959-CB77F3A13CB7}"/>
              </a:ext>
            </a:extLst>
          </p:cNvPr>
          <p:cNvSpPr txBox="1"/>
          <p:nvPr/>
        </p:nvSpPr>
        <p:spPr>
          <a:xfrm>
            <a:off x="11364593" y="5980176"/>
            <a:ext cx="37630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solidFill>
                  <a:srgbClr val="402976"/>
                </a:solidFill>
              </a:rPr>
              <a:t>7</a:t>
            </a:r>
            <a:endParaRPr lang="ru-RU" sz="2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3CEB21B-BE8F-4D81-35C8-E66100ACC7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010" y="296956"/>
            <a:ext cx="3004801" cy="6723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787CD30-7CA9-7692-53D4-AE581B3F1D8D}"/>
              </a:ext>
            </a:extLst>
          </p:cNvPr>
          <p:cNvSpPr txBox="1"/>
          <p:nvPr/>
        </p:nvSpPr>
        <p:spPr>
          <a:xfrm>
            <a:off x="490010" y="1174779"/>
            <a:ext cx="484079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Веб-квест по информационной безопасности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66C328-BBFB-52DC-A741-52D4539D89B6}"/>
              </a:ext>
            </a:extLst>
          </p:cNvPr>
          <p:cNvSpPr txBox="1"/>
          <p:nvPr/>
        </p:nvSpPr>
        <p:spPr>
          <a:xfrm>
            <a:off x="6638544" y="190352"/>
            <a:ext cx="400410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rbel Light" panose="020B0303020204020204" pitchFamily="34" charset="0"/>
                <a:ea typeface="Roboto" panose="02000000000000000000" pitchFamily="2" charset="0"/>
                <a:cs typeface="Aldhabi" panose="01000000000000000000" pitchFamily="2" charset="-78"/>
              </a:rPr>
              <a:t>Достоинства</a:t>
            </a:r>
          </a:p>
          <a:p>
            <a:endParaRPr lang="ru-RU" sz="5400" b="1" dirty="0">
              <a:latin typeface="Corbel Light" panose="020B0303020204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CB3198-D8E7-86BC-A032-8E6679080EC4}"/>
              </a:ext>
            </a:extLst>
          </p:cNvPr>
          <p:cNvSpPr txBox="1"/>
          <p:nvPr/>
        </p:nvSpPr>
        <p:spPr>
          <a:xfrm>
            <a:off x="3086100" y="3248906"/>
            <a:ext cx="622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latin typeface="Corbel Light" panose="020B0303020204020204" pitchFamily="34" charset="0"/>
                <a:ea typeface="Roboto" panose="02000000000000000000" pitchFamily="2" charset="0"/>
                <a:cs typeface="Aldhabi" panose="01000000000000000000" pitchFamily="2" charset="-78"/>
              </a:rPr>
              <a:t>Достоинства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1A7713-FD5C-4B9A-12F9-642A475A1B64}"/>
              </a:ext>
            </a:extLst>
          </p:cNvPr>
          <p:cNvSpPr txBox="1"/>
          <p:nvPr/>
        </p:nvSpPr>
        <p:spPr>
          <a:xfrm>
            <a:off x="6638544" y="2792337"/>
            <a:ext cx="35544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latin typeface="Corbel Light" panose="020B0303020204020204" pitchFamily="34" charset="0"/>
                <a:ea typeface="Roboto" panose="02000000000000000000" pitchFamily="2" charset="0"/>
                <a:cs typeface="Aldhabi" panose="01000000000000000000" pitchFamily="2" charset="-78"/>
              </a:rPr>
              <a:t>Недостатки</a:t>
            </a:r>
          </a:p>
          <a:p>
            <a:endParaRPr lang="ru-RU" sz="5400" b="1" dirty="0">
              <a:latin typeface="Corbel Light" panose="020B0303020204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A567E7-0C23-D7F6-F357-2462D1333B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719" y="2300808"/>
            <a:ext cx="5187666" cy="263485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4039B4C-45AA-8D8D-FB70-2B6041093234}"/>
              </a:ext>
            </a:extLst>
          </p:cNvPr>
          <p:cNvSpPr txBox="1"/>
          <p:nvPr/>
        </p:nvSpPr>
        <p:spPr>
          <a:xfrm>
            <a:off x="6125807" y="1497944"/>
            <a:ext cx="6163056" cy="1294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Многообразие комнат и заданий, которые нужно выполнить, чтобы выбраться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Скрытые подсказки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8FA3AF-15D5-3917-8450-450272509E06}"/>
              </a:ext>
            </a:extLst>
          </p:cNvPr>
          <p:cNvSpPr txBox="1"/>
          <p:nvPr/>
        </p:nvSpPr>
        <p:spPr>
          <a:xfrm>
            <a:off x="6096000" y="3840292"/>
            <a:ext cx="6167628" cy="1538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Каждая комната – отдельная страница браузера</a:t>
            </a:r>
            <a:endParaRPr lang="ru-RU" sz="1400" dirty="0"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75000"/>
              </a:lnSpc>
              <a:buFont typeface="Symbol" panose="05050102010706020507" pitchFamily="18" charset="2"/>
              <a:buChar char=""/>
            </a:pPr>
            <a:r>
              <a:rPr lang="ru-RU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Нет дополнительных подсказок, которые бы помогли понять куда нужно двигаться.</a:t>
            </a:r>
          </a:p>
        </p:txBody>
      </p:sp>
    </p:spTree>
    <p:extLst>
      <p:ext uri="{BB962C8B-B14F-4D97-AF65-F5344CB8AC3E}">
        <p14:creationId xmlns:p14="http://schemas.microsoft.com/office/powerpoint/2010/main" val="196038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4A7CFA58-CDA9-BC2A-52CE-5EF53D853C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4105085"/>
              </p:ext>
            </p:extLst>
          </p:nvPr>
        </p:nvGraphicFramePr>
        <p:xfrm>
          <a:off x="-1" y="1"/>
          <a:ext cx="12268679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Точечный рисунок" r:id="rId3" imgW="12525480" imgH="7000920" progId="Paint.Picture">
                  <p:embed/>
                </p:oleObj>
              </mc:Choice>
              <mc:Fallback>
                <p:oleObj name="Точечный рисунок" r:id="rId3" imgW="12525480" imgH="700092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1"/>
                        <a:ext cx="12268679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452846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id="{ABA90FE3-24F5-4035-CA7E-CA9AE8C32D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0175"/>
              </p:ext>
            </p:extLst>
          </p:nvPr>
        </p:nvGraphicFramePr>
        <p:xfrm>
          <a:off x="0" y="0"/>
          <a:ext cx="1224301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Точечный рисунок" r:id="rId3" imgW="12515760" imgH="7010280" progId="Paint.Picture">
                  <p:embed/>
                </p:oleObj>
              </mc:Choice>
              <mc:Fallback>
                <p:oleObj name="Точечный рисунок" r:id="rId3" imgW="12515760" imgH="701028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2243013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7FB3C23-11C1-79FC-2BAF-33DD39981A5A}"/>
              </a:ext>
            </a:extLst>
          </p:cNvPr>
          <p:cNvSpPr/>
          <p:nvPr/>
        </p:nvSpPr>
        <p:spPr>
          <a:xfrm>
            <a:off x="1060704" y="1243584"/>
            <a:ext cx="10405872" cy="4846320"/>
          </a:xfrm>
          <a:prstGeom prst="roundRect">
            <a:avLst/>
          </a:prstGeom>
          <a:solidFill>
            <a:srgbClr val="4029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EBBF67-80F9-A50E-C4EA-74636E79CF08}"/>
              </a:ext>
            </a:extLst>
          </p:cNvPr>
          <p:cNvSpPr txBox="1"/>
          <p:nvPr/>
        </p:nvSpPr>
        <p:spPr>
          <a:xfrm>
            <a:off x="11384280" y="5961888"/>
            <a:ext cx="3273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6E9F0B-0939-45DA-89BC-E4E9B9E74C1C}"/>
              </a:ext>
            </a:extLst>
          </p:cNvPr>
          <p:cNvSpPr txBox="1"/>
          <p:nvPr/>
        </p:nvSpPr>
        <p:spPr>
          <a:xfrm>
            <a:off x="1367911" y="303752"/>
            <a:ext cx="9456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dirty="0">
                <a:solidFill>
                  <a:schemeClr val="bg1"/>
                </a:solidFill>
                <a:latin typeface="Corbel Light" panose="020B0303020204020204" pitchFamily="34" charset="0"/>
                <a:ea typeface="Roboto" panose="02000000000000000000" pitchFamily="2" charset="0"/>
              </a:rPr>
              <a:t>Механики игры и процесс обучения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555D80-54D8-2933-6619-C0CA747C3456}"/>
              </a:ext>
            </a:extLst>
          </p:cNvPr>
          <p:cNvSpPr txBox="1"/>
          <p:nvPr/>
        </p:nvSpPr>
        <p:spPr>
          <a:xfrm>
            <a:off x="1286066" y="2892843"/>
            <a:ext cx="431006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chemeClr val="bg1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В виртуальном мире находится множество опасностей: разные виды врагов, препятствия в виде шипов и прыжков по отдельным блокам. </a:t>
            </a:r>
            <a:endParaRPr lang="ru-RU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BDA748B-6AD3-BBAD-9BE9-AB2F0CC64C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1133" y="1945806"/>
            <a:ext cx="3207137" cy="227656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B92266D6-660C-6328-2709-6A943FE733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0765" y="4398793"/>
            <a:ext cx="4149582" cy="133459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DDCA46E-06CC-FC05-391A-C6412436836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7700" y="1692390"/>
            <a:ext cx="2618263" cy="190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643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265</Words>
  <Application>Microsoft Office PowerPoint</Application>
  <PresentationFormat>Широкоэкранный</PresentationFormat>
  <Paragraphs>41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-apple-system</vt:lpstr>
      <vt:lpstr>Arial</vt:lpstr>
      <vt:lpstr>Calibri</vt:lpstr>
      <vt:lpstr>Calibri Light</vt:lpstr>
      <vt:lpstr>Corbel Light</vt:lpstr>
      <vt:lpstr>Roboto</vt:lpstr>
      <vt:lpstr>Symbol</vt:lpstr>
      <vt:lpstr>Тема Office</vt:lpstr>
      <vt:lpstr>Точечный рисунок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Скапинцева Виктория Викторовна</dc:creator>
  <cp:lastModifiedBy>skapintseva2003@mail.ru</cp:lastModifiedBy>
  <cp:revision>7</cp:revision>
  <dcterms:created xsi:type="dcterms:W3CDTF">2022-05-04T13:00:48Z</dcterms:created>
  <dcterms:modified xsi:type="dcterms:W3CDTF">2022-06-17T22:10:35Z</dcterms:modified>
</cp:coreProperties>
</file>