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3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8" r:id="rId3"/>
    <p:sldId id="271" r:id="rId4"/>
    <p:sldId id="269" r:id="rId5"/>
    <p:sldId id="263" r:id="rId6"/>
    <p:sldId id="264" r:id="rId7"/>
    <p:sldId id="275" r:id="rId8"/>
    <p:sldId id="265" r:id="rId9"/>
    <p:sldId id="276" r:id="rId10"/>
    <p:sldId id="280" r:id="rId11"/>
    <p:sldId id="272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27F00"/>
    <a:srgbClr val="E77119"/>
    <a:srgbClr val="FF9933"/>
    <a:srgbClr val="E2AC00"/>
    <a:srgbClr val="EAA33A"/>
    <a:srgbClr val="FF9900"/>
    <a:srgbClr val="363636"/>
    <a:srgbClr val="1717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437" autoAdjust="0"/>
  </p:normalViewPr>
  <p:slideViewPr>
    <p:cSldViewPr>
      <p:cViewPr varScale="1">
        <p:scale>
          <a:sx n="112" d="100"/>
          <a:sy n="112" d="100"/>
        </p:scale>
        <p:origin x="-47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2ED82-64EF-4288-A634-CB99AF4BDDCD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2BF56-71F3-48D9-B7F8-6B34CCEEF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9353-DCEF-4ADD-BEF1-E7649B209F92}" type="datetimeFigureOut">
              <a:rPr lang="ru-RU" smtClean="0"/>
              <a:pPr/>
              <a:t>19.06.2022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A283-2CBB-49B1-BE69-19AE78275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352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283-2CBB-49B1-BE69-19AE78275C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283-2CBB-49B1-BE69-19AE78275CA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283-2CBB-49B1-BE69-19AE78275CA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И в заключении хочу сказать что наш продукт помогает новичку быстро влиться в игру.</a:t>
            </a:r>
          </a:p>
          <a:p>
            <a:r>
              <a:rPr lang="ru-RU" baseline="0" dirty="0" smtClean="0"/>
              <a:t>При этом  чем дальше мы продвигались в игре, </a:t>
            </a:r>
          </a:p>
          <a:p>
            <a:r>
              <a:rPr lang="ru-RU" baseline="0" dirty="0" smtClean="0"/>
              <a:t>тем больше приходило понимание необходимости поэтапного добавления новых инструментов,</a:t>
            </a:r>
          </a:p>
          <a:p>
            <a:r>
              <a:rPr lang="ru-RU" baseline="0" dirty="0" smtClean="0"/>
              <a:t>которые мы планируем добавить.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283-2CBB-49B1-BE69-19AE78275CA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283-2CBB-49B1-BE69-19AE78275CA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283-2CBB-49B1-BE69-19AE78275CA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283-2CBB-49B1-BE69-19AE78275CA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283-2CBB-49B1-BE69-19AE78275CA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+mn-lt"/>
              <a:ea typeface="+mn-ea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283-2CBB-49B1-BE69-19AE78275CA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283-2CBB-49B1-BE69-19AE78275CA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283-2CBB-49B1-BE69-19AE78275CA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A283-2CBB-49B1-BE69-19AE78275CA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8CB5D60-FEEA-4987-8A12-AA0E021FB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ECAAD72E-2BA8-49D9-B0B8-023A2CE7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039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743E24F2-1E6D-4038-B242-E6BA8C9D5BFB}"/>
              </a:ext>
            </a:extLst>
          </p:cNvPr>
          <p:cNvSpPr>
            <a:spLocks/>
          </p:cNvSpPr>
          <p:nvPr userDrawn="1"/>
        </p:nvSpPr>
        <p:spPr>
          <a:xfrm rot="5400000">
            <a:off x="6072600" y="1029000"/>
            <a:ext cx="46800" cy="4800000"/>
          </a:xfrm>
          <a:prstGeom prst="roundRect">
            <a:avLst>
              <a:gd name="adj" fmla="val 50000"/>
            </a:avLst>
          </a:prstGeom>
          <a:solidFill>
            <a:srgbClr val="F27F00"/>
          </a:solidFill>
          <a:ln>
            <a:solidFill>
              <a:srgbClr val="F2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="" xmlns:p14="http://schemas.microsoft.com/office/powerpoint/2010/main" val="415768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CB7DFC-7E3C-429D-B894-50BFBAFF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263672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F6B959-3224-4761-95DB-3612AE5B5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5639"/>
            <a:ext cx="10515600" cy="414132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A5F1C23E-003B-4F80-BA91-55040025EC20}"/>
              </a:ext>
            </a:extLst>
          </p:cNvPr>
          <p:cNvSpPr>
            <a:spLocks/>
          </p:cNvSpPr>
          <p:nvPr userDrawn="1"/>
        </p:nvSpPr>
        <p:spPr>
          <a:xfrm rot="5400000">
            <a:off x="6072600" y="-675792"/>
            <a:ext cx="46800" cy="4800000"/>
          </a:xfrm>
          <a:prstGeom prst="roundRect">
            <a:avLst>
              <a:gd name="adj" fmla="val 50000"/>
            </a:avLst>
          </a:prstGeom>
          <a:solidFill>
            <a:srgbClr val="F27F00"/>
          </a:solidFill>
          <a:ln>
            <a:solidFill>
              <a:srgbClr val="F2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="" xmlns:p14="http://schemas.microsoft.com/office/powerpoint/2010/main" val="230700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A1D944-B657-4536-B2E2-7EF60B84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634D0C-05F4-4403-A348-A4CE90E64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8839"/>
            <a:ext cx="5181600" cy="4188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951842B-7DFB-4B08-B72C-7045385E6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8839"/>
            <a:ext cx="5181600" cy="418812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F79EC48F-6021-4483-BF09-9FD7F1964B29}"/>
              </a:ext>
            </a:extLst>
          </p:cNvPr>
          <p:cNvSpPr>
            <a:spLocks/>
          </p:cNvSpPr>
          <p:nvPr userDrawn="1"/>
        </p:nvSpPr>
        <p:spPr>
          <a:xfrm rot="5400000">
            <a:off x="6072600" y="-641842"/>
            <a:ext cx="46800" cy="4800000"/>
          </a:xfrm>
          <a:prstGeom prst="roundRect">
            <a:avLst>
              <a:gd name="adj" fmla="val 50000"/>
            </a:avLst>
          </a:prstGeom>
          <a:solidFill>
            <a:srgbClr val="F27F00"/>
          </a:solidFill>
          <a:ln>
            <a:solidFill>
              <a:srgbClr val="F2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="" xmlns:p14="http://schemas.microsoft.com/office/powerpoint/2010/main" val="255030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24D48-53C9-438F-96A5-BC16BEE0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43B21A6-80BD-4A38-930F-4F4BA2245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09" y="1963632"/>
            <a:ext cx="5157787" cy="63309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C53D342-72E6-4DB4-9852-B41F124FF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09" y="2596728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4132C7F-962E-4D84-94C1-BAC0DFEBF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60016"/>
            <a:ext cx="5183188" cy="6367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B846675-9047-4918-B726-335CB2897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96728"/>
            <a:ext cx="5183188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93655A12-7D32-4571-BBA0-7349F96255FC}"/>
              </a:ext>
            </a:extLst>
          </p:cNvPr>
          <p:cNvSpPr>
            <a:spLocks/>
          </p:cNvSpPr>
          <p:nvPr userDrawn="1"/>
        </p:nvSpPr>
        <p:spPr>
          <a:xfrm rot="5400000">
            <a:off x="6072600" y="-668246"/>
            <a:ext cx="46800" cy="4800000"/>
          </a:xfrm>
          <a:prstGeom prst="roundRect">
            <a:avLst>
              <a:gd name="adj" fmla="val 50000"/>
            </a:avLst>
          </a:prstGeom>
          <a:solidFill>
            <a:srgbClr val="F27F00"/>
          </a:solidFill>
          <a:ln>
            <a:solidFill>
              <a:srgbClr val="F2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="" xmlns:p14="http://schemas.microsoft.com/office/powerpoint/2010/main" val="28083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69FEC5-D851-43B6-9440-AA45A55D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 algn="ctr">
              <a:defRPr lang="ru-RU" sz="3300" kern="1200">
                <a:solidFill>
                  <a:schemeClr val="tx1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B65F26-B6A7-497D-B788-9454E45A3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4D0CE0E-4574-4C7A-A0F6-01D749501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9F9DF234-1B5C-4F45-A516-48FB0F87CF5E}"/>
              </a:ext>
            </a:extLst>
          </p:cNvPr>
          <p:cNvSpPr>
            <a:spLocks/>
          </p:cNvSpPr>
          <p:nvPr userDrawn="1"/>
        </p:nvSpPr>
        <p:spPr>
          <a:xfrm>
            <a:off x="4946406" y="1624243"/>
            <a:ext cx="62400" cy="3600000"/>
          </a:xfrm>
          <a:prstGeom prst="roundRect">
            <a:avLst>
              <a:gd name="adj" fmla="val 50000"/>
            </a:avLst>
          </a:prstGeom>
          <a:solidFill>
            <a:srgbClr val="F27F00"/>
          </a:solidFill>
          <a:ln>
            <a:solidFill>
              <a:srgbClr val="F2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="" xmlns:p14="http://schemas.microsoft.com/office/powerpoint/2010/main" val="379501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DC627A-6FB2-4EBB-B599-316220DD2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 algn="ctr">
              <a:defRPr sz="33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CFF64B1-6AA6-471B-B5B7-976CBFFF0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B04DE49-8C7F-491D-9A02-2809748D0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5A7606F6-DF33-4D15-AA5F-B6A92B7CAC99}"/>
              </a:ext>
            </a:extLst>
          </p:cNvPr>
          <p:cNvSpPr>
            <a:spLocks/>
          </p:cNvSpPr>
          <p:nvPr userDrawn="1"/>
        </p:nvSpPr>
        <p:spPr>
          <a:xfrm>
            <a:off x="4943872" y="1632500"/>
            <a:ext cx="62400" cy="3600000"/>
          </a:xfrm>
          <a:prstGeom prst="roundRect">
            <a:avLst>
              <a:gd name="adj" fmla="val 50000"/>
            </a:avLst>
          </a:prstGeom>
          <a:solidFill>
            <a:srgbClr val="F27F00"/>
          </a:solidFill>
          <a:ln>
            <a:solidFill>
              <a:srgbClr val="F2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="" xmlns:p14="http://schemas.microsoft.com/office/powerpoint/2010/main" val="48722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88F0B5-37D9-4072-9DAC-04F17E6B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A4E8A34-A84A-4034-B170-BD7601BCC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95096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7" r:id="rId3"/>
    <p:sldLayoutId id="2147484168" r:id="rId4"/>
    <p:sldLayoutId id="2147484171" r:id="rId5"/>
    <p:sldLayoutId id="2147484172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Montserrat" panose="00000500000000000000" pitchFamily="2" charset="-52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692696"/>
            <a:ext cx="4148261" cy="16002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FACTORI</a:t>
            </a:r>
            <a:r>
              <a:rPr lang="en-US" sz="5400" dirty="0" smtClean="0">
                <a:solidFill>
                  <a:srgbClr val="F27F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O</a:t>
            </a:r>
            <a:r>
              <a:rPr lang="en-US" sz="5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K</a:t>
            </a:r>
            <a:endParaRPr lang="ru-RU" sz="5400" dirty="0"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407368" y="2564904"/>
            <a:ext cx="4392488" cy="38115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Мобильный </a:t>
            </a:r>
            <a:r>
              <a:rPr lang="ru-RU" sz="2400" dirty="0" err="1" smtClean="0"/>
              <a:t>гайд+справочник</a:t>
            </a:r>
            <a:r>
              <a:rPr lang="ru-RU" sz="2400" dirty="0" smtClean="0"/>
              <a:t> по </a:t>
            </a:r>
            <a:r>
              <a:rPr lang="en-US" sz="2400" dirty="0" err="1" smtClean="0"/>
              <a:t>Factorio</a:t>
            </a:r>
            <a:r>
              <a:rPr lang="en-US" sz="2400" dirty="0" smtClean="0"/>
              <a:t> </a:t>
            </a:r>
            <a:r>
              <a:rPr lang="ru-RU" sz="2400" dirty="0" smtClean="0"/>
              <a:t>для новичков</a:t>
            </a:r>
          </a:p>
          <a:p>
            <a:pPr lvl="0">
              <a:defRPr/>
            </a:pPr>
            <a:endParaRPr lang="ru-RU" sz="2400" dirty="0" smtClean="0"/>
          </a:p>
          <a:p>
            <a:pPr lvl="0">
              <a:defRPr/>
            </a:pPr>
            <a:r>
              <a:rPr lang="ru-RU" sz="2400" dirty="0" smtClean="0"/>
              <a:t>Трек «Планирование запуска ракеты в игре </a:t>
            </a:r>
            <a:r>
              <a:rPr lang="ru-RU" sz="2400" dirty="0" err="1" smtClean="0"/>
              <a:t>Factorio</a:t>
            </a:r>
            <a:r>
              <a:rPr lang="ru-RU" sz="2400" dirty="0" smtClean="0"/>
              <a:t>»</a:t>
            </a:r>
          </a:p>
          <a:p>
            <a:pPr lvl="0">
              <a:defRPr/>
            </a:pPr>
            <a:endParaRPr lang="ru-RU" sz="2400" dirty="0" smtClean="0"/>
          </a:p>
          <a:p>
            <a:pPr lvl="0">
              <a:defRPr/>
            </a:pPr>
            <a:endParaRPr lang="ru-RU" sz="24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91544" y="90872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5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/>
          <a:srcRect l="32917" t="21703" r="34675" b="22862"/>
          <a:stretch>
            <a:fillRect/>
          </a:stretch>
        </p:blipFill>
        <p:spPr>
          <a:xfrm>
            <a:off x="4871864" y="0"/>
            <a:ext cx="7320136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19336" y="116632"/>
            <a:ext cx="43204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1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5879976" y="1124744"/>
            <a:ext cx="5040560" cy="4824536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Скорость разработки.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Легкий </a:t>
            </a:r>
            <a:r>
              <a:rPr lang="ru-RU" sz="2400" dirty="0" smtClean="0"/>
              <a:t>и доступный интерфейс для пользователя.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Интеграция </a:t>
            </a:r>
            <a:r>
              <a:rPr lang="ru-RU" sz="2400" dirty="0" smtClean="0"/>
              <a:t>с другими сервисами позволила разместить видеоролики с </a:t>
            </a:r>
            <a:r>
              <a:rPr lang="ru-RU" sz="2400" dirty="0" err="1" smtClean="0"/>
              <a:t>YouTube</a:t>
            </a:r>
            <a:r>
              <a:rPr lang="ru-RU" sz="2400" dirty="0" smtClean="0"/>
              <a:t>.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Продукт </a:t>
            </a:r>
            <a:r>
              <a:rPr lang="ru-RU" sz="2400" dirty="0" smtClean="0"/>
              <a:t>отлично адаптируется к разрешениям всех </a:t>
            </a:r>
            <a:r>
              <a:rPr lang="ru-RU" sz="2400" dirty="0" smtClean="0"/>
              <a:t>устройств.</a:t>
            </a:r>
            <a:endParaRPr lang="ru-RU" sz="2400" dirty="0" smtClean="0"/>
          </a:p>
          <a:p>
            <a:pPr marL="342900" indent="-342900"/>
            <a:endParaRPr lang="ru-RU" sz="2400" dirty="0"/>
          </a:p>
        </p:txBody>
      </p:sp>
      <p:sp>
        <p:nvSpPr>
          <p:cNvPr id="20482" name="AutoShape 2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Тильда логотип (74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464" y="1988840"/>
            <a:ext cx="2952328" cy="2952328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263352" y="260648"/>
            <a:ext cx="64807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10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/>
          <a:srcRect l="7544" t="16183" r="7813" b="12817"/>
          <a:stretch>
            <a:fillRect/>
          </a:stretch>
        </p:blipFill>
        <p:spPr bwMode="auto">
          <a:xfrm>
            <a:off x="0" y="0"/>
            <a:ext cx="12192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1424" y="5733256"/>
            <a:ext cx="10515600" cy="44370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/>
              <a:t>команда «Поехали!»</a:t>
            </a:r>
            <a:endParaRPr lang="ru-RU" sz="3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91344" y="260648"/>
            <a:ext cx="64807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11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3074" name="Picture 2" descr="http://qrcoder.ru/code/?http%3A%2F%2Fmaneger270303-4.tilda.ws%2F&amp;4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840" y="2636912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+mn-lt"/>
              </a:rPr>
              <a:t>ПЕРСПЕКТИВЫ РАЗВИТИЯ	</a:t>
            </a:r>
            <a:endParaRPr lang="ru-RU" sz="4400" dirty="0">
              <a:latin typeface="+mn-lt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F75143D-EA39-4CE1-BBF1-67AC847D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592" y="2420888"/>
            <a:ext cx="7200800" cy="223224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Реализовать древа технологий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Добавить поиск по ключевым словам, и ветвям технологий.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Добавить </a:t>
            </a:r>
            <a:r>
              <a:rPr lang="ru-RU" sz="2400" dirty="0" err="1" smtClean="0"/>
              <a:t>гайд</a:t>
            </a:r>
            <a:r>
              <a:rPr lang="ru-RU" sz="2400" dirty="0" smtClean="0"/>
              <a:t> с различными стратегиями прохождения</a:t>
            </a:r>
          </a:p>
        </p:txBody>
      </p:sp>
      <p:sp>
        <p:nvSpPr>
          <p:cNvPr id="20482" name="AutoShape 2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91344" y="260648"/>
            <a:ext cx="64807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12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5517232"/>
            <a:ext cx="2664296" cy="648072"/>
          </a:xfrm>
        </p:spPr>
        <p:txBody>
          <a:bodyPr>
            <a:noAutofit/>
          </a:bodyPr>
          <a:lstStyle/>
          <a:p>
            <a:pPr lvl="0" algn="ctr">
              <a:buNone/>
              <a:defRPr/>
            </a:pPr>
            <a:r>
              <a:rPr lang="ru-RU" sz="2000" dirty="0" err="1" smtClean="0"/>
              <a:t>Тимлид</a:t>
            </a:r>
            <a:r>
              <a:rPr lang="ru-RU" sz="2000" dirty="0" smtClean="0"/>
              <a:t>, разработчик</a:t>
            </a:r>
            <a:endParaRPr lang="ru-RU" sz="2000" dirty="0"/>
          </a:p>
          <a:p>
            <a:pPr lvl="0" algn="ctr">
              <a:buNone/>
              <a:defRPr/>
            </a:pPr>
            <a:r>
              <a:rPr lang="ru-RU" sz="2000" dirty="0" smtClean="0"/>
              <a:t> Батраков </a:t>
            </a:r>
            <a:r>
              <a:rPr lang="ru-RU" sz="2000" dirty="0"/>
              <a:t>Дмитрий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9788" y="548680"/>
            <a:ext cx="10515600" cy="1142012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750"/>
              </a:spcBef>
              <a:defRPr/>
            </a:pPr>
            <a:r>
              <a:rPr lang="ru-RU" sz="4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КОМАНДА «ПОЕХАЛИ!»</a:t>
            </a:r>
            <a:endParaRPr lang="ru-RU" sz="4400" dirty="0"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91344" y="188640"/>
            <a:ext cx="43204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2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6" name="Picture 2" descr="https://sun9-5.userapi.com/s/v1/if2/oPEBakXFi30DBkdb0b_eGJ7mGzw8mBx98BnFX1iYPueQrI-UwqZneskY3GdZEmKhSnhAeK7N3EEZ68rPPNGj4EmT.jpg?size=1613x2160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 l="20233" t="6628" r="6250" b="32590"/>
          <a:stretch>
            <a:fillRect/>
          </a:stretch>
        </p:blipFill>
        <p:spPr bwMode="auto">
          <a:xfrm>
            <a:off x="6096000" y="2708920"/>
            <a:ext cx="2016224" cy="2232248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32" y="2708920"/>
            <a:ext cx="2049706" cy="225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s://sun9-3.userapi.com/impg/IpXmh28hQJZ2RM_ypkB-7xq7hLenWABZONcaWA/KOTLk_AUoTA.jpg?size=1200x1600&amp;quality=96&amp;sign=8f4507011bb7bd80b425de53fe994987&amp;type=album"/>
          <p:cNvPicPr>
            <a:picLocks noChangeAspect="1" noChangeArrowheads="1"/>
          </p:cNvPicPr>
          <p:nvPr/>
        </p:nvPicPr>
        <p:blipFill>
          <a:blip r:embed="rId5" cstate="print"/>
          <a:srcRect l="17440" t="8446" r="19857" b="38393"/>
          <a:stretch>
            <a:fillRect/>
          </a:stretch>
        </p:blipFill>
        <p:spPr bwMode="auto">
          <a:xfrm>
            <a:off x="3575720" y="2708920"/>
            <a:ext cx="1974681" cy="2232248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3215680" y="5589240"/>
            <a:ext cx="252028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171450" lvl="0" indent="-171450"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Аналитик</a:t>
            </a:r>
          </a:p>
          <a:p>
            <a:pPr marL="171450" lvl="0" indent="-171450"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Блинов Иван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735960" y="5589240"/>
            <a:ext cx="252028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171450" lvl="0" indent="-171450"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Аналитик </a:t>
            </a:r>
          </a:p>
          <a:p>
            <a:pPr marL="171450" lvl="0" indent="-171450"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24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Ачбакиев</a:t>
            </a:r>
            <a:r>
              <a:rPr lang="ru-RU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4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Ильнур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8472264" y="5517232"/>
            <a:ext cx="302433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lvl="0" indent="-171450"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Дизайнер</a:t>
            </a:r>
            <a:endParaRPr lang="ru-RU" sz="20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71450" lvl="0" indent="-171450"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20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Ельмуратов</a:t>
            </a:r>
            <a:r>
              <a:rPr lang="ru-RU" sz="2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Темирлан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pic>
        <p:nvPicPr>
          <p:cNvPr id="2" name="Picture 2" descr="https://sun9-1.userapi.com/s/v1/ig2/VFcNSTffwdmuK3IGb6T6SypGIqFtIX6rvRmp9vKcsYQ26JWQ3iYzvLrbX-f-23ca4aqInjeBkaGXr_ma_o2gJEtt.jpg?size=1197x160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 t="9677"/>
          <a:stretch>
            <a:fillRect/>
          </a:stretch>
        </p:blipFill>
        <p:spPr bwMode="auto">
          <a:xfrm>
            <a:off x="8688288" y="2708920"/>
            <a:ext cx="1872208" cy="226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515600" cy="1263672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+mn-lt"/>
              </a:rPr>
              <a:t>ЦЕЛЬ ПРОЕКТА</a:t>
            </a:r>
            <a:endParaRPr lang="ru-RU" sz="4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9416" y="2924944"/>
            <a:ext cx="10515600" cy="3540051"/>
          </a:xfrm>
        </p:spPr>
        <p:txBody>
          <a:bodyPr/>
          <a:lstStyle/>
          <a:p>
            <a:pPr lvl="0" algn="ctr">
              <a:buNone/>
              <a:defRPr/>
            </a:pPr>
            <a:r>
              <a:rPr lang="ru-RU" sz="2800" dirty="0" smtClean="0"/>
              <a:t>после прохождения игры </a:t>
            </a:r>
            <a:r>
              <a:rPr lang="ru-RU" sz="2800" dirty="0" err="1" smtClean="0"/>
              <a:t>Factorio</a:t>
            </a:r>
            <a:r>
              <a:rPr lang="ru-RU" sz="2800" dirty="0" smtClean="0"/>
              <a:t> </a:t>
            </a:r>
          </a:p>
          <a:p>
            <a:pPr lvl="0" algn="ctr">
              <a:buNone/>
              <a:defRPr/>
            </a:pPr>
            <a:r>
              <a:rPr lang="ru-RU" sz="2800" smtClean="0"/>
              <a:t>разработать справочник </a:t>
            </a:r>
            <a:r>
              <a:rPr lang="ru-RU" sz="2800" dirty="0" smtClean="0"/>
              <a:t>по </a:t>
            </a:r>
            <a:r>
              <a:rPr lang="ru-RU" sz="2800" dirty="0" err="1" smtClean="0"/>
              <a:t>Factorio</a:t>
            </a:r>
            <a:endParaRPr lang="ru-RU" sz="2800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91344" y="188640"/>
            <a:ext cx="43204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3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839416" y="2132856"/>
            <a:ext cx="3932237" cy="24482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Начинающие игроки  </a:t>
            </a:r>
            <a:r>
              <a:rPr lang="ru-RU" sz="2400" dirty="0" err="1" smtClean="0"/>
              <a:t>Factorio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столкнувшиеся со сложностью в освоении игры.</a:t>
            </a:r>
          </a:p>
        </p:txBody>
      </p:sp>
      <p:sp>
        <p:nvSpPr>
          <p:cNvPr id="8" name="Объект 18">
            <a:extLst>
              <a:ext uri="{FF2B5EF4-FFF2-40B4-BE49-F238E27FC236}">
                <a16:creationId xmlns="" xmlns:a16="http://schemas.microsoft.com/office/drawing/2014/main" id="{F69DDEB0-062B-476E-98A0-F31B93E41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952" y="2060848"/>
            <a:ext cx="4536504" cy="41413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первых порах вынуждены часто прерывать игру, чтобы получить нужную информацию.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Тратится много времени на поиск информации.</a:t>
            </a:r>
          </a:p>
          <a:p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+mn-lt"/>
              </a:rPr>
              <a:t>ЦА И БОЛИ</a:t>
            </a:r>
            <a:endParaRPr lang="ru-RU" sz="4400" dirty="0">
              <a:latin typeface="+mn-lt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19336" y="188640"/>
            <a:ext cx="43204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4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5951984" y="1916832"/>
            <a:ext cx="3932237" cy="2182788"/>
          </a:xfrm>
        </p:spPr>
        <p:txBody>
          <a:bodyPr>
            <a:normAutofit/>
          </a:bodyPr>
          <a:lstStyle/>
          <a:p>
            <a:r>
              <a:rPr lang="ru-RU" sz="2400" dirty="0"/>
              <a:t>Оптимизировать </a:t>
            </a:r>
            <a:r>
              <a:rPr lang="ru-RU" sz="2400" dirty="0" smtClean="0"/>
              <a:t>время, </a:t>
            </a:r>
          </a:p>
          <a:p>
            <a:r>
              <a:rPr lang="ru-RU" sz="2400" dirty="0" smtClean="0"/>
              <a:t>потраченное </a:t>
            </a:r>
            <a:r>
              <a:rPr lang="ru-RU" sz="2400" dirty="0"/>
              <a:t>на поиск нужной информации </a:t>
            </a:r>
            <a:r>
              <a:rPr lang="ru-RU" sz="2400" dirty="0" smtClean="0"/>
              <a:t>для </a:t>
            </a:r>
            <a:r>
              <a:rPr lang="ru-RU" sz="2400" dirty="0"/>
              <a:t>успешного </a:t>
            </a:r>
            <a:r>
              <a:rPr lang="ru-RU" sz="2400" dirty="0" smtClean="0"/>
              <a:t>освоения игры.</a:t>
            </a:r>
          </a:p>
          <a:p>
            <a:pPr marL="342900" indent="-342900"/>
            <a:endParaRPr lang="ru-RU" sz="2400" dirty="0"/>
          </a:p>
        </p:txBody>
      </p:sp>
      <p:sp>
        <p:nvSpPr>
          <p:cNvPr id="20482" name="AutoShape 2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5400" y="1988840"/>
            <a:ext cx="3960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4400" dirty="0" smtClean="0">
                <a:ea typeface="+mj-ea"/>
                <a:cs typeface="+mj-cs"/>
              </a:rPr>
              <a:t>ЦЕЛЬ ПРОДУКТА</a:t>
            </a:r>
            <a:endParaRPr lang="ru-RU" sz="4400" dirty="0"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91344" y="188640"/>
            <a:ext cx="43204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5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+mn-lt"/>
              </a:rPr>
              <a:t>КОНКУРЕНТЫ</a:t>
            </a:r>
            <a:endParaRPr lang="ru-RU" sz="4400" dirty="0">
              <a:latin typeface="+mn-lt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2BB18B53-5EFC-4E9A-9585-CBBA19831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400" b="0" dirty="0">
                <a:latin typeface="+mn-lt"/>
                <a:ea typeface="+mn-ea"/>
              </a:rPr>
              <a:t>Текстовый справочник </a:t>
            </a:r>
            <a:r>
              <a:rPr lang="ru-RU" sz="2400" b="0" dirty="0" err="1">
                <a:latin typeface="+mn-lt"/>
                <a:ea typeface="+mn-ea"/>
              </a:rPr>
              <a:t>Wiki</a:t>
            </a:r>
            <a:endParaRPr lang="ru-RU" sz="2400" b="0" dirty="0">
              <a:latin typeface="+mn-lt"/>
              <a:ea typeface="+mn-ea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="" xmlns:a16="http://schemas.microsoft.com/office/drawing/2014/main" id="{497E7622-895D-4804-8D13-CC40226C686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09409" y="2912616"/>
            <a:ext cx="5587075" cy="3141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478FA672-63B5-429D-B980-91878AF76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pPr marL="0" algn="ctr" defTabSz="914400" rtl="0" eaLnBrk="1" latinLnBrk="0" hangingPunct="1"/>
            <a:r>
              <a:rPr kumimoji="0" lang="ru-RU" sz="2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gameplaynet.ru</a:t>
            </a:r>
          </a:p>
        </p:txBody>
      </p:sp>
      <p:pic>
        <p:nvPicPr>
          <p:cNvPr id="42" name="Picture 4">
            <a:extLst>
              <a:ext uri="{FF2B5EF4-FFF2-40B4-BE49-F238E27FC236}">
                <a16:creationId xmlns="" xmlns:a16="http://schemas.microsoft.com/office/drawing/2014/main" id="{1FDBB157-21E5-48B9-B407-F2C7ED73A08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197606" y="2912617"/>
            <a:ext cx="5584985" cy="31415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0482" name="AutoShape 2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91344" y="188640"/>
            <a:ext cx="43204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6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+mn-lt"/>
              </a:rPr>
              <a:t>АНАЛИЗ КОНКУРЕНТОВ</a:t>
            </a:r>
            <a:endParaRPr lang="ru-RU" sz="4400" dirty="0">
              <a:latin typeface="+mn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623392" y="1988840"/>
          <a:ext cx="11161240" cy="4392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0"/>
                <a:gridCol w="2736304"/>
                <a:gridCol w="2304256"/>
                <a:gridCol w="2160240"/>
              </a:tblGrid>
              <a:tr h="878498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Текстовый справочник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Wiki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59" marR="6105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gameplaynet.ru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59" marR="6105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Наш продукт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Достаточно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справочной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Рекомендации по оптимизации производства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Удобная навигация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Адаптирован для работы на мобильных устройствах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6626" name="Picture 2" descr="Галочка галочка PNG изображения | PNG P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960" y="3068960"/>
            <a:ext cx="504056" cy="504056"/>
          </a:xfrm>
          <a:prstGeom prst="rect">
            <a:avLst/>
          </a:prstGeom>
          <a:noFill/>
        </p:spPr>
      </p:pic>
      <p:pic>
        <p:nvPicPr>
          <p:cNvPr id="20" name="Picture 2" descr="Галочка галочка PNG изображения | PNG P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6480" y="3068960"/>
            <a:ext cx="504056" cy="504056"/>
          </a:xfrm>
          <a:prstGeom prst="rect">
            <a:avLst/>
          </a:prstGeom>
          <a:noFill/>
        </p:spPr>
      </p:pic>
      <p:pic>
        <p:nvPicPr>
          <p:cNvPr id="21" name="Picture 2" descr="Галочка галочка PNG изображения | PNG P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4232" y="3933056"/>
            <a:ext cx="504056" cy="504056"/>
          </a:xfrm>
          <a:prstGeom prst="rect">
            <a:avLst/>
          </a:prstGeom>
          <a:noFill/>
        </p:spPr>
      </p:pic>
      <p:pic>
        <p:nvPicPr>
          <p:cNvPr id="22" name="Picture 2" descr="Галочка галочка PNG изображения | PNG P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6480" y="3933056"/>
            <a:ext cx="504056" cy="504056"/>
          </a:xfrm>
          <a:prstGeom prst="rect">
            <a:avLst/>
          </a:prstGeom>
          <a:noFill/>
        </p:spPr>
      </p:pic>
      <p:pic>
        <p:nvPicPr>
          <p:cNvPr id="23" name="Picture 2" descr="Галочка галочка PNG изображения | PNG P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4232" y="4797152"/>
            <a:ext cx="504056" cy="504056"/>
          </a:xfrm>
          <a:prstGeom prst="rect">
            <a:avLst/>
          </a:prstGeom>
          <a:noFill/>
        </p:spPr>
      </p:pic>
      <p:pic>
        <p:nvPicPr>
          <p:cNvPr id="24" name="Picture 2" descr="Галочка галочка PNG изображения | PNG P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6480" y="4797152"/>
            <a:ext cx="504056" cy="504056"/>
          </a:xfrm>
          <a:prstGeom prst="rect">
            <a:avLst/>
          </a:prstGeom>
          <a:noFill/>
        </p:spPr>
      </p:pic>
      <p:pic>
        <p:nvPicPr>
          <p:cNvPr id="25" name="Picture 2" descr="Галочка галочка PNG изображения | PNG P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4232" y="5589240"/>
            <a:ext cx="504056" cy="504056"/>
          </a:xfrm>
          <a:prstGeom prst="rect">
            <a:avLst/>
          </a:prstGeom>
          <a:noFill/>
        </p:spPr>
      </p:pic>
      <p:pic>
        <p:nvPicPr>
          <p:cNvPr id="26" name="Picture 2" descr="Галочка галочка PNG изображения | PNG P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88488" y="5589240"/>
            <a:ext cx="504056" cy="504056"/>
          </a:xfrm>
          <a:prstGeom prst="rect">
            <a:avLst/>
          </a:prstGeom>
          <a:noFill/>
        </p:spPr>
      </p:pic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7968" y="5733256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7968" y="4797152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232" y="2996952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Галочка галочка PNG изображения | PNG P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960" y="3933056"/>
            <a:ext cx="504056" cy="504056"/>
          </a:xfrm>
          <a:prstGeom prst="rect">
            <a:avLst/>
          </a:prstGeom>
          <a:noFill/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>
            <a:off x="191344" y="188640"/>
            <a:ext cx="43204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7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+mn-lt"/>
              </a:rPr>
              <a:t>РЕШЕНИЕ</a:t>
            </a:r>
            <a:endParaRPr lang="ru-RU" sz="4400" dirty="0">
              <a:latin typeface="+mn-lt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F75143D-EA39-4CE1-BBF1-67AC847D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592" y="2420888"/>
            <a:ext cx="7200800" cy="2232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/>
              <a:t>Гайд + Справочник </a:t>
            </a:r>
          </a:p>
          <a:p>
            <a:pPr algn="ctr">
              <a:buNone/>
            </a:pPr>
            <a:r>
              <a:rPr lang="ru-RU" sz="2400" dirty="0" smtClean="0"/>
              <a:t>для </a:t>
            </a:r>
            <a:r>
              <a:rPr lang="ru-RU" sz="2400" dirty="0"/>
              <a:t>начинающих</a:t>
            </a:r>
          </a:p>
          <a:p>
            <a:pPr algn="ctr">
              <a:buNone/>
            </a:pPr>
            <a:r>
              <a:rPr lang="ru-RU" sz="2400" dirty="0" smtClean="0"/>
              <a:t>адаптированный для мобильных устройств</a:t>
            </a:r>
          </a:p>
        </p:txBody>
      </p:sp>
      <p:sp>
        <p:nvSpPr>
          <p:cNvPr id="20482" name="AutoShape 2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Игровой арт (game art) :: Factorio :: запуск ракеты :: MONTEZUMA :: Игры /  картинки, гифки, прикольные комиксы, интересные статьи по теме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91344" y="260648"/>
            <a:ext cx="43204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8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6672064" y="3933056"/>
            <a:ext cx="5112568" cy="2448272"/>
          </a:xfrm>
          <a:prstGeom prst="roundRect">
            <a:avLst/>
          </a:prstGeom>
          <a:solidFill>
            <a:schemeClr val="accent4">
              <a:lumMod val="75000"/>
              <a:alpha val="61000"/>
            </a:schemeClr>
          </a:solidFill>
          <a:ln w="25400">
            <a:solidFill>
              <a:srgbClr val="F2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5360" y="3933056"/>
            <a:ext cx="5112568" cy="2448272"/>
          </a:xfrm>
          <a:prstGeom prst="roundRect">
            <a:avLst/>
          </a:prstGeom>
          <a:solidFill>
            <a:schemeClr val="accent4">
              <a:lumMod val="75000"/>
              <a:alpha val="61000"/>
            </a:schemeClr>
          </a:solidFill>
          <a:ln w="25400">
            <a:solidFill>
              <a:srgbClr val="F2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+mn-lt"/>
              </a:rPr>
              <a:t>АРХИТЕКТУРА САЙТА</a:t>
            </a:r>
            <a:endParaRPr lang="ru-RU" sz="44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1864" y="1988840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FACTORI</a:t>
            </a:r>
            <a:r>
              <a:rPr lang="en-US" b="1" dirty="0" smtClean="0">
                <a:solidFill>
                  <a:srgbClr val="F27F00"/>
                </a:solidFill>
              </a:rPr>
              <a:t>O</a:t>
            </a:r>
            <a:r>
              <a:rPr lang="en-US" b="1" dirty="0" smtClean="0">
                <a:solidFill>
                  <a:schemeClr val="bg1"/>
                </a:solidFill>
              </a:rPr>
              <a:t>K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5440" y="3068960"/>
            <a:ext cx="36004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ГАЙД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52184" y="3068960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СПРАВОЧНИК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+советы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9416" y="4149080"/>
            <a:ext cx="4176464" cy="792088"/>
          </a:xfrm>
          <a:prstGeom prst="roundRect">
            <a:avLst/>
          </a:prstGeom>
          <a:solidFill>
            <a:srgbClr val="F27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СОВЕТЫ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ПРОХОЖДЕНИЮ ОБУЧЕНИЯ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9416" y="5229200"/>
            <a:ext cx="13681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ПЕРВЫЕ ШАГИ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76120" y="4149080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ПОСТРОЙКИ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76120" y="5229200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ОБОРОНА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80376" y="4149080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РЕСУРСЫ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480376" y="5229200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МАТЕРИАЛЫ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5" name="Shape 14"/>
          <p:cNvCxnSpPr>
            <a:stCxn id="4" idx="1"/>
            <a:endCxn id="5" idx="0"/>
          </p:cNvCxnSpPr>
          <p:nvPr/>
        </p:nvCxnSpPr>
        <p:spPr>
          <a:xfrm rot="10800000" flipV="1">
            <a:off x="2855640" y="2312876"/>
            <a:ext cx="2016224" cy="756084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>
            <a:off x="7320136" y="2348880"/>
            <a:ext cx="2376264" cy="756084"/>
          </a:xfrm>
          <a:prstGeom prst="bentConnector3">
            <a:avLst>
              <a:gd name="adj1" fmla="val 8335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495600" y="5229200"/>
            <a:ext cx="25202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ПОЛЕЗНЫЕ СОЧЕТАНИЯ КЛАВИШ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191344" y="260648"/>
            <a:ext cx="43204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9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Другая">
      <a:majorFont>
        <a:latin typeface="Montserrat"/>
        <a:ea typeface=""/>
        <a:cs typeface=""/>
      </a:majorFont>
      <a:minorFont>
        <a:latin typeface="Roboto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3248</TotalTime>
  <Words>251</Words>
  <Application>Microsoft Office PowerPoint</Application>
  <PresentationFormat>Произвольный</PresentationFormat>
  <Paragraphs>93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FACTORIOK</vt:lpstr>
      <vt:lpstr>КОМАНДА «ПОЕХАЛИ!»</vt:lpstr>
      <vt:lpstr>ЦЕЛЬ ПРОЕКТА</vt:lpstr>
      <vt:lpstr>ЦА И БОЛИ</vt:lpstr>
      <vt:lpstr>Слайд 5</vt:lpstr>
      <vt:lpstr>КОНКУРЕНТЫ</vt:lpstr>
      <vt:lpstr>АНАЛИЗ КОНКУРЕНТОВ</vt:lpstr>
      <vt:lpstr>РЕШЕНИЕ</vt:lpstr>
      <vt:lpstr>АРХИТЕКТУРА САЙТА</vt:lpstr>
      <vt:lpstr>Слайд 10</vt:lpstr>
      <vt:lpstr>Слайд 11</vt:lpstr>
      <vt:lpstr>ПЕРСПЕКТИВЫ РАЗВИТИЯ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 Николаевич</dc:creator>
  <cp:lastModifiedBy>Антон Николаевич</cp:lastModifiedBy>
  <cp:revision>53</cp:revision>
  <dcterms:created xsi:type="dcterms:W3CDTF">2022-03-15T17:49:10Z</dcterms:created>
  <dcterms:modified xsi:type="dcterms:W3CDTF">2022-06-19T17:01:19Z</dcterms:modified>
</cp:coreProperties>
</file>