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nva Sans" panose="020B0604020202020204" charset="0"/>
      <p:regular r:id="rId21"/>
    </p:embeddedFont>
    <p:embeddedFont>
      <p:font typeface="Canva Sans Bold" panose="020B0604020202020204" charset="0"/>
      <p:regular r:id="rId22"/>
    </p:embeddedFont>
    <p:embeddedFont>
      <p:font typeface="Open Sans Extra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8D73-753F-4AD7-87B6-BEF267513615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AF28C-434C-46E9-A89B-5250D81B0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AF28C-434C-46E9-A89B-5250D81B0B7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0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74831" y="3585775"/>
            <a:ext cx="5738337" cy="117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520"/>
              </a:lnSpc>
            </a:pPr>
            <a:r>
              <a:rPr lang="en-US" sz="6800">
                <a:solidFill>
                  <a:srgbClr val="545454"/>
                </a:solidFill>
                <a:latin typeface="Canva Sans Bold"/>
              </a:rPr>
              <a:t>PIXEL HEART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982369" y="4648326"/>
            <a:ext cx="10323260" cy="879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67"/>
              </a:lnSpc>
            </a:pPr>
            <a:r>
              <a:rPr lang="en-US" sz="5119" dirty="0">
                <a:solidFill>
                  <a:srgbClr val="000000"/>
                </a:solidFill>
                <a:latin typeface="Canva Sans"/>
              </a:rPr>
              <a:t>Образовательная </a:t>
            </a:r>
            <a:r>
              <a:rPr lang="en-US" sz="5119" dirty="0" err="1">
                <a:solidFill>
                  <a:srgbClr val="000000"/>
                </a:solidFill>
                <a:latin typeface="Canva Sans"/>
              </a:rPr>
              <a:t>игра</a:t>
            </a:r>
            <a:r>
              <a:rPr lang="en-US" sz="511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5119" dirty="0" err="1">
                <a:solidFill>
                  <a:srgbClr val="000000"/>
                </a:solidFill>
                <a:latin typeface="Canva Sans"/>
              </a:rPr>
              <a:t>для</a:t>
            </a:r>
            <a:r>
              <a:rPr lang="en-US" sz="511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5119" dirty="0" err="1">
                <a:solidFill>
                  <a:srgbClr val="000000"/>
                </a:solidFill>
                <a:latin typeface="Canva Sans"/>
              </a:rPr>
              <a:t>студентов</a:t>
            </a:r>
            <a:r>
              <a:rPr lang="en-US" sz="5119" dirty="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59300" y="9229725"/>
            <a:ext cx="225475" cy="5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>
                <a:solidFill>
                  <a:srgbClr val="000000"/>
                </a:solidFill>
                <a:latin typeface="Canva Sans Bol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501060" y="990600"/>
            <a:ext cx="7285881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545454"/>
                </a:solidFill>
                <a:latin typeface="Canva Sans Bold"/>
              </a:rPr>
              <a:t>КАК РАБОТАЕТ ПРОДУКТ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59300" y="9229725"/>
            <a:ext cx="571500" cy="534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 dirty="0">
                <a:solidFill>
                  <a:srgbClr val="000000"/>
                </a:solidFill>
                <a:latin typeface="Canva Sans Bold"/>
              </a:rPr>
              <a:t>1</a:t>
            </a:r>
            <a:r>
              <a:rPr lang="ru-RU" sz="3368" dirty="0">
                <a:solidFill>
                  <a:srgbClr val="000000"/>
                </a:solidFill>
                <a:latin typeface="Canva Sans Bold"/>
              </a:rPr>
              <a:t>0</a:t>
            </a:r>
            <a:endParaRPr lang="en-US" sz="3368" dirty="0">
              <a:solidFill>
                <a:srgbClr val="000000"/>
              </a:solidFill>
              <a:latin typeface="Canva Sans Bold"/>
            </a:endParaRPr>
          </a:p>
        </p:txBody>
      </p:sp>
      <p:pic>
        <p:nvPicPr>
          <p:cNvPr id="2" name="Desktop 2023.06.19 - 18.57 (online-video-cutter.com) (2)">
            <a:hlinkClick r:id="" action="ppaction://media"/>
            <a:extLst>
              <a:ext uri="{FF2B5EF4-FFF2-40B4-BE49-F238E27FC236}">
                <a16:creationId xmlns:a16="http://schemas.microsoft.com/office/drawing/2014/main" id="{440E4909-1343-8886-09B7-FC57DE5ACA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2933" y="1714500"/>
            <a:ext cx="13682133" cy="769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523508"/>
            <a:ext cx="4565804" cy="35874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83632" y="2020341"/>
            <a:ext cx="3520731" cy="35207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51198" y="6812635"/>
            <a:ext cx="6006060" cy="33784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693491" y="2807874"/>
            <a:ext cx="5366552" cy="30186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66071" y="7504836"/>
            <a:ext cx="2969801" cy="19940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50972" y="1013802"/>
            <a:ext cx="8803256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545454"/>
                </a:solidFill>
                <a:latin typeface="Canva Sans Bold"/>
              </a:rPr>
              <a:t>ЧТО ИСПОЛЬЗОВАЛОСЬ?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59300" y="9229725"/>
            <a:ext cx="523875" cy="5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 dirty="0">
                <a:solidFill>
                  <a:srgbClr val="000000"/>
                </a:solidFill>
                <a:latin typeface="Canva Sans Bold"/>
              </a:rPr>
              <a:t>1</a:t>
            </a:r>
            <a:r>
              <a:rPr lang="ru-RU" sz="3368" dirty="0">
                <a:solidFill>
                  <a:srgbClr val="000000"/>
                </a:solidFill>
                <a:latin typeface="Canva Sans Bold"/>
              </a:rPr>
              <a:t>1</a:t>
            </a:r>
            <a:endParaRPr lang="en-US" sz="3368" dirty="0">
              <a:solidFill>
                <a:srgbClr val="000000"/>
              </a:solidFill>
              <a:latin typeface="Canva Sans Bold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FD6365-7A79-D75D-094F-036FA9FB6B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348" y="5823712"/>
            <a:ext cx="506730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8342"/>
              </p:ext>
            </p:extLst>
          </p:nvPr>
        </p:nvGraphicFramePr>
        <p:xfrm>
          <a:off x="2773110" y="2866016"/>
          <a:ext cx="12741779" cy="5550590"/>
        </p:xfrm>
        <a:graphic>
          <a:graphicData uri="http://schemas.openxmlformats.org/drawingml/2006/table">
            <a:tbl>
              <a:tblPr/>
              <a:tblGrid>
                <a:gridCol w="12741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27168">
                <a:tc>
                  <a:txBody>
                    <a:bodyPr/>
                    <a:lstStyle/>
                    <a:p>
                      <a:pPr algn="ctr">
                        <a:lnSpc>
                          <a:spcPts val="5913"/>
                        </a:lnSpc>
                        <a:defRPr/>
                      </a:pPr>
                      <a:r>
                        <a:rPr lang="en-US" sz="4223" dirty="0" err="1">
                          <a:solidFill>
                            <a:srgbClr val="000000"/>
                          </a:solidFill>
                          <a:latin typeface="Canva Sans Bold"/>
                        </a:rPr>
                        <a:t>Новые</a:t>
                      </a:r>
                      <a:r>
                        <a:rPr lang="en-US" sz="4223" dirty="0">
                          <a:solidFill>
                            <a:srgbClr val="000000"/>
                          </a:solidFill>
                          <a:latin typeface="Canva Sans Bold"/>
                        </a:rPr>
                        <a:t> </a:t>
                      </a:r>
                      <a:r>
                        <a:rPr lang="en-US" sz="4223" dirty="0" err="1">
                          <a:solidFill>
                            <a:srgbClr val="000000"/>
                          </a:solidFill>
                          <a:latin typeface="Canva Sans Bold"/>
                        </a:rPr>
                        <a:t>математические</a:t>
                      </a:r>
                      <a:r>
                        <a:rPr lang="en-US" sz="4223" dirty="0">
                          <a:solidFill>
                            <a:srgbClr val="000000"/>
                          </a:solidFill>
                          <a:latin typeface="Canva Sans Bold"/>
                        </a:rPr>
                        <a:t> </a:t>
                      </a:r>
                      <a:r>
                        <a:rPr lang="en-US" sz="4223" dirty="0" err="1">
                          <a:solidFill>
                            <a:srgbClr val="000000"/>
                          </a:solidFill>
                          <a:latin typeface="Canva Sans Bold"/>
                        </a:rPr>
                        <a:t>темы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711">
                <a:tc>
                  <a:txBody>
                    <a:bodyPr/>
                    <a:lstStyle/>
                    <a:p>
                      <a:pPr algn="ctr">
                        <a:lnSpc>
                          <a:spcPts val="5913"/>
                        </a:lnSpc>
                        <a:defRPr/>
                      </a:pPr>
                      <a:r>
                        <a:rPr lang="ru-RU" sz="4223" dirty="0">
                          <a:solidFill>
                            <a:srgbClr val="000000"/>
                          </a:solidFill>
                          <a:latin typeface="Canva Sans Bold"/>
                        </a:rPr>
                        <a:t>Система достижений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711">
                <a:tc>
                  <a:txBody>
                    <a:bodyPr/>
                    <a:lstStyle/>
                    <a:p>
                      <a:pPr algn="ctr">
                        <a:lnSpc>
                          <a:spcPts val="5913"/>
                        </a:lnSpc>
                        <a:defRPr/>
                      </a:pPr>
                      <a:r>
                        <a:rPr lang="ru-RU" sz="4223" dirty="0">
                          <a:solidFill>
                            <a:srgbClr val="000000"/>
                          </a:solidFill>
                          <a:latin typeface="Canva Sans Bold"/>
                        </a:rPr>
                        <a:t>Мобильное приложение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2018779" y="1140151"/>
            <a:ext cx="14250442" cy="719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  <a:spcBef>
                <a:spcPct val="0"/>
              </a:spcBef>
            </a:pPr>
            <a:r>
              <a:rPr lang="ru-RU" sz="4500" dirty="0">
                <a:solidFill>
                  <a:srgbClr val="545454"/>
                </a:solidFill>
                <a:latin typeface="Canva Sans Bold"/>
              </a:rPr>
              <a:t>Что дальше</a:t>
            </a:r>
            <a:r>
              <a:rPr lang="en-US" sz="4500" dirty="0">
                <a:solidFill>
                  <a:srgbClr val="545454"/>
                </a:solidFill>
                <a:latin typeface="Canva Sans Bol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59300" y="9229725"/>
            <a:ext cx="463748" cy="5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>
                <a:solidFill>
                  <a:srgbClr val="000000"/>
                </a:solidFill>
                <a:latin typeface="Canva Sans Bold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30049" y="2429549"/>
            <a:ext cx="5427901" cy="54279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46712">
            <a:off x="-949103" y="5169306"/>
            <a:ext cx="7315200" cy="14630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47062">
            <a:off x="10057045" y="106293"/>
            <a:ext cx="7315200" cy="28728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792502">
            <a:off x="11497677" y="6901069"/>
            <a:ext cx="7315200" cy="312558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59300" y="9229725"/>
            <a:ext cx="478185" cy="5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>
                <a:solidFill>
                  <a:srgbClr val="000000"/>
                </a:solidFill>
                <a:latin typeface="Canva Sans Bold"/>
              </a:rPr>
              <a:t>13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52500"/>
            <a:ext cx="749126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0"/>
              </a:lnSpc>
              <a:spcBef>
                <a:spcPct val="0"/>
              </a:spcBef>
            </a:pPr>
            <a:r>
              <a:rPr lang="en-US" sz="6800">
                <a:solidFill>
                  <a:srgbClr val="545454"/>
                </a:solidFill>
                <a:latin typeface="Canva Sans"/>
              </a:rPr>
              <a:t>Ссылка на GitHub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8276" y="5143500"/>
            <a:ext cx="3621024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74988" y="4553268"/>
            <a:ext cx="1133802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0"/>
              </a:lnSpc>
              <a:spcBef>
                <a:spcPct val="0"/>
              </a:spcBef>
            </a:pPr>
            <a:r>
              <a:rPr lang="en-US" sz="6800">
                <a:solidFill>
                  <a:srgbClr val="545454"/>
                </a:solidFill>
                <a:latin typeface="Canva Sans Bold"/>
              </a:rPr>
              <a:t>СПАСИБО ЗА ВНИМАНИЕ!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52603" y="9229725"/>
            <a:ext cx="578197" cy="53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 dirty="0">
                <a:solidFill>
                  <a:srgbClr val="000000"/>
                </a:solidFill>
                <a:latin typeface="Canva Sans Bold"/>
              </a:rPr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5800" y="1224066"/>
            <a:ext cx="19829095" cy="7263210"/>
            <a:chOff x="-2286000" y="-133350"/>
            <a:chExt cx="26438793" cy="9684279"/>
          </a:xfrm>
        </p:grpSpPr>
        <p:sp>
          <p:nvSpPr>
            <p:cNvPr id="5" name="TextBox 5"/>
            <p:cNvSpPr txBox="1"/>
            <p:nvPr/>
          </p:nvSpPr>
          <p:spPr>
            <a:xfrm>
              <a:off x="-2286000" y="2081316"/>
              <a:ext cx="7201276" cy="607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13"/>
                </a:lnSpc>
                <a:spcBef>
                  <a:spcPct val="0"/>
                </a:spcBef>
              </a:pPr>
              <a:r>
                <a:rPr lang="en-US" sz="2723" u="none" dirty="0">
                  <a:solidFill>
                    <a:srgbClr val="000000"/>
                  </a:solidFill>
                  <a:latin typeface="Canva Sans Bold"/>
                </a:rPr>
                <a:t> БАТРАЧКОВ ДАНИИЛ  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286000" y="2736418"/>
              <a:ext cx="7135800" cy="565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04"/>
                </a:lnSpc>
                <a:spcBef>
                  <a:spcPct val="0"/>
                </a:spcBef>
              </a:pPr>
              <a:r>
                <a:rPr lang="en-US" sz="2502" u="none" dirty="0">
                  <a:solidFill>
                    <a:srgbClr val="545454"/>
                  </a:solidFill>
                  <a:latin typeface="Canva Sans Bold"/>
                </a:rPr>
                <a:t>ТИМЛИД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218999" y="2270546"/>
              <a:ext cx="7135800" cy="607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13"/>
                </a:lnSpc>
              </a:pPr>
              <a:r>
                <a:rPr lang="en-US" sz="2723" dirty="0">
                  <a:solidFill>
                    <a:srgbClr val="000000"/>
                  </a:solidFill>
                  <a:latin typeface="Canva Sans Bold"/>
                </a:rPr>
                <a:t>ТЕЛЕПОВ МАКСИМ 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218999" y="2885971"/>
              <a:ext cx="7135800" cy="565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04"/>
                </a:lnSpc>
                <a:spcBef>
                  <a:spcPct val="0"/>
                </a:spcBef>
              </a:pPr>
              <a:r>
                <a:rPr lang="en-US" sz="2502" dirty="0">
                  <a:solidFill>
                    <a:srgbClr val="545454"/>
                  </a:solidFill>
                  <a:latin typeface="Canva Sans Bold"/>
                </a:rPr>
                <a:t>АНАЛИТИК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951517" y="2129050"/>
              <a:ext cx="7201276" cy="607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13"/>
                </a:lnSpc>
              </a:pPr>
              <a:r>
                <a:rPr lang="en-US" sz="2723" dirty="0">
                  <a:solidFill>
                    <a:srgbClr val="000000"/>
                  </a:solidFill>
                  <a:latin typeface="Canva Sans Bold"/>
                </a:rPr>
                <a:t>СТЁПКИН АЛЕКСАНДР 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6928609" y="2744475"/>
              <a:ext cx="7135800" cy="565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04"/>
                </a:lnSpc>
                <a:spcBef>
                  <a:spcPct val="0"/>
                </a:spcBef>
              </a:pPr>
              <a:r>
                <a:rPr lang="en-US" sz="2502">
                  <a:solidFill>
                    <a:srgbClr val="545454"/>
                  </a:solidFill>
                  <a:latin typeface="Canva Sans Bold"/>
                </a:rPr>
                <a:t>ДИЗАЙНЕР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297005" y="8378130"/>
              <a:ext cx="7135800" cy="607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13"/>
                </a:lnSpc>
              </a:pPr>
              <a:r>
                <a:rPr lang="en-US" sz="2723" dirty="0">
                  <a:solidFill>
                    <a:srgbClr val="000000"/>
                  </a:solidFill>
                  <a:latin typeface="Canva Sans Bold"/>
                </a:rPr>
                <a:t>ВИЗНЕР ВИОЛЕТТА 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344777" y="8928350"/>
              <a:ext cx="7135800" cy="565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04"/>
                </a:lnSpc>
                <a:spcBef>
                  <a:spcPct val="0"/>
                </a:spcBef>
              </a:pPr>
              <a:r>
                <a:rPr lang="en-US" sz="2502">
                  <a:solidFill>
                    <a:srgbClr val="545454"/>
                  </a:solidFill>
                  <a:latin typeface="Canva Sans Bold"/>
                </a:rPr>
                <a:t>ГЕЙМДИЗАЙНЕР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240509" y="8435278"/>
              <a:ext cx="7135800" cy="607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13"/>
                </a:lnSpc>
              </a:pPr>
              <a:r>
                <a:rPr lang="en-US" sz="2723">
                  <a:solidFill>
                    <a:srgbClr val="000000"/>
                  </a:solidFill>
                  <a:latin typeface="Canva Sans Bold"/>
                </a:rPr>
                <a:t>СЫРЯТОВ МАКСИМ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288280" y="8985498"/>
              <a:ext cx="7135800" cy="565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04"/>
                </a:lnSpc>
                <a:spcBef>
                  <a:spcPct val="0"/>
                </a:spcBef>
              </a:pPr>
              <a:r>
                <a:rPr lang="en-US" sz="2502" dirty="0">
                  <a:solidFill>
                    <a:srgbClr val="545454"/>
                  </a:solidFill>
                  <a:latin typeface="Canva Sans Bold"/>
                </a:rPr>
                <a:t>ПРОГРАММИСТ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734208" y="-133350"/>
              <a:ext cx="14117724" cy="1503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19"/>
                </a:lnSpc>
              </a:pPr>
              <a:r>
                <a:rPr lang="en-US" sz="6799">
                  <a:solidFill>
                    <a:srgbClr val="545454"/>
                  </a:solidFill>
                  <a:latin typeface="Canva Sans Bold"/>
                </a:rPr>
                <a:t>Наша команда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259300" y="9229725"/>
            <a:ext cx="238423" cy="5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>
                <a:solidFill>
                  <a:srgbClr val="000000"/>
                </a:solidFill>
                <a:latin typeface="Canva Sans Bold"/>
              </a:rPr>
              <a:t>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45491A-BB1F-FBF7-9C70-81606E65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3" y="4104310"/>
            <a:ext cx="3249054" cy="43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DCEABAB-4687-00E3-9294-5E4A2DBE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787" y="4104310"/>
            <a:ext cx="3260174" cy="434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10F3410-DEFB-8711-F93B-915EB2382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595" y="3273904"/>
            <a:ext cx="3249054" cy="43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D91865B-EC6B-E092-EB29-E4864089D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430" y="4104310"/>
            <a:ext cx="3261303" cy="43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D6C00F-A787-FA1E-DF26-93ED81D83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93" y="3253984"/>
            <a:ext cx="3260174" cy="434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0460" y="708487"/>
            <a:ext cx="17847542" cy="6913416"/>
            <a:chOff x="-2676060" y="-2608814"/>
            <a:chExt cx="23796722" cy="9217887"/>
          </a:xfrm>
        </p:grpSpPr>
        <p:sp>
          <p:nvSpPr>
            <p:cNvPr id="3" name="TextBox 3"/>
            <p:cNvSpPr txBox="1"/>
            <p:nvPr/>
          </p:nvSpPr>
          <p:spPr>
            <a:xfrm>
              <a:off x="-2676060" y="-2608814"/>
              <a:ext cx="7958205" cy="2752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160"/>
                </a:lnSpc>
                <a:spcBef>
                  <a:spcPct val="0"/>
                </a:spcBef>
              </a:pPr>
              <a:r>
                <a:rPr lang="en-US" sz="6800" dirty="0" err="1">
                  <a:solidFill>
                    <a:srgbClr val="545454"/>
                  </a:solidFill>
                  <a:latin typeface="Canva Sans Bold"/>
                </a:rPr>
                <a:t>Целевая</a:t>
              </a:r>
              <a:r>
                <a:rPr lang="en-US" sz="6800" dirty="0">
                  <a:solidFill>
                    <a:srgbClr val="545454"/>
                  </a:solidFill>
                  <a:latin typeface="Canva Sans Bold"/>
                </a:rPr>
                <a:t> </a:t>
              </a:r>
              <a:r>
                <a:rPr lang="en-US" sz="6800" dirty="0" err="1">
                  <a:solidFill>
                    <a:srgbClr val="545454"/>
                  </a:solidFill>
                  <a:latin typeface="Canva Sans Bold"/>
                </a:rPr>
                <a:t>аудитория</a:t>
              </a:r>
              <a:r>
                <a:rPr lang="en-US" sz="6800" dirty="0">
                  <a:solidFill>
                    <a:srgbClr val="545454"/>
                  </a:solidFill>
                  <a:latin typeface="Canva Sans Bold"/>
                </a:rPr>
                <a:t>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448459" y="2722957"/>
              <a:ext cx="12672203" cy="1074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755"/>
                </a:lnSpc>
              </a:pPr>
              <a:r>
                <a:rPr lang="en-US" sz="4503" dirty="0" err="1">
                  <a:solidFill>
                    <a:srgbClr val="000000"/>
                  </a:solidFill>
                  <a:latin typeface="Canva Sans"/>
                </a:rPr>
                <a:t>Возраст</a:t>
              </a:r>
              <a:r>
                <a:rPr lang="en-US" sz="4503" dirty="0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4503" dirty="0" err="1">
                  <a:solidFill>
                    <a:srgbClr val="000000"/>
                  </a:solidFill>
                  <a:latin typeface="Canva Sans"/>
                </a:rPr>
                <a:t>от</a:t>
              </a:r>
              <a:r>
                <a:rPr lang="en-US" sz="4503" dirty="0">
                  <a:solidFill>
                    <a:srgbClr val="000000"/>
                  </a:solidFill>
                  <a:latin typeface="Canva Sans"/>
                </a:rPr>
                <a:t> 18 </a:t>
              </a:r>
              <a:r>
                <a:rPr lang="en-US" sz="4503" dirty="0" err="1">
                  <a:solidFill>
                    <a:srgbClr val="000000"/>
                  </a:solidFill>
                  <a:latin typeface="Canva Sans"/>
                </a:rPr>
                <a:t>до</a:t>
              </a:r>
              <a:r>
                <a:rPr lang="en-US" sz="4503" dirty="0">
                  <a:solidFill>
                    <a:srgbClr val="000000"/>
                  </a:solidFill>
                  <a:latin typeface="Canva Sans"/>
                </a:rPr>
                <a:t> 22 </a:t>
              </a:r>
              <a:r>
                <a:rPr lang="en-US" sz="4503" dirty="0" err="1">
                  <a:solidFill>
                    <a:srgbClr val="000000"/>
                  </a:solidFill>
                  <a:latin typeface="Canva Sans"/>
                </a:rPr>
                <a:t>лет</a:t>
              </a:r>
              <a:endParaRPr lang="en-US" sz="4503" dirty="0">
                <a:solidFill>
                  <a:srgbClr val="000000"/>
                </a:solidFill>
                <a:latin typeface="Canva San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448458" y="5571031"/>
              <a:ext cx="12672202" cy="1038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755"/>
                </a:lnSpc>
              </a:pPr>
              <a:r>
                <a:rPr lang="en-US" sz="4503">
                  <a:solidFill>
                    <a:srgbClr val="000000"/>
                  </a:solidFill>
                  <a:latin typeface="Canva Sans"/>
                </a:rPr>
                <a:t>Имеют трудности с математикой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448458" y="-123825"/>
              <a:ext cx="12672202" cy="1038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755"/>
                </a:lnSpc>
              </a:pPr>
              <a:r>
                <a:rPr lang="en-US" sz="4503">
                  <a:solidFill>
                    <a:srgbClr val="000000"/>
                  </a:solidFill>
                  <a:latin typeface="Canva Sans"/>
                </a:rPr>
                <a:t>Студенты 1 курса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83802" y="2773031"/>
            <a:ext cx="497551" cy="53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83802" y="4872769"/>
            <a:ext cx="497551" cy="5364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83802" y="6971312"/>
            <a:ext cx="497551" cy="53644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259300" y="9229725"/>
            <a:ext cx="252859" cy="5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>
                <a:solidFill>
                  <a:srgbClr val="000000"/>
                </a:solidFill>
                <a:latin typeface="Canva Sans Bold"/>
              </a:rPr>
              <a:t>3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F550D1-C077-F2B7-B108-EC43AB912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587" y="3848100"/>
            <a:ext cx="3962400" cy="48592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3748" y="3614137"/>
            <a:ext cx="16245552" cy="2684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1"/>
              </a:lnSpc>
            </a:pPr>
            <a:r>
              <a:rPr lang="en-US" sz="3815">
                <a:solidFill>
                  <a:srgbClr val="000000"/>
                </a:solidFill>
                <a:latin typeface="Canva Sans"/>
              </a:rPr>
              <a:t>Студенты в университете часто сталкиваются с трудностями в понимании математических тем, что отрицательно сказывается на их успеваемости и мотивации.</a:t>
            </a:r>
          </a:p>
          <a:p>
            <a:pPr algn="ctr">
              <a:lnSpc>
                <a:spcPts val="5341"/>
              </a:lnSpc>
              <a:spcBef>
                <a:spcPct val="0"/>
              </a:spcBef>
            </a:pPr>
            <a:endParaRPr lang="en-US" sz="3815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86400" y="6298533"/>
            <a:ext cx="7315200" cy="186537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76615" y="1526760"/>
            <a:ext cx="6734770" cy="117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545454"/>
                </a:solidFill>
                <a:latin typeface="Canva Sans Bold"/>
              </a:rPr>
              <a:t>Проблематика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74252" y="9229725"/>
            <a:ext cx="266105" cy="5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>
                <a:solidFill>
                  <a:srgbClr val="000000"/>
                </a:solidFill>
                <a:latin typeface="Canva Sans Bold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-1069022"/>
            <a:ext cx="16768176" cy="11356022"/>
            <a:chOff x="0" y="0"/>
            <a:chExt cx="22357568" cy="15141362"/>
          </a:xfrm>
        </p:grpSpPr>
        <p:sp>
          <p:nvSpPr>
            <p:cNvPr id="3" name="AutoShape 3"/>
            <p:cNvSpPr/>
            <p:nvPr/>
          </p:nvSpPr>
          <p:spPr>
            <a:xfrm>
              <a:off x="6415032" y="0"/>
              <a:ext cx="7767220" cy="15141362"/>
            </a:xfrm>
            <a:prstGeom prst="rect">
              <a:avLst/>
            </a:prstGeom>
            <a:solidFill>
              <a:srgbClr val="5454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817175"/>
              <a:ext cx="6153358" cy="1420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88"/>
                </a:lnSpc>
                <a:spcBef>
                  <a:spcPct val="0"/>
                </a:spcBef>
              </a:pPr>
              <a:r>
                <a:rPr lang="en-US" sz="3298">
                  <a:solidFill>
                    <a:srgbClr val="000000"/>
                  </a:solidFill>
                  <a:latin typeface="Canva Sans"/>
                </a:rPr>
                <a:t>+ Множество уровней разной сложности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708606"/>
              <a:ext cx="4467592" cy="724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80"/>
                </a:lnSpc>
                <a:spcBef>
                  <a:spcPct val="0"/>
                </a:spcBef>
              </a:pPr>
              <a:r>
                <a:rPr lang="en-US" sz="3800">
                  <a:solidFill>
                    <a:srgbClr val="545454"/>
                  </a:solidFill>
                  <a:latin typeface="Canva Sans Bold"/>
                </a:rPr>
                <a:t>АНАЛОГИ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757586" y="5721925"/>
              <a:ext cx="7888354" cy="1634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105"/>
                </a:lnSpc>
                <a:spcBef>
                  <a:spcPct val="0"/>
                </a:spcBef>
              </a:pPr>
              <a:r>
                <a:rPr lang="en-US" sz="3190">
                  <a:solidFill>
                    <a:srgbClr val="FFFFFF"/>
                  </a:solidFill>
                  <a:latin typeface="Canva Sans"/>
                </a:rPr>
                <a:t>- Предсказуемый и </a:t>
              </a:r>
            </a:p>
            <a:p>
              <a:pPr marL="0" lvl="0" indent="0" algn="l">
                <a:lnSpc>
                  <a:spcPts val="5105"/>
                </a:lnSpc>
                <a:spcBef>
                  <a:spcPct val="0"/>
                </a:spcBef>
              </a:pPr>
              <a:r>
                <a:rPr lang="en-US" sz="3190">
                  <a:solidFill>
                    <a:srgbClr val="FFFFFF"/>
                  </a:solidFill>
                  <a:latin typeface="Canva Sans"/>
                </a:rPr>
                <a:t>скучный игровой процесс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017109"/>
              <a:ext cx="6415032" cy="2170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09"/>
                </a:lnSpc>
                <a:spcBef>
                  <a:spcPct val="0"/>
                </a:spcBef>
              </a:pPr>
              <a:r>
                <a:rPr lang="en-US" sz="3315" dirty="0">
                  <a:solidFill>
                    <a:srgbClr val="000000"/>
                  </a:solidFill>
                  <a:latin typeface="Canva Sans"/>
                </a:rPr>
                <a:t>+ </a:t>
              </a:r>
              <a:r>
                <a:rPr lang="en-US" sz="3315" dirty="0" err="1">
                  <a:solidFill>
                    <a:srgbClr val="000000"/>
                  </a:solidFill>
                  <a:latin typeface="Canva Sans"/>
                </a:rPr>
                <a:t>Игра</a:t>
              </a:r>
              <a:r>
                <a:rPr lang="en-US" sz="3315" dirty="0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3315" dirty="0" err="1">
                  <a:solidFill>
                    <a:srgbClr val="000000"/>
                  </a:solidFill>
                  <a:latin typeface="Canva Sans"/>
                </a:rPr>
                <a:t>помогает</a:t>
              </a:r>
              <a:r>
                <a:rPr lang="en-US" sz="3315" dirty="0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3315" dirty="0" err="1">
                  <a:solidFill>
                    <a:srgbClr val="000000"/>
                  </a:solidFill>
                  <a:latin typeface="Canva Sans"/>
                </a:rPr>
                <a:t>развить</a:t>
              </a:r>
              <a:r>
                <a:rPr lang="en-US" sz="3315" dirty="0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3315" dirty="0" err="1">
                  <a:solidFill>
                    <a:srgbClr val="000000"/>
                  </a:solidFill>
                  <a:latin typeface="Canva Sans"/>
                </a:rPr>
                <a:t>навыки</a:t>
              </a:r>
              <a:r>
                <a:rPr lang="en-US" sz="3315" dirty="0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3315" dirty="0" err="1">
                  <a:solidFill>
                    <a:srgbClr val="000000"/>
                  </a:solidFill>
                  <a:latin typeface="Canva Sans"/>
                </a:rPr>
                <a:t>реакции</a:t>
              </a:r>
              <a:r>
                <a:rPr lang="ru-RU" sz="3315" dirty="0">
                  <a:solidFill>
                    <a:srgbClr val="000000"/>
                  </a:solidFill>
                  <a:latin typeface="Canva Sans"/>
                </a:rPr>
                <a:t> и</a:t>
              </a:r>
              <a:r>
                <a:rPr lang="en-US" sz="3315" dirty="0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3315" dirty="0" err="1">
                  <a:solidFill>
                    <a:srgbClr val="000000"/>
                  </a:solidFill>
                  <a:latin typeface="Canva Sans"/>
                </a:rPr>
                <a:t>логического</a:t>
              </a:r>
              <a:r>
                <a:rPr lang="en-US" sz="3315" dirty="0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3315" dirty="0" err="1">
                  <a:solidFill>
                    <a:srgbClr val="000000"/>
                  </a:solidFill>
                  <a:latin typeface="Canva Sans"/>
                </a:rPr>
                <a:t>мышления</a:t>
              </a:r>
              <a:r>
                <a:rPr lang="ru-RU" sz="3315" dirty="0">
                  <a:solidFill>
                    <a:srgbClr val="000000"/>
                  </a:solidFill>
                  <a:latin typeface="Canva Sans"/>
                </a:rPr>
                <a:t>.</a:t>
              </a:r>
              <a:endParaRPr lang="en-US" sz="3315" dirty="0">
                <a:solidFill>
                  <a:srgbClr val="000000"/>
                </a:solidFill>
                <a:latin typeface="Canva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654045"/>
              <a:ext cx="4467592" cy="1768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125"/>
                </a:lnSpc>
                <a:spcBef>
                  <a:spcPct val="0"/>
                </a:spcBef>
              </a:pPr>
              <a:r>
                <a:rPr lang="en-US" sz="4659">
                  <a:solidFill>
                    <a:srgbClr val="000000"/>
                  </a:solidFill>
                  <a:latin typeface="Canva Sans Bold"/>
                </a:rPr>
                <a:t>MATH VS ZOMBIES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57586" y="8931384"/>
              <a:ext cx="7448107" cy="3362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105"/>
                </a:lnSpc>
              </a:pPr>
              <a:r>
                <a:rPr lang="en-US" sz="3190">
                  <a:solidFill>
                    <a:srgbClr val="FFFFFF"/>
                  </a:solidFill>
                  <a:latin typeface="Canva Sans"/>
                </a:rPr>
                <a:t>- Отсутствие возможности  перемещения и взаимодействия внутри игрового мира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13905" t="11286" r="17129"/>
            <a:stretch>
              <a:fillRect/>
            </a:stretch>
          </p:blipFill>
          <p:spPr>
            <a:xfrm>
              <a:off x="14548592" y="6045152"/>
              <a:ext cx="7808976" cy="6696751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7259300" y="9229725"/>
            <a:ext cx="257473" cy="5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>
                <a:solidFill>
                  <a:srgbClr val="FFFFFF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259300" y="9229725"/>
            <a:ext cx="257473" cy="5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>
                <a:solidFill>
                  <a:srgbClr val="000000"/>
                </a:solidFill>
                <a:latin typeface="Canva Sans Bold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39974" y="-945777"/>
            <a:ext cx="5825415" cy="11356022"/>
          </a:xfrm>
          <a:prstGeom prst="rect">
            <a:avLst/>
          </a:prstGeom>
          <a:solidFill>
            <a:srgbClr val="54545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3520"/>
          <a:stretch>
            <a:fillRect/>
          </a:stretch>
        </p:blipFill>
        <p:spPr>
          <a:xfrm>
            <a:off x="11865414" y="4005185"/>
            <a:ext cx="5868248" cy="37907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3409960"/>
            <a:ext cx="4615018" cy="1076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88"/>
              </a:lnSpc>
              <a:spcBef>
                <a:spcPct val="0"/>
              </a:spcBef>
            </a:pPr>
            <a:r>
              <a:rPr lang="en-US" sz="3298" dirty="0">
                <a:solidFill>
                  <a:srgbClr val="000000"/>
                </a:solidFill>
                <a:latin typeface="Canva Sans"/>
              </a:rPr>
              <a:t>+ </a:t>
            </a:r>
            <a:r>
              <a:rPr lang="ru-RU" sz="3298" dirty="0">
                <a:solidFill>
                  <a:srgbClr val="000000"/>
                </a:solidFill>
                <a:latin typeface="Canva Sans"/>
              </a:rPr>
              <a:t>Взаимодействие с окружающим миром</a:t>
            </a:r>
            <a:endParaRPr lang="en-US" sz="3298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96889" y="3314710"/>
            <a:ext cx="5004218" cy="60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05"/>
              </a:lnSpc>
              <a:spcBef>
                <a:spcPct val="0"/>
              </a:spcBef>
            </a:pPr>
            <a:r>
              <a:rPr lang="en-US" sz="3190">
                <a:solidFill>
                  <a:srgbClr val="FFFFFF"/>
                </a:solidFill>
                <a:latin typeface="Canva Sans"/>
              </a:rPr>
              <a:t>- Неудобный интерфейс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190959"/>
            <a:ext cx="4615018" cy="97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6"/>
              </a:lnSpc>
              <a:spcBef>
                <a:spcPct val="0"/>
              </a:spcBef>
            </a:pPr>
            <a:r>
              <a:rPr lang="en-US" sz="3004" dirty="0">
                <a:solidFill>
                  <a:srgbClr val="000000"/>
                </a:solidFill>
                <a:latin typeface="Canva Sans"/>
              </a:rPr>
              <a:t>+</a:t>
            </a:r>
            <a:r>
              <a:rPr lang="ru-RU" sz="3004" dirty="0">
                <a:solidFill>
                  <a:srgbClr val="000000"/>
                </a:solidFill>
                <a:latin typeface="Canva Sans"/>
              </a:rPr>
              <a:t> Р</a:t>
            </a:r>
            <a:r>
              <a:rPr lang="en-US" sz="3004" dirty="0" err="1">
                <a:solidFill>
                  <a:srgbClr val="000000"/>
                </a:solidFill>
                <a:latin typeface="Canva Sans"/>
              </a:rPr>
              <a:t>азличные</a:t>
            </a:r>
            <a:r>
              <a:rPr lang="en-US" sz="3004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4" dirty="0" err="1">
                <a:solidFill>
                  <a:srgbClr val="000000"/>
                </a:solidFill>
                <a:latin typeface="Canva Sans"/>
              </a:rPr>
              <a:t>типы</a:t>
            </a:r>
            <a:r>
              <a:rPr lang="en-US" sz="3004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4" dirty="0" err="1">
                <a:solidFill>
                  <a:srgbClr val="000000"/>
                </a:solidFill>
                <a:latin typeface="Canva Sans"/>
              </a:rPr>
              <a:t>задач</a:t>
            </a:r>
            <a:r>
              <a:rPr lang="ru-RU" sz="3004" dirty="0">
                <a:solidFill>
                  <a:srgbClr val="000000"/>
                </a:solidFill>
                <a:latin typeface="Canva Sans"/>
              </a:rPr>
              <a:t> по математике</a:t>
            </a:r>
            <a:endParaRPr lang="en-US" sz="3004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804282"/>
            <a:ext cx="3350694" cy="66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25"/>
              </a:lnSpc>
              <a:spcBef>
                <a:spcPct val="0"/>
              </a:spcBef>
            </a:pPr>
            <a:r>
              <a:rPr lang="en-US" sz="4659">
                <a:solidFill>
                  <a:srgbClr val="000000"/>
                </a:solidFill>
                <a:latin typeface="Canva Sans Bold"/>
              </a:rPr>
              <a:t>PRODIGY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79309" y="5095709"/>
            <a:ext cx="5586080" cy="1252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05"/>
              </a:lnSpc>
            </a:pPr>
            <a:r>
              <a:rPr lang="en-US" sz="3190" dirty="0">
                <a:solidFill>
                  <a:srgbClr val="FFFFFF"/>
                </a:solidFill>
                <a:latin typeface="Canva Sans"/>
              </a:rPr>
              <a:t>- </a:t>
            </a:r>
            <a:r>
              <a:rPr lang="en-US" sz="3190" dirty="0" err="1">
                <a:solidFill>
                  <a:srgbClr val="FFFFFF"/>
                </a:solidFill>
                <a:latin typeface="Canva Sans"/>
              </a:rPr>
              <a:t>Недостаточно</a:t>
            </a:r>
            <a:r>
              <a:rPr lang="en-US" sz="319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3190" dirty="0" err="1">
                <a:solidFill>
                  <a:srgbClr val="FFFFFF"/>
                </a:solidFill>
                <a:latin typeface="Canva Sans"/>
              </a:rPr>
              <a:t>подробное</a:t>
            </a:r>
            <a:r>
              <a:rPr lang="en-US" sz="319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3190" dirty="0" err="1">
                <a:solidFill>
                  <a:srgbClr val="FFFFFF"/>
                </a:solidFill>
                <a:latin typeface="Canva Sans"/>
              </a:rPr>
              <a:t>объяснение</a:t>
            </a:r>
            <a:r>
              <a:rPr lang="en-US" sz="3190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3190" dirty="0" err="1">
                <a:solidFill>
                  <a:srgbClr val="FFFFFF"/>
                </a:solidFill>
                <a:latin typeface="Canva Sans"/>
              </a:rPr>
              <a:t>материала</a:t>
            </a:r>
            <a:endParaRPr lang="en-US" sz="3190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259300" y="9229725"/>
            <a:ext cx="277416" cy="5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>
                <a:solidFill>
                  <a:srgbClr val="FFFFFF"/>
                </a:solidFill>
                <a:latin typeface="Canva Sans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259300" y="9229725"/>
            <a:ext cx="277416" cy="5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>
                <a:solidFill>
                  <a:srgbClr val="000000"/>
                </a:solidFill>
                <a:latin typeface="Canva Sans Bold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29725"/>
            <a:ext cx="216694" cy="5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>
                <a:solidFill>
                  <a:srgbClr val="000000"/>
                </a:solidFill>
                <a:latin typeface="Canva Sans Bold"/>
              </a:rPr>
              <a:t>7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42184" y="2672741"/>
            <a:ext cx="7650411" cy="5716011"/>
            <a:chOff x="0" y="-28575"/>
            <a:chExt cx="10200547" cy="7621349"/>
          </a:xfrm>
        </p:grpSpPr>
        <p:sp>
          <p:nvSpPr>
            <p:cNvPr id="4" name="TextBox 4"/>
            <p:cNvSpPr txBox="1"/>
            <p:nvPr/>
          </p:nvSpPr>
          <p:spPr>
            <a:xfrm>
              <a:off x="8900012" y="1598607"/>
              <a:ext cx="1300535" cy="667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000000"/>
                  </a:solidFill>
                  <a:latin typeface="Open Sans Extra Bold"/>
                </a:rPr>
                <a:t>Матрицы</a:t>
              </a:r>
            </a:p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000000"/>
                  </a:solidFill>
                  <a:latin typeface="Open Sans Extra Bold"/>
                </a:rPr>
                <a:t>32%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352476" y="6925261"/>
              <a:ext cx="1516353" cy="667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000000"/>
                  </a:solidFill>
                  <a:latin typeface="Open Sans Extra Bold"/>
                </a:rPr>
                <a:t>Интегралы</a:t>
              </a:r>
            </a:p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000000"/>
                  </a:solidFill>
                  <a:latin typeface="Open Sans Extra Bold"/>
                </a:rPr>
                <a:t>22%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08469" y="6110801"/>
              <a:ext cx="1874459" cy="667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000000"/>
                  </a:solidFill>
                  <a:latin typeface="Open Sans Extra Bold"/>
                </a:rPr>
                <a:t>Производные</a:t>
              </a:r>
            </a:p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000000"/>
                  </a:solidFill>
                  <a:latin typeface="Open Sans Extra Bold"/>
                </a:rPr>
                <a:t>18%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86945"/>
              <a:ext cx="2146311" cy="667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000000"/>
                  </a:solidFill>
                  <a:latin typeface="Open Sans Extra Bold"/>
                </a:rPr>
                <a:t>Первообразные</a:t>
              </a:r>
            </a:p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000000"/>
                  </a:solidFill>
                  <a:latin typeface="Open Sans Extra Bold"/>
                </a:rPr>
                <a:t>12%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70270" y="806316"/>
              <a:ext cx="2762811" cy="667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000000"/>
                  </a:solidFill>
                  <a:latin typeface="Open Sans Extra Bold"/>
                </a:rPr>
                <a:t>Комплексные числа</a:t>
              </a:r>
            </a:p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000000"/>
                  </a:solidFill>
                  <a:latin typeface="Open Sans Extra Bold"/>
                </a:rPr>
                <a:t>9%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783669" y="-28575"/>
              <a:ext cx="2375954" cy="693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ru-RU" sz="1479" dirty="0">
                  <a:solidFill>
                    <a:srgbClr val="000000"/>
                  </a:solidFill>
                  <a:latin typeface="Open Sans Extra Bold"/>
                </a:rPr>
                <a:t>ЛДУ</a:t>
              </a:r>
              <a:br>
                <a:rPr lang="ru-RU" sz="1479" dirty="0">
                  <a:solidFill>
                    <a:srgbClr val="000000"/>
                  </a:solidFill>
                  <a:latin typeface="Open Sans Extra Bold"/>
                </a:rPr>
              </a:br>
              <a:r>
                <a:rPr lang="en-US" sz="1479" dirty="0">
                  <a:solidFill>
                    <a:srgbClr val="000000"/>
                  </a:solidFill>
                  <a:latin typeface="Open Sans Extra Bold"/>
                </a:rPr>
                <a:t>7%</a:t>
              </a: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2501749" y="756609"/>
              <a:ext cx="6598811" cy="6669112"/>
              <a:chOff x="-42153" y="0"/>
              <a:chExt cx="2642686" cy="26708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270000" y="0"/>
                <a:ext cx="1330533" cy="1867497"/>
              </a:xfrm>
              <a:custGeom>
                <a:avLst/>
                <a:gdLst/>
                <a:ahLst/>
                <a:cxnLst/>
                <a:rect l="l" t="t" r="r" b="b"/>
                <a:pathLst>
                  <a:path w="1330533" h="1867497">
                    <a:moveTo>
                      <a:pt x="0" y="0"/>
                    </a:moveTo>
                    <a:cubicBezTo>
                      <a:pt x="446073" y="0"/>
                      <a:pt x="859444" y="234028"/>
                      <a:pt x="1088972" y="616517"/>
                    </a:cubicBezTo>
                    <a:cubicBezTo>
                      <a:pt x="1318501" y="999007"/>
                      <a:pt x="1330533" y="1473874"/>
                      <a:pt x="1120669" y="186749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893079" y="1270000"/>
                <a:ext cx="1526051" cy="1400840"/>
              </a:xfrm>
              <a:custGeom>
                <a:avLst/>
                <a:gdLst/>
                <a:ahLst/>
                <a:cxnLst/>
                <a:rect l="l" t="t" r="r" b="b"/>
                <a:pathLst>
                  <a:path w="1526051" h="1400840">
                    <a:moveTo>
                      <a:pt x="1526051" y="540740"/>
                    </a:moveTo>
                    <a:cubicBezTo>
                      <a:pt x="1256253" y="1114090"/>
                      <a:pt x="605107" y="1400840"/>
                      <a:pt x="0" y="1212778"/>
                    </a:cubicBezTo>
                    <a:lnTo>
                      <a:pt x="376921" y="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160" y="1270000"/>
                <a:ext cx="1257840" cy="1230101"/>
              </a:xfrm>
              <a:custGeom>
                <a:avLst/>
                <a:gdLst/>
                <a:ahLst/>
                <a:cxnLst/>
                <a:rect l="l" t="t" r="r" b="b"/>
                <a:pathLst>
                  <a:path w="1257840" h="1230101">
                    <a:moveTo>
                      <a:pt x="942004" y="1230101"/>
                    </a:moveTo>
                    <a:cubicBezTo>
                      <a:pt x="443186" y="1102026"/>
                      <a:pt x="71097" y="685393"/>
                      <a:pt x="0" y="175328"/>
                    </a:cubicBezTo>
                    <a:lnTo>
                      <a:pt x="1257840" y="0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-42153" y="536758"/>
                <a:ext cx="1312153" cy="971216"/>
              </a:xfrm>
              <a:custGeom>
                <a:avLst/>
                <a:gdLst/>
                <a:ahLst/>
                <a:cxnLst/>
                <a:rect l="l" t="t" r="r" b="b"/>
                <a:pathLst>
                  <a:path w="1312153" h="971216">
                    <a:moveTo>
                      <a:pt x="64648" y="971216"/>
                    </a:moveTo>
                    <a:cubicBezTo>
                      <a:pt x="0" y="632316"/>
                      <a:pt x="76013" y="281699"/>
                      <a:pt x="275207" y="0"/>
                    </a:cubicBezTo>
                    <a:lnTo>
                      <a:pt x="1312153" y="733242"/>
                    </a:lnTo>
                    <a:close/>
                  </a:path>
                </a:pathLst>
              </a:custGeom>
              <a:solidFill>
                <a:srgbClr val="2F5F98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197704" y="95280"/>
                <a:ext cx="1072296" cy="1174720"/>
              </a:xfrm>
              <a:custGeom>
                <a:avLst/>
                <a:gdLst/>
                <a:ahLst/>
                <a:cxnLst/>
                <a:rect l="l" t="t" r="r" b="b"/>
                <a:pathLst>
                  <a:path w="1072296" h="1174720">
                    <a:moveTo>
                      <a:pt x="0" y="494220"/>
                    </a:moveTo>
                    <a:cubicBezTo>
                      <a:pt x="140725" y="272472"/>
                      <a:pt x="346736" y="99807"/>
                      <a:pt x="589665" y="0"/>
                    </a:cubicBezTo>
                    <a:lnTo>
                      <a:pt x="1072296" y="1174720"/>
                    </a:lnTo>
                    <a:close/>
                  </a:path>
                </a:pathLst>
              </a:custGeom>
              <a:solidFill>
                <a:srgbClr val="31356E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729260" y="0"/>
                <a:ext cx="54074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540740" h="1270000">
                    <a:moveTo>
                      <a:pt x="0" y="120870"/>
                    </a:moveTo>
                    <a:cubicBezTo>
                      <a:pt x="169115" y="41290"/>
                      <a:pt x="353710" y="19"/>
                      <a:pt x="540613" y="0"/>
                    </a:cubicBezTo>
                    <a:lnTo>
                      <a:pt x="540740" y="1270000"/>
                    </a:lnTo>
                    <a:close/>
                  </a:path>
                </a:pathLst>
              </a:custGeom>
              <a:solidFill>
                <a:srgbClr val="A66C98"/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8700" y="1021339"/>
            <a:ext cx="7650411" cy="109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 dirty="0">
                <a:solidFill>
                  <a:srgbClr val="000000"/>
                </a:solidFill>
                <a:latin typeface="Canva Sans"/>
              </a:rPr>
              <a:t>С </a:t>
            </a:r>
            <a:r>
              <a:rPr lang="en-US" sz="3368" dirty="0" err="1">
                <a:solidFill>
                  <a:srgbClr val="000000"/>
                </a:solidFill>
                <a:latin typeface="Canva Sans"/>
              </a:rPr>
              <a:t>чего</a:t>
            </a:r>
            <a:r>
              <a:rPr lang="en-US" sz="336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68" dirty="0" err="1">
                <a:solidFill>
                  <a:srgbClr val="000000"/>
                </a:solidFill>
                <a:latin typeface="Canva Sans"/>
              </a:rPr>
              <a:t>стоит</a:t>
            </a:r>
            <a:r>
              <a:rPr lang="en-US" sz="336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68" dirty="0" err="1">
                <a:solidFill>
                  <a:srgbClr val="000000"/>
                </a:solidFill>
                <a:latin typeface="Canva Sans"/>
              </a:rPr>
              <a:t>начать</a:t>
            </a:r>
            <a:r>
              <a:rPr lang="en-US" sz="336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68" dirty="0" err="1">
                <a:solidFill>
                  <a:srgbClr val="000000"/>
                </a:solidFill>
                <a:latin typeface="Canva Sans"/>
              </a:rPr>
              <a:t>изучение</a:t>
            </a:r>
            <a:r>
              <a:rPr lang="en-US" sz="336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68" dirty="0" err="1">
                <a:solidFill>
                  <a:srgbClr val="000000"/>
                </a:solidFill>
                <a:latin typeface="Canva Sans"/>
              </a:rPr>
              <a:t>высшей</a:t>
            </a:r>
            <a:r>
              <a:rPr lang="en-US" sz="336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68" dirty="0" err="1">
                <a:solidFill>
                  <a:srgbClr val="000000"/>
                </a:solidFill>
                <a:latin typeface="Canva Sans"/>
              </a:rPr>
              <a:t>математики</a:t>
            </a:r>
            <a:r>
              <a:rPr lang="en-US" sz="3368" dirty="0">
                <a:solidFill>
                  <a:srgbClr val="000000"/>
                </a:solidFill>
                <a:latin typeface="Canva Sans"/>
              </a:rPr>
              <a:t>?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866263" y="2512384"/>
            <a:ext cx="7393037" cy="5806337"/>
            <a:chOff x="0" y="-28575"/>
            <a:chExt cx="9857383" cy="7741783"/>
          </a:xfrm>
        </p:grpSpPr>
        <p:sp>
          <p:nvSpPr>
            <p:cNvPr id="19" name="TextBox 19"/>
            <p:cNvSpPr txBox="1"/>
            <p:nvPr/>
          </p:nvSpPr>
          <p:spPr>
            <a:xfrm>
              <a:off x="8348004" y="3420241"/>
              <a:ext cx="1509379" cy="667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479" dirty="0" err="1">
                  <a:solidFill>
                    <a:srgbClr val="000000"/>
                  </a:solidFill>
                  <a:latin typeface="Open Sans Extra Bold"/>
                </a:rPr>
                <a:t>Симулятор</a:t>
              </a:r>
              <a:endParaRPr lang="en-US" sz="1479" dirty="0">
                <a:solidFill>
                  <a:srgbClr val="000000"/>
                </a:solidFill>
                <a:latin typeface="Open Sans Extra Bold"/>
              </a:endParaRPr>
            </a:p>
            <a:p>
              <a:pPr algn="ctr">
                <a:lnSpc>
                  <a:spcPts val="2071"/>
                </a:lnSpc>
              </a:pPr>
              <a:r>
                <a:rPr lang="en-US" sz="1479" dirty="0">
                  <a:solidFill>
                    <a:srgbClr val="000000"/>
                  </a:solidFill>
                  <a:latin typeface="Open Sans Extra Bold"/>
                </a:rPr>
                <a:t>48%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074002"/>
              <a:ext cx="1381861" cy="6936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479" dirty="0" err="1">
                  <a:solidFill>
                    <a:srgbClr val="000000"/>
                  </a:solidFill>
                  <a:latin typeface="Open Sans Extra Bold"/>
                </a:rPr>
                <a:t>Аркада</a:t>
              </a:r>
              <a:endParaRPr lang="en-US" sz="1479" dirty="0">
                <a:solidFill>
                  <a:srgbClr val="000000"/>
                </a:solidFill>
                <a:latin typeface="Open Sans Extra Bold"/>
              </a:endParaRPr>
            </a:p>
            <a:p>
              <a:pPr algn="ctr">
                <a:lnSpc>
                  <a:spcPts val="2071"/>
                </a:lnSpc>
              </a:pPr>
              <a:r>
                <a:rPr lang="en-US" sz="1479" dirty="0">
                  <a:solidFill>
                    <a:srgbClr val="000000"/>
                  </a:solidFill>
                  <a:latin typeface="Open Sans Extra Bold"/>
                </a:rPr>
                <a:t>25%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55988" y="7045695"/>
              <a:ext cx="1733517" cy="667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000000"/>
                  </a:solidFill>
                  <a:latin typeface="Open Sans Extra Bold"/>
                </a:rPr>
                <a:t>Платформер</a:t>
              </a:r>
            </a:p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000000"/>
                  </a:solidFill>
                  <a:latin typeface="Open Sans Extra Bold"/>
                </a:rPr>
                <a:t>17%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792317" y="259109"/>
              <a:ext cx="1397188" cy="667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000000"/>
                  </a:solidFill>
                  <a:latin typeface="Open Sans Extra Bold"/>
                </a:rPr>
                <a:t>Стратегия</a:t>
              </a:r>
            </a:p>
            <a:p>
              <a:pPr algn="ctr">
                <a:lnSpc>
                  <a:spcPts val="2071"/>
                </a:lnSpc>
              </a:pPr>
              <a:r>
                <a:rPr lang="en-US" sz="1479">
                  <a:solidFill>
                    <a:srgbClr val="000000"/>
                  </a:solidFill>
                  <a:latin typeface="Open Sans Extra Bold"/>
                </a:rPr>
                <a:t>7%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524315" y="-28575"/>
              <a:ext cx="1863985" cy="6936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71"/>
                </a:lnSpc>
              </a:pPr>
              <a:r>
                <a:rPr lang="en-US" sz="1479" dirty="0" err="1">
                  <a:solidFill>
                    <a:srgbClr val="000000"/>
                  </a:solidFill>
                  <a:latin typeface="Open Sans Extra Bold"/>
                </a:rPr>
                <a:t>Казуальная</a:t>
              </a:r>
              <a:endParaRPr lang="en-US" sz="1479" dirty="0">
                <a:solidFill>
                  <a:srgbClr val="000000"/>
                </a:solidFill>
                <a:latin typeface="Open Sans Extra Bold"/>
              </a:endParaRPr>
            </a:p>
            <a:p>
              <a:pPr algn="ctr">
                <a:lnSpc>
                  <a:spcPts val="2071"/>
                </a:lnSpc>
              </a:pPr>
              <a:r>
                <a:rPr lang="en-US" sz="1479" dirty="0">
                  <a:solidFill>
                    <a:srgbClr val="000000"/>
                  </a:solidFill>
                  <a:latin typeface="Open Sans Extra Bold"/>
                </a:rPr>
                <a:t>3%</a:t>
              </a:r>
            </a:p>
          </p:txBody>
        </p: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1486713" y="829245"/>
              <a:ext cx="6342403" cy="6342403"/>
              <a:chOff x="0" y="0"/>
              <a:chExt cx="2540000" cy="254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270000" y="0"/>
                <a:ext cx="1294913" cy="2536366"/>
              </a:xfrm>
              <a:custGeom>
                <a:avLst/>
                <a:gdLst/>
                <a:ahLst/>
                <a:cxnLst/>
                <a:rect l="l" t="t" r="r" b="b"/>
                <a:pathLst>
                  <a:path w="1294913" h="2536366">
                    <a:moveTo>
                      <a:pt x="0" y="0"/>
                    </a:moveTo>
                    <a:lnTo>
                      <a:pt x="0" y="0"/>
                    </a:lnTo>
                    <a:cubicBezTo>
                      <a:pt x="682711" y="0"/>
                      <a:pt x="1243268" y="539743"/>
                      <a:pt x="1269091" y="1221965"/>
                    </a:cubicBezTo>
                    <a:cubicBezTo>
                      <a:pt x="1294913" y="1904187"/>
                      <a:pt x="776759" y="2484759"/>
                      <a:pt x="96001" y="253636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206524" y="1270000"/>
                <a:ext cx="1222650" cy="1320907"/>
              </a:xfrm>
              <a:custGeom>
                <a:avLst/>
                <a:gdLst/>
                <a:ahLst/>
                <a:cxnLst/>
                <a:rect l="l" t="t" r="r" b="b"/>
                <a:pathLst>
                  <a:path w="1222650" h="1320907">
                    <a:moveTo>
                      <a:pt x="1222649" y="1259986"/>
                    </a:moveTo>
                    <a:cubicBezTo>
                      <a:pt x="740408" y="1320907"/>
                      <a:pt x="265696" y="1101233"/>
                      <a:pt x="0" y="694203"/>
                    </a:cubicBezTo>
                    <a:lnTo>
                      <a:pt x="1063476" y="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-41991" y="206524"/>
                <a:ext cx="1311991" cy="1809964"/>
              </a:xfrm>
              <a:custGeom>
                <a:avLst/>
                <a:gdLst/>
                <a:ahLst/>
                <a:cxnLst/>
                <a:rect l="l" t="t" r="r" b="b"/>
                <a:pathLst>
                  <a:path w="1311991" h="1809964">
                    <a:moveTo>
                      <a:pt x="284539" y="1809963"/>
                    </a:moveTo>
                    <a:cubicBezTo>
                      <a:pt x="80084" y="1528554"/>
                      <a:pt x="0" y="1175601"/>
                      <a:pt x="62985" y="833510"/>
                    </a:cubicBezTo>
                    <a:cubicBezTo>
                      <a:pt x="125970" y="491420"/>
                      <a:pt x="326512" y="190135"/>
                      <a:pt x="617788" y="0"/>
                    </a:cubicBezTo>
                    <a:lnTo>
                      <a:pt x="1311991" y="1063476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523513" y="12160"/>
                <a:ext cx="746487" cy="1257840"/>
              </a:xfrm>
              <a:custGeom>
                <a:avLst/>
                <a:gdLst/>
                <a:ahLst/>
                <a:cxnLst/>
                <a:rect l="l" t="t" r="r" b="b"/>
                <a:pathLst>
                  <a:path w="746487" h="1257840">
                    <a:moveTo>
                      <a:pt x="0" y="230388"/>
                    </a:moveTo>
                    <a:cubicBezTo>
                      <a:pt x="168600" y="107893"/>
                      <a:pt x="364754" y="28771"/>
                      <a:pt x="571159" y="0"/>
                    </a:cubicBezTo>
                    <a:lnTo>
                      <a:pt x="746487" y="1257840"/>
                    </a:lnTo>
                    <a:close/>
                  </a:path>
                </a:pathLst>
              </a:custGeom>
              <a:solidFill>
                <a:srgbClr val="2F5F98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1032026" y="0"/>
                <a:ext cx="237974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237974" h="1270000">
                    <a:moveTo>
                      <a:pt x="0" y="22495"/>
                    </a:moveTo>
                    <a:cubicBezTo>
                      <a:pt x="78399" y="7540"/>
                      <a:pt x="158034" y="8"/>
                      <a:pt x="237847" y="0"/>
                    </a:cubicBezTo>
                    <a:lnTo>
                      <a:pt x="237974" y="1270000"/>
                    </a:lnTo>
                    <a:close/>
                  </a:path>
                </a:pathLst>
              </a:custGeom>
              <a:solidFill>
                <a:srgbClr val="31356E"/>
              </a:solidFill>
            </p:spPr>
          </p:sp>
        </p:grpSp>
      </p:grpSp>
      <p:sp>
        <p:nvSpPr>
          <p:cNvPr id="30" name="TextBox 30"/>
          <p:cNvSpPr txBox="1"/>
          <p:nvPr/>
        </p:nvSpPr>
        <p:spPr>
          <a:xfrm>
            <a:off x="9608889" y="1021339"/>
            <a:ext cx="7650411" cy="109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>
                <a:solidFill>
                  <a:srgbClr val="000000"/>
                </a:solidFill>
                <a:latin typeface="Canva Sans"/>
              </a:rPr>
              <a:t>Какой жанр подходит для обучения?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88692" y="4205086"/>
            <a:ext cx="15870608" cy="1829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3"/>
              </a:lnSpc>
              <a:spcBef>
                <a:spcPct val="0"/>
              </a:spcBef>
            </a:pPr>
            <a:r>
              <a:rPr lang="en-US" sz="3718" dirty="0">
                <a:solidFill>
                  <a:srgbClr val="000000"/>
                </a:solidFill>
                <a:latin typeface="Canva Sans"/>
              </a:rPr>
              <a:t>Образовательная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игра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 в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жанре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симулятор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которая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поможет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студентам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освоить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базовые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элементы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высшей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математики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, а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также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заинтересует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их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процессом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anva Sans"/>
              </a:rPr>
              <a:t>обучения</a:t>
            </a:r>
            <a:r>
              <a:rPr lang="en-US" sz="3718" dirty="0">
                <a:solidFill>
                  <a:srgbClr val="000000"/>
                </a:solidFill>
                <a:latin typeface="Canva Sans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63" y="6472439"/>
            <a:ext cx="7315200" cy="9842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39238" y="914400"/>
            <a:ext cx="9525" cy="100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2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5450575" y="1330343"/>
            <a:ext cx="6840885" cy="117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545454"/>
                </a:solidFill>
                <a:latin typeface="Canva Sans Bold"/>
              </a:rPr>
              <a:t>Наше решение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229725"/>
            <a:ext cx="261938" cy="5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>
                <a:solidFill>
                  <a:srgbClr val="000000"/>
                </a:solidFill>
                <a:latin typeface="Canva Sans Bold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6408" y="1028700"/>
            <a:ext cx="12735181" cy="8229600"/>
            <a:chOff x="-3" y="-895103"/>
            <a:chExt cx="16980241" cy="10972800"/>
          </a:xfrm>
        </p:grpSpPr>
        <p:sp>
          <p:nvSpPr>
            <p:cNvPr id="3" name="TextBox 3"/>
            <p:cNvSpPr txBox="1"/>
            <p:nvPr/>
          </p:nvSpPr>
          <p:spPr>
            <a:xfrm>
              <a:off x="1681651" y="-895103"/>
              <a:ext cx="13616937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50"/>
                </a:lnSpc>
                <a:spcBef>
                  <a:spcPct val="0"/>
                </a:spcBef>
              </a:pPr>
              <a:r>
                <a:rPr lang="en-US" sz="4500" dirty="0">
                  <a:solidFill>
                    <a:srgbClr val="545454"/>
                  </a:solidFill>
                  <a:latin typeface="Canva Sans Bold"/>
                </a:rPr>
                <a:t>MVP </a:t>
              </a:r>
              <a:r>
                <a:rPr lang="en-US" sz="4500" dirty="0" err="1">
                  <a:solidFill>
                    <a:srgbClr val="545454"/>
                  </a:solidFill>
                  <a:latin typeface="Canva Sans Bold"/>
                </a:rPr>
                <a:t>продукта</a:t>
              </a:r>
              <a:r>
                <a:rPr lang="en-US" sz="4500" dirty="0">
                  <a:solidFill>
                    <a:srgbClr val="545454"/>
                  </a:solidFill>
                  <a:latin typeface="Canva Sans Bold"/>
                </a:rPr>
                <a:t> </a:t>
              </a:r>
              <a:r>
                <a:rPr lang="en-US" sz="4500" dirty="0" err="1">
                  <a:solidFill>
                    <a:srgbClr val="545454"/>
                  </a:solidFill>
                  <a:latin typeface="Canva Sans Bold"/>
                </a:rPr>
                <a:t>включает</a:t>
              </a:r>
              <a:r>
                <a:rPr lang="en-US" sz="4500" dirty="0">
                  <a:solidFill>
                    <a:srgbClr val="545454"/>
                  </a:solidFill>
                  <a:latin typeface="Canva Sans Bold"/>
                </a:rPr>
                <a:t> в </a:t>
              </a:r>
              <a:r>
                <a:rPr lang="en-US" sz="4500" dirty="0" err="1">
                  <a:solidFill>
                    <a:srgbClr val="545454"/>
                  </a:solidFill>
                  <a:latin typeface="Canva Sans Bold"/>
                </a:rPr>
                <a:t>себя</a:t>
              </a:r>
              <a:r>
                <a:rPr lang="en-US" sz="4500" dirty="0">
                  <a:solidFill>
                    <a:srgbClr val="545454"/>
                  </a:solidFill>
                  <a:latin typeface="Canva Sans Bold"/>
                </a:rPr>
                <a:t>: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3" y="744886"/>
              <a:ext cx="16980241" cy="9332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78"/>
                </a:lnSpc>
                <a:spcBef>
                  <a:spcPct val="0"/>
                </a:spcBef>
              </a:pPr>
              <a:r>
                <a:rPr lang="en-US" sz="4675" dirty="0">
                  <a:solidFill>
                    <a:srgbClr val="000000"/>
                  </a:solidFill>
                  <a:latin typeface="Canva Sans"/>
                </a:rPr>
                <a:t>1. </a:t>
              </a:r>
              <a:r>
                <a:rPr lang="en-US" sz="4675" dirty="0" err="1">
                  <a:solidFill>
                    <a:srgbClr val="000000"/>
                  </a:solidFill>
                  <a:latin typeface="Canva Sans"/>
                </a:rPr>
                <a:t>Наличие</a:t>
              </a:r>
              <a:r>
                <a:rPr lang="en-US" sz="4675" dirty="0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4675" dirty="0" err="1">
                  <a:solidFill>
                    <a:srgbClr val="000000"/>
                  </a:solidFill>
                  <a:latin typeface="Canva Sans"/>
                </a:rPr>
                <a:t>нескольких</a:t>
              </a:r>
              <a:r>
                <a:rPr lang="en-US" sz="4675" dirty="0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4675" dirty="0" err="1">
                  <a:solidFill>
                    <a:srgbClr val="000000"/>
                  </a:solidFill>
                  <a:latin typeface="Canva Sans"/>
                </a:rPr>
                <a:t>уровней</a:t>
              </a:r>
              <a:endParaRPr lang="en-US" sz="4675" dirty="0">
                <a:solidFill>
                  <a:srgbClr val="000000"/>
                </a:solidFill>
                <a:latin typeface="Canva Sans"/>
              </a:endParaRPr>
            </a:p>
            <a:p>
              <a:pPr>
                <a:lnSpc>
                  <a:spcPts val="6078"/>
                </a:lnSpc>
                <a:spcBef>
                  <a:spcPct val="0"/>
                </a:spcBef>
              </a:pPr>
              <a:endParaRPr lang="en-US" sz="4675" dirty="0">
                <a:solidFill>
                  <a:srgbClr val="000000"/>
                </a:solidFill>
                <a:latin typeface="Canva Sans"/>
              </a:endParaRPr>
            </a:p>
            <a:p>
              <a:pPr>
                <a:lnSpc>
                  <a:spcPts val="6078"/>
                </a:lnSpc>
                <a:spcBef>
                  <a:spcPct val="0"/>
                </a:spcBef>
              </a:pPr>
              <a:r>
                <a:rPr lang="en-US" sz="4675" dirty="0">
                  <a:solidFill>
                    <a:srgbClr val="000000"/>
                  </a:solidFill>
                  <a:latin typeface="Canva Sans"/>
                </a:rPr>
                <a:t>2. </a:t>
              </a:r>
              <a:r>
                <a:rPr lang="en-US" sz="4675" dirty="0" err="1">
                  <a:solidFill>
                    <a:srgbClr val="000000"/>
                  </a:solidFill>
                  <a:latin typeface="Canva Sans"/>
                </a:rPr>
                <a:t>Приятный</a:t>
              </a:r>
              <a:r>
                <a:rPr lang="en-US" sz="4675" dirty="0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4675" dirty="0" err="1">
                  <a:solidFill>
                    <a:srgbClr val="000000"/>
                  </a:solidFill>
                  <a:latin typeface="Canva Sans"/>
                </a:rPr>
                <a:t>интерфейс</a:t>
              </a:r>
              <a:endParaRPr lang="en-US" sz="4675" dirty="0">
                <a:solidFill>
                  <a:srgbClr val="000000"/>
                </a:solidFill>
                <a:latin typeface="Canva Sans"/>
              </a:endParaRPr>
            </a:p>
            <a:p>
              <a:pPr>
                <a:lnSpc>
                  <a:spcPts val="6078"/>
                </a:lnSpc>
                <a:spcBef>
                  <a:spcPct val="0"/>
                </a:spcBef>
              </a:pPr>
              <a:endParaRPr lang="en-US" sz="4675" dirty="0">
                <a:solidFill>
                  <a:srgbClr val="000000"/>
                </a:solidFill>
                <a:latin typeface="Canva Sans"/>
              </a:endParaRPr>
            </a:p>
            <a:p>
              <a:pPr>
                <a:lnSpc>
                  <a:spcPts val="6078"/>
                </a:lnSpc>
                <a:spcBef>
                  <a:spcPct val="0"/>
                </a:spcBef>
              </a:pPr>
              <a:r>
                <a:rPr lang="en-US" sz="4675" dirty="0">
                  <a:solidFill>
                    <a:srgbClr val="000000"/>
                  </a:solidFill>
                  <a:latin typeface="Canva Sans"/>
                </a:rPr>
                <a:t>3. </a:t>
              </a:r>
              <a:r>
                <a:rPr lang="en-US" sz="4675" dirty="0" err="1">
                  <a:solidFill>
                    <a:srgbClr val="000000"/>
                  </a:solidFill>
                  <a:latin typeface="Canva Sans"/>
                </a:rPr>
                <a:t>Интуитивно</a:t>
              </a:r>
              <a:r>
                <a:rPr lang="en-US" sz="4675" dirty="0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4675" dirty="0" err="1">
                  <a:solidFill>
                    <a:srgbClr val="000000"/>
                  </a:solidFill>
                  <a:latin typeface="Canva Sans"/>
                </a:rPr>
                <a:t>понятное</a:t>
              </a:r>
              <a:r>
                <a:rPr lang="en-US" sz="4675" dirty="0">
                  <a:solidFill>
                    <a:srgbClr val="000000"/>
                  </a:solidFill>
                  <a:latin typeface="Canva Sans"/>
                </a:rPr>
                <a:t> </a:t>
              </a:r>
              <a:r>
                <a:rPr lang="en-US" sz="4675" dirty="0" err="1">
                  <a:solidFill>
                    <a:srgbClr val="000000"/>
                  </a:solidFill>
                  <a:latin typeface="Canva Sans"/>
                </a:rPr>
                <a:t>управление</a:t>
              </a:r>
              <a:endParaRPr lang="en-US" sz="4675" dirty="0">
                <a:solidFill>
                  <a:srgbClr val="000000"/>
                </a:solidFill>
                <a:latin typeface="Canva Sans"/>
              </a:endParaRPr>
            </a:p>
            <a:p>
              <a:pPr>
                <a:lnSpc>
                  <a:spcPts val="6078"/>
                </a:lnSpc>
                <a:spcBef>
                  <a:spcPct val="0"/>
                </a:spcBef>
              </a:pPr>
              <a:endParaRPr lang="en-US" sz="4675" dirty="0">
                <a:solidFill>
                  <a:srgbClr val="000000"/>
                </a:solidFill>
                <a:latin typeface="Canva Sans"/>
              </a:endParaRPr>
            </a:p>
            <a:p>
              <a:pPr>
                <a:lnSpc>
                  <a:spcPts val="6078"/>
                </a:lnSpc>
                <a:spcBef>
                  <a:spcPct val="0"/>
                </a:spcBef>
              </a:pPr>
              <a:r>
                <a:rPr lang="en-US" sz="4675" dirty="0">
                  <a:solidFill>
                    <a:srgbClr val="000000"/>
                  </a:solidFill>
                  <a:latin typeface="Canva Sans"/>
                </a:rPr>
                <a:t>4. </a:t>
              </a:r>
              <a:r>
                <a:rPr lang="en-US" sz="4675" dirty="0" err="1">
                  <a:solidFill>
                    <a:srgbClr val="000000"/>
                  </a:solidFill>
                  <a:latin typeface="Canva Sans"/>
                </a:rPr>
                <a:t>Взаимодействие</a:t>
              </a:r>
              <a:r>
                <a:rPr lang="en-US" sz="4675" dirty="0">
                  <a:solidFill>
                    <a:srgbClr val="000000"/>
                  </a:solidFill>
                  <a:latin typeface="Canva Sans"/>
                </a:rPr>
                <a:t> с предметами</a:t>
              </a:r>
            </a:p>
            <a:p>
              <a:pPr>
                <a:lnSpc>
                  <a:spcPts val="6078"/>
                </a:lnSpc>
                <a:spcBef>
                  <a:spcPct val="0"/>
                </a:spcBef>
              </a:pPr>
              <a:endParaRPr lang="en-US" sz="4675" dirty="0">
                <a:solidFill>
                  <a:srgbClr val="000000"/>
                </a:solidFill>
                <a:latin typeface="Canva Sans"/>
              </a:endParaRPr>
            </a:p>
            <a:p>
              <a:pPr>
                <a:lnSpc>
                  <a:spcPts val="6078"/>
                </a:lnSpc>
                <a:spcBef>
                  <a:spcPct val="0"/>
                </a:spcBef>
              </a:pPr>
              <a:r>
                <a:rPr lang="en-US" sz="4675" dirty="0">
                  <a:solidFill>
                    <a:srgbClr val="000000"/>
                  </a:solidFill>
                  <a:latin typeface="Canva Sans"/>
                </a:rPr>
                <a:t>5</a:t>
              </a:r>
              <a:r>
                <a:rPr lang="ru-RU" sz="4675" dirty="0">
                  <a:solidFill>
                    <a:srgbClr val="000000"/>
                  </a:solidFill>
                  <a:latin typeface="Canva Sans"/>
                </a:rPr>
                <a:t>. Тестовый и тренировочный контроль</a:t>
              </a:r>
              <a:endParaRPr lang="en-US" sz="4675" dirty="0">
                <a:solidFill>
                  <a:srgbClr val="000000"/>
                </a:solidFill>
                <a:latin typeface="Canva San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02633" y="1028700"/>
            <a:ext cx="4656667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59300" y="9229725"/>
            <a:ext cx="276225" cy="5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9"/>
              </a:lnSpc>
              <a:spcBef>
                <a:spcPct val="0"/>
              </a:spcBef>
            </a:pPr>
            <a:r>
              <a:rPr lang="en-US" sz="3368">
                <a:solidFill>
                  <a:srgbClr val="000000"/>
                </a:solidFill>
                <a:latin typeface="Canva Sans Bold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262</Words>
  <Application>Microsoft Office PowerPoint</Application>
  <PresentationFormat>Произвольный</PresentationFormat>
  <Paragraphs>91</Paragraphs>
  <Slides>14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Canva Sans Bold</vt:lpstr>
      <vt:lpstr>Arial</vt:lpstr>
      <vt:lpstr>Canva Sans</vt:lpstr>
      <vt:lpstr>Open Sans Extra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paragraph text</dc:title>
  <cp:lastModifiedBy>Батрачков Даниил Андреевич</cp:lastModifiedBy>
  <cp:revision>11</cp:revision>
  <dcterms:created xsi:type="dcterms:W3CDTF">2006-08-16T00:00:00Z</dcterms:created>
  <dcterms:modified xsi:type="dcterms:W3CDTF">2023-06-19T18:06:36Z</dcterms:modified>
  <dc:identifier>DAFi6hlxYwk</dc:identifier>
</cp:coreProperties>
</file>