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60" r:id="rId2"/>
    <p:sldId id="261" r:id="rId3"/>
    <p:sldId id="281" r:id="rId4"/>
    <p:sldId id="257" r:id="rId5"/>
    <p:sldId id="266" r:id="rId6"/>
    <p:sldId id="267" r:id="rId7"/>
    <p:sldId id="258" r:id="rId8"/>
    <p:sldId id="269" r:id="rId9"/>
    <p:sldId id="268" r:id="rId10"/>
    <p:sldId id="270" r:id="rId11"/>
    <p:sldId id="271" r:id="rId12"/>
    <p:sldId id="272" r:id="rId13"/>
    <p:sldId id="262" r:id="rId14"/>
    <p:sldId id="273" r:id="rId15"/>
    <p:sldId id="274" r:id="rId16"/>
    <p:sldId id="275" r:id="rId17"/>
    <p:sldId id="276" r:id="rId18"/>
    <p:sldId id="277" r:id="rId19"/>
    <p:sldId id="282" r:id="rId20"/>
    <p:sldId id="278" r:id="rId21"/>
    <p:sldId id="279" r:id="rId2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Oswald" panose="020B0604020202020204" charset="-52"/>
      <p:regular r:id="rId28"/>
      <p:bold r:id="rId29"/>
    </p:embeddedFont>
    <p:embeddedFont>
      <p:font typeface="Averag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24b167d7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24b167d7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24b167d7b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24b167d7b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400" y="821736"/>
            <a:ext cx="7852200" cy="861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Презентация команды «Это временное название»</a:t>
            </a:r>
          </a:p>
        </p:txBody>
      </p:sp>
    </p:spTree>
    <p:extLst>
      <p:ext uri="{BB962C8B-B14F-4D97-AF65-F5344CB8AC3E}">
        <p14:creationId xmlns:p14="http://schemas.microsoft.com/office/powerpoint/2010/main" val="29741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 наш продукт будет через 5 лет?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Идеальный продукт: все возможные направления и студенты, которые работают в </a:t>
            </a:r>
            <a:r>
              <a:rPr lang="ru-RU" dirty="0" err="1" smtClean="0"/>
              <a:t>модеусе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Огромная база данных о группах, курсах, направлениях, преподавателей</a:t>
            </a:r>
          </a:p>
          <a:p>
            <a:endParaRPr lang="ru-RU" dirty="0"/>
          </a:p>
          <a:p>
            <a:r>
              <a:rPr lang="ru-RU" dirty="0" smtClean="0"/>
              <a:t>Сотрудничество с университетом, известность на уровне вуза</a:t>
            </a:r>
          </a:p>
          <a:p>
            <a:endParaRPr lang="ru-RU" dirty="0"/>
          </a:p>
          <a:p>
            <a:r>
              <a:rPr lang="ru-RU" dirty="0" smtClean="0"/>
              <a:t>Дополнительные услуги, которые будут нужны клиентам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Сайт с информацией об онлайн курсах и с возможностью выбрать расписание</a:t>
            </a:r>
          </a:p>
          <a:p>
            <a:endParaRPr lang="ru-RU" dirty="0"/>
          </a:p>
          <a:p>
            <a:r>
              <a:rPr lang="ru-RU" dirty="0"/>
              <a:t>Функции:</a:t>
            </a:r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Страницы с преподавателями и их контактами</a:t>
            </a:r>
          </a:p>
          <a:p>
            <a:endParaRPr lang="ru-RU" dirty="0"/>
          </a:p>
          <a:p>
            <a:r>
              <a:rPr lang="ru-RU" dirty="0"/>
              <a:t>- Страницы с информацией о курсах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Возможность </a:t>
            </a:r>
            <a:r>
              <a:rPr lang="ru-RU" dirty="0"/>
              <a:t>составления расписания</a:t>
            </a:r>
          </a:p>
        </p:txBody>
      </p:sp>
    </p:spTree>
    <p:extLst>
      <p:ext uri="{BB962C8B-B14F-4D97-AF65-F5344CB8AC3E}">
        <p14:creationId xmlns:p14="http://schemas.microsoft.com/office/powerpoint/2010/main" val="19672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MVP</a:t>
            </a:r>
            <a:endParaRPr lang="ru-RU" dirty="0"/>
          </a:p>
        </p:txBody>
      </p:sp>
      <p:pic>
        <p:nvPicPr>
          <p:cNvPr id="1030" name="Picture 6" descr="https://sun9-77.userapi.com/impg/x8Lk-HUSA2YCo55WFh6bDGDrfuAxoCl1wJhKpg/D0_tYr4j6bU.jpg?size=1280x682&amp;quality=96&amp;sign=2c090af81ee936e596629dc89decc45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/>
          <a:stretch/>
        </p:blipFill>
        <p:spPr bwMode="auto">
          <a:xfrm>
            <a:off x="4554715" y="445025"/>
            <a:ext cx="4469575" cy="21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5.userapi.com/impg/Yq4kG0DL92XPc8oPng53efcQ077R-eCWZ2lo4w/HIrfxZj8OcM.jpg?size=1280x682&amp;quality=96&amp;sign=35aa47b3b552bb32011a285de1d52f4b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/>
          <a:stretch/>
        </p:blipFill>
        <p:spPr bwMode="auto">
          <a:xfrm>
            <a:off x="311700" y="2083443"/>
            <a:ext cx="6152626" cy="28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689" y="1504859"/>
            <a:ext cx="36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Домашняя страница и база данных специальности(без наложения дизайна)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3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07870"/>
            <a:ext cx="8520600" cy="341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" y="1054177"/>
            <a:ext cx="8954429" cy="35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Технологический стек: </a:t>
            </a:r>
            <a:r>
              <a:rPr lang="en-US" dirty="0" smtClean="0"/>
              <a:t>back-end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ASP.NET </a:t>
            </a:r>
            <a:r>
              <a:rPr lang="ru-RU" dirty="0" err="1"/>
              <a:t>Core</a:t>
            </a:r>
            <a:r>
              <a:rPr lang="ru-RU" dirty="0"/>
              <a:t> – кроссплатформенная технология созданная компанией </a:t>
            </a:r>
            <a:r>
              <a:rPr lang="ru-RU" dirty="0" err="1"/>
              <a:t>Microsoft</a:t>
            </a:r>
            <a:r>
              <a:rPr lang="ru-RU" dirty="0"/>
              <a:t>, для создания веб-сервисов, веб-приложений, сайтов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Разделение </a:t>
            </a:r>
            <a:r>
              <a:rPr lang="ru-RU" dirty="0"/>
              <a:t>ответственности: технология ASP.NET состоит из 3 </a:t>
            </a:r>
            <a:r>
              <a:rPr lang="ru-RU" dirty="0" smtClean="0"/>
              <a:t>частей</a:t>
            </a:r>
          </a:p>
          <a:p>
            <a:r>
              <a:rPr lang="ru-RU" dirty="0"/>
              <a:t>Технология  MVC позволяет нам работать </a:t>
            </a:r>
            <a:r>
              <a:rPr lang="ru-RU" dirty="0" smtClean="0"/>
              <a:t>параллельно</a:t>
            </a:r>
            <a:endParaRPr lang="ru-RU" dirty="0"/>
          </a:p>
          <a:p>
            <a:r>
              <a:rPr lang="ru-RU" dirty="0" smtClean="0"/>
              <a:t>Относительно </a:t>
            </a:r>
            <a:r>
              <a:rPr lang="ru-RU" dirty="0"/>
              <a:t>легко поддерживается и </a:t>
            </a:r>
            <a:r>
              <a:rPr lang="ru-RU" dirty="0" smtClean="0"/>
              <a:t>тестируется</a:t>
            </a:r>
          </a:p>
          <a:p>
            <a:r>
              <a:rPr lang="ru-RU" dirty="0"/>
              <a:t>Гибкость</a:t>
            </a:r>
          </a:p>
          <a:p>
            <a:r>
              <a:rPr lang="ru-RU" dirty="0"/>
              <a:t>C# — универсальный язык общего назначения</a:t>
            </a:r>
            <a:r>
              <a:rPr lang="ru-RU" dirty="0" smtClean="0"/>
              <a:t>!</a:t>
            </a:r>
            <a:endParaRPr lang="en-US" dirty="0" smtClean="0"/>
          </a:p>
          <a:p>
            <a:r>
              <a:rPr lang="ru-RU" dirty="0" smtClean="0"/>
              <a:t>Для удобства совместной работы мы используем </a:t>
            </a:r>
            <a:r>
              <a:rPr lang="en-US" dirty="0" err="1"/>
              <a:t>G</a:t>
            </a:r>
            <a:r>
              <a:rPr lang="en-US" dirty="0" err="1" smtClean="0"/>
              <a:t>ithub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Технологический стек: </a:t>
            </a:r>
            <a:r>
              <a:rPr lang="en-US" dirty="0" smtClean="0"/>
              <a:t>front-end </a:t>
            </a:r>
            <a:r>
              <a:rPr lang="ru-RU" dirty="0" smtClean="0"/>
              <a:t>и дизайн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Figma</a:t>
            </a:r>
            <a:r>
              <a:rPr lang="en-US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инструмент для создания макетов</a:t>
            </a:r>
          </a:p>
          <a:p>
            <a:r>
              <a:rPr lang="ru-RU" dirty="0" smtClean="0"/>
              <a:t>Простая</a:t>
            </a:r>
          </a:p>
          <a:p>
            <a:r>
              <a:rPr lang="ru-RU" dirty="0" smtClean="0"/>
              <a:t>Переведена на английский язык</a:t>
            </a:r>
          </a:p>
          <a:p>
            <a:r>
              <a:rPr lang="ru-RU" dirty="0" smtClean="0"/>
              <a:t>Удобная для работы(горячие клавиши для выполнения действий)</a:t>
            </a:r>
          </a:p>
          <a:p>
            <a:endParaRPr lang="ru-RU" dirty="0" smtClean="0"/>
          </a:p>
          <a:p>
            <a:r>
              <a:rPr lang="en-US" dirty="0" smtClean="0"/>
              <a:t>Visual Studio</a:t>
            </a:r>
            <a:r>
              <a:rPr lang="ru-RU" dirty="0" smtClean="0"/>
              <a:t>, инструмент для написания кода на фронт-энде.</a:t>
            </a:r>
          </a:p>
          <a:p>
            <a:r>
              <a:rPr lang="ru-RU" dirty="0" smtClean="0"/>
              <a:t>Используемые языки </a:t>
            </a:r>
            <a:r>
              <a:rPr lang="ru-RU" dirty="0" err="1" smtClean="0"/>
              <a:t>програмирования</a:t>
            </a:r>
            <a:r>
              <a:rPr lang="ru-RU" dirty="0" smtClean="0"/>
              <a:t>: </a:t>
            </a:r>
            <a:r>
              <a:rPr lang="en-US" dirty="0" smtClean="0"/>
              <a:t>html, </a:t>
            </a:r>
            <a:r>
              <a:rPr lang="en-US" dirty="0" err="1" smtClean="0"/>
              <a:t>css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ru-RU" dirty="0" smtClean="0"/>
              <a:t> необходимые инструменты для написания любого сайта.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3-22.userapi.com/impg/iuAQrwitx7ZsR7pU8fAmW14N-PNT7u6Xcvch1g/iRQ_CJxauIs.jpg?size=1280x720&amp;quality=96&amp;sign=1e817554535e1691e34baa79d2ddd78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9301" r="2239" b="5638"/>
          <a:stretch/>
        </p:blipFill>
        <p:spPr bwMode="auto">
          <a:xfrm>
            <a:off x="3490332" y="1453259"/>
            <a:ext cx="5542156" cy="27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готово на текущий момент?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48645"/>
            <a:ext cx="3100573" cy="35348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Реализована сборка расписания по выбранному курсу</a:t>
            </a:r>
          </a:p>
          <a:p>
            <a:r>
              <a:rPr lang="ru-RU" dirty="0" smtClean="0"/>
              <a:t>Реализован дизайн всего сайта</a:t>
            </a:r>
          </a:p>
          <a:p>
            <a:r>
              <a:rPr lang="ru-RU" dirty="0" smtClean="0"/>
              <a:t>Составлены незаполненные базы данных для предметов, преподавателей, онлайн-курсов, направлений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7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встречах с куратором мы работали над нашим продуктом и изменяли возможности с учетом пожеланий. (изменили название, убрали страничку с отзывами и так далее)</a:t>
            </a:r>
          </a:p>
          <a:p>
            <a:r>
              <a:rPr lang="ru-RU" dirty="0" smtClean="0"/>
              <a:t>Однако, наш продукт еще не открыт для общего доступа, поэтому у нас нет обратной связи даже от малой группы людей на данный момент.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сделать еще?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Заполнить базы данных с помощью </a:t>
            </a:r>
            <a:r>
              <a:rPr lang="ru-RU" dirty="0" err="1" smtClean="0"/>
              <a:t>парсинга</a:t>
            </a:r>
            <a:endParaRPr lang="ru-RU" dirty="0" smtClean="0"/>
          </a:p>
          <a:p>
            <a:r>
              <a:rPr lang="ru-RU" dirty="0" smtClean="0"/>
              <a:t>Добавить информацию об преподавателях</a:t>
            </a:r>
          </a:p>
          <a:p>
            <a:r>
              <a:rPr lang="ru-RU" dirty="0" smtClean="0"/>
              <a:t>Добавить информацию об онлайн-курсах</a:t>
            </a:r>
          </a:p>
          <a:p>
            <a:r>
              <a:rPr lang="ru-RU" dirty="0" smtClean="0"/>
              <a:t>Протестировать таблицу расписания с большим количеством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4487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контакты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0004" y="7297507"/>
            <a:ext cx="1869196" cy="4026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gTfTK3yNC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83462"/>
            <a:ext cx="1395255" cy="12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VmFDO9OdU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5" y="354203"/>
            <a:ext cx="1284448" cy="1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UROvsZjRD3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82" y="621183"/>
            <a:ext cx="1412856" cy="12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Pckyz7Dkq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950874"/>
            <a:ext cx="1065275" cy="12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38.userapi.com/impg/Nrpc7yKWpJzBreWTjdNmku9Gqvd6knhXh9-aQA/_R6zDPi5LNI.jpg?size=811x1080&amp;quality=95&amp;sign=91256b4c0cbdd8f9a6fd046169244aa4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28427" r="757" b="-1421"/>
          <a:stretch/>
        </p:blipFill>
        <p:spPr bwMode="auto">
          <a:xfrm>
            <a:off x="3251568" y="2650078"/>
            <a:ext cx="1414085" cy="13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artinki.pibig.info/uploads/posts/2023-04/1682095235_kartinki-pibig-info-p-kartinka-neizvestnogo-cheloveka-arti-vkont-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2978383"/>
            <a:ext cx="1243740" cy="12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2439" y="885978"/>
            <a:ext cx="16133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Александр – наш </a:t>
            </a:r>
            <a:r>
              <a:rPr lang="ru-RU" dirty="0" err="1">
                <a:solidFill>
                  <a:schemeClr val="tx2"/>
                </a:solidFill>
                <a:latin typeface="Constantia" panose="02030602050306030303" pitchFamily="18" charset="0"/>
              </a:rPr>
              <a:t>тимлид</a:t>
            </a: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  <a:endParaRPr lang="en-US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dirty="0">
                <a:solidFill>
                  <a:srgbClr val="92D050"/>
                </a:solidFill>
                <a:latin typeface="Constantia" panose="02030602050306030303" pitchFamily="18" charset="0"/>
              </a:rPr>
              <a:t>v</a:t>
            </a:r>
            <a:r>
              <a:rPr lang="en-US" dirty="0" smtClean="0">
                <a:solidFill>
                  <a:srgbClr val="92D050"/>
                </a:solidFill>
                <a:latin typeface="Constantia" panose="02030602050306030303" pitchFamily="18" charset="0"/>
              </a:rPr>
              <a:t>k.com/</a:t>
            </a:r>
            <a:r>
              <a:rPr lang="en-US" dirty="0" err="1" smtClean="0">
                <a:solidFill>
                  <a:srgbClr val="92D050"/>
                </a:solidFill>
                <a:latin typeface="Constantia" panose="02030602050306030303" pitchFamily="18" charset="0"/>
              </a:rPr>
              <a:t>antomice</a:t>
            </a:r>
            <a:endParaRPr lang="ru-RU" dirty="0" smtClean="0">
              <a:solidFill>
                <a:srgbClr val="92D050"/>
              </a:solidFill>
              <a:latin typeface="Constantia" panose="02030602050306030303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15743" y="588349"/>
            <a:ext cx="15067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Александр 2.0 – наш дизайнер. </a:t>
            </a:r>
            <a:endParaRPr lang="en-US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vk.com/id502711724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71179" y="652963"/>
            <a:ext cx="186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2"/>
                </a:solidFill>
                <a:latin typeface="Constantia" panose="02030602050306030303" pitchFamily="18" charset="0"/>
              </a:rPr>
              <a:t>Сулаймон</a:t>
            </a: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 – наш разработчик. </a:t>
            </a:r>
            <a:endParaRPr lang="en-US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vk.com/id565745760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4861" y="2893999"/>
            <a:ext cx="14625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Савелий – наш разработчик. </a:t>
            </a:r>
            <a:endParaRPr lang="en-US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vk.com/akhmadaliev5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08325" y="2607145"/>
            <a:ext cx="1634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Владимир – наш аналитик. </a:t>
            </a:r>
            <a:endParaRPr lang="en-US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vk.com/</a:t>
            </a:r>
            <a:r>
              <a:rPr lang="en-US" dirty="0" err="1" smtClean="0">
                <a:solidFill>
                  <a:srgbClr val="92D050"/>
                </a:solidFill>
              </a:rPr>
              <a:t>sleepstup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6851" y="2978383"/>
            <a:ext cx="1587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Василий – наш разработчик. </a:t>
            </a:r>
            <a:r>
              <a:rPr lang="ru-RU" sz="12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/>
            </a:r>
            <a:br>
              <a:rPr lang="ru-RU" sz="1200" dirty="0" smtClean="0">
                <a:solidFill>
                  <a:schemeClr val="tx2"/>
                </a:solidFill>
                <a:latin typeface="Constantia" panose="02030602050306030303" pitchFamily="18" charset="0"/>
              </a:rPr>
            </a:br>
            <a:r>
              <a:rPr lang="en-US" dirty="0" smtClean="0">
                <a:solidFill>
                  <a:srgbClr val="92D050"/>
                </a:solidFill>
                <a:latin typeface="Constantia" panose="02030602050306030303" pitchFamily="18" charset="0"/>
              </a:rPr>
              <a:t>vk.com/</a:t>
            </a:r>
            <a:r>
              <a:rPr lang="en-US" dirty="0" err="1" smtClean="0">
                <a:solidFill>
                  <a:srgbClr val="92D050"/>
                </a:solidFill>
                <a:latin typeface="Constantia" panose="02030602050306030303" pitchFamily="18" charset="0"/>
              </a:rPr>
              <a:t>vasiliy_vakhromeev</a:t>
            </a:r>
            <a:endParaRPr lang="ru-RU" dirty="0">
              <a:solidFill>
                <a:srgbClr val="92D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61" y="34466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О чем наш проект?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создаем сервис-сайт</a:t>
            </a:r>
            <a:r>
              <a:rPr lang="en-US" dirty="0" smtClean="0"/>
              <a:t>, </a:t>
            </a:r>
            <a:r>
              <a:rPr lang="ru-RU" dirty="0" smtClean="0"/>
              <a:t>выборку расписания </a:t>
            </a:r>
            <a:r>
              <a:rPr lang="ru-RU" dirty="0"/>
              <a:t>с информацией об онлайн и </a:t>
            </a:r>
            <a:r>
              <a:rPr lang="ru-RU" dirty="0" err="1"/>
              <a:t>оффлайн</a:t>
            </a:r>
            <a:r>
              <a:rPr lang="ru-RU" dirty="0"/>
              <a:t> </a:t>
            </a:r>
            <a:r>
              <a:rPr lang="ru-RU" dirty="0" smtClean="0"/>
              <a:t>курсах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уже готово?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</a:t>
            </a:r>
            <a:r>
              <a:rPr lang="ru-RU" dirty="0" err="1" smtClean="0"/>
              <a:t>видеопрезентация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4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я могу потрогать ваш продукт?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</a:t>
            </a:r>
            <a:r>
              <a:rPr lang="ru-RU" dirty="0" err="1" smtClean="0"/>
              <a:t>гитхаб</a:t>
            </a:r>
            <a:r>
              <a:rPr lang="ru-RU" dirty="0" smtClean="0"/>
              <a:t> ссылка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4487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мы?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0004" y="7297507"/>
            <a:ext cx="1869196" cy="4026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gTfTK3yNC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83462"/>
            <a:ext cx="1395255" cy="12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VmFDO9OdU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5" y="354203"/>
            <a:ext cx="1284448" cy="1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UROvsZjRD3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3" y="684123"/>
            <a:ext cx="1412856" cy="12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Pckyz7Dkq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950874"/>
            <a:ext cx="1065275" cy="12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38.userapi.com/impg/Nrpc7yKWpJzBreWTjdNmku9Gqvd6knhXh9-aQA/_R6zDPi5LNI.jpg?size=811x1080&amp;quality=95&amp;sign=91256b4c0cbdd8f9a6fd046169244aa4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28427" r="757" b="-1421"/>
          <a:stretch/>
        </p:blipFill>
        <p:spPr bwMode="auto">
          <a:xfrm>
            <a:off x="3251568" y="2650078"/>
            <a:ext cx="1414085" cy="13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artinki.pibig.info/uploads/posts/2023-04/1682095235_kartinki-pibig-info-p-kartinka-neizvestnogo-cheloveka-arti-vkont-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2978383"/>
            <a:ext cx="1243740" cy="12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5859" y="883463"/>
            <a:ext cx="14413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Александр – наш </a:t>
            </a:r>
            <a:r>
              <a:rPr lang="ru-RU" sz="1200" dirty="0" err="1">
                <a:solidFill>
                  <a:schemeClr val="tx2"/>
                </a:solidFill>
                <a:latin typeface="Constantia" panose="02030602050306030303" pitchFamily="18" charset="0"/>
              </a:rPr>
              <a:t>тимлид</a:t>
            </a:r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. Отвечает за связь с куратором и работу с данными команды.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15743" y="588349"/>
            <a:ext cx="16471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Александр 2.0 – наш дизайнер. Отвечает за создание дизайна сайта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82243" y="649530"/>
            <a:ext cx="1630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tx2"/>
                </a:solidFill>
                <a:latin typeface="Constantia" panose="02030602050306030303" pitchFamily="18" charset="0"/>
              </a:rPr>
              <a:t>Сулаймон</a:t>
            </a:r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 – наш разработчик. Отвечает за выполнение дизайна сайта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4861" y="2893999"/>
            <a:ext cx="14625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Савелий – наш разработчик. Отвечает за </a:t>
            </a:r>
            <a:r>
              <a:rPr lang="ru-RU" sz="1200" dirty="0" err="1">
                <a:solidFill>
                  <a:schemeClr val="tx2"/>
                </a:solidFill>
                <a:latin typeface="Constantia" panose="02030602050306030303" pitchFamily="18" charset="0"/>
              </a:rPr>
              <a:t>бэк</a:t>
            </a:r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-энд разработку в проекте.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08325" y="2607145"/>
            <a:ext cx="1634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Владимир – наш аналитик. Отвечает за аналитику в нашем проекте.</a:t>
            </a:r>
          </a:p>
          <a:p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6851" y="2978383"/>
            <a:ext cx="1634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Василий – наш разработчик. Отвечает за </a:t>
            </a:r>
            <a:r>
              <a:rPr lang="ru-RU" sz="1200" dirty="0" err="1">
                <a:solidFill>
                  <a:schemeClr val="tx2"/>
                </a:solidFill>
                <a:latin typeface="Constantia" panose="02030602050306030303" pitchFamily="18" charset="0"/>
              </a:rPr>
              <a:t>парсинг</a:t>
            </a:r>
            <a:r>
              <a:rPr lang="ru-RU" sz="1200" dirty="0">
                <a:solidFill>
                  <a:schemeClr val="tx2"/>
                </a:solidFill>
                <a:latin typeface="Constantia" panose="02030602050306030303" pitchFamily="18" charset="0"/>
              </a:rPr>
              <a:t> данных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/>
            </a:r>
            <a:br>
              <a:rPr lang="ru-RU" sz="1200" dirty="0" smtClean="0">
                <a:solidFill>
                  <a:schemeClr val="tx2"/>
                </a:solidFill>
                <a:latin typeface="Constantia" panose="02030602050306030303" pitchFamily="18" charset="0"/>
              </a:rPr>
            </a:br>
            <a:endParaRPr lang="ru-RU" sz="12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727650" y="540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Кто проходил опрос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571675" y="3803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/>
              <a:t> 56% опрошенных обучаются на первом курсе университета, 20% на втором курсе, и незначительное количество составляют 3-4 курсы.</a:t>
            </a:r>
            <a:endParaRPr dirty="0"/>
          </a:p>
        </p:txBody>
      </p:sp>
      <p:pic>
        <p:nvPicPr>
          <p:cNvPr id="66" name="Google Shape;66;p1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75" y="4095158"/>
            <a:ext cx="3397675" cy="175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un9-34.userapi.com/impg/uDnU68-BL0CaXLh9hCRxYjNdy33Ute9DtoOOxA/vVsG4KIOC1g.jpg?size=507x316&amp;quality=96&amp;sign=280d7b38402f8e0dacdcdeed0fb7b8a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94" y="990494"/>
            <a:ext cx="4313706" cy="26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2.userapi.com/impg/Un9Bs5-vksr_N_o2Du7e95ezRRizDn3jxPXKkQ/Cpxpha4iOec.jpg?size=1104x621&amp;quality=96&amp;sign=a4ebf12b75961b2ff85cb84bdce16bf7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" y="185973"/>
            <a:ext cx="9130570" cy="51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 из аналитики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целевая аудитория – 1, 2 курсы ИРИТ-РТФ</a:t>
            </a:r>
          </a:p>
          <a:p>
            <a:r>
              <a:rPr lang="ru-RU" dirty="0" smtClean="0"/>
              <a:t>По результатам опроса – наш продукт будет востребован среди целевой аудитории</a:t>
            </a:r>
          </a:p>
          <a:p>
            <a:r>
              <a:rPr lang="ru-RU" dirty="0" smtClean="0"/>
              <a:t>Более того – данный продукт имеет потенциал выйти на новую целевую аудиторию, если в нем добавится возможность работать с базами других курсов и/или направлений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Нужно ли опрошенным то, что мы предлагаем?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роблема в составлении расписании и переборе всех удобных вариантов(пример: даже если у студента выбор расписания доступен в четырех дисциплинах, а вариантов АТ-групп в каждом случае 4, то возможных вариантов расписания 256)</a:t>
            </a:r>
          </a:p>
          <a:p>
            <a:endParaRPr lang="ru-RU" dirty="0" smtClean="0"/>
          </a:p>
          <a:p>
            <a:r>
              <a:rPr lang="ru-RU" dirty="0" smtClean="0"/>
              <a:t>Проблема в поиске информации об онлайн-курсах (нет удобного сайта, который совмещает в себе всю информацию о сдаче, о сроках, о </a:t>
            </a:r>
            <a:r>
              <a:rPr lang="ru-RU" dirty="0" err="1" smtClean="0"/>
              <a:t>прокторинге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8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118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Нужно ли опрошенным, то что мы предлагаем?</a:t>
            </a:r>
            <a:endParaRPr/>
          </a:p>
        </p:txBody>
      </p:sp>
      <p:pic>
        <p:nvPicPr>
          <p:cNvPr id="73" name="Google Shape;73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91650"/>
            <a:ext cx="4181751" cy="206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550" y="691650"/>
            <a:ext cx="4181751" cy="206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890000"/>
            <a:ext cx="4181751" cy="206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Points score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5850" y="2907275"/>
            <a:ext cx="4181751" cy="20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Некоторую информацию об онлайн-курсах и преподавателях можно найти на официальном сайте </a:t>
            </a:r>
            <a:r>
              <a:rPr lang="ru-RU" dirty="0" err="1" smtClean="0"/>
              <a:t>УрФУ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составлять расписание с помощью функций </a:t>
            </a:r>
            <a:r>
              <a:rPr lang="ru-RU" dirty="0" err="1" smtClean="0"/>
              <a:t>модеуса</a:t>
            </a:r>
            <a:r>
              <a:rPr lang="ru-RU" dirty="0"/>
              <a:t> </a:t>
            </a:r>
            <a:r>
              <a:rPr lang="ru-RU" dirty="0" smtClean="0"/>
              <a:t>и записывать номера выбранных групп</a:t>
            </a:r>
          </a:p>
          <a:p>
            <a:endParaRPr lang="ru-RU" dirty="0" smtClean="0"/>
          </a:p>
          <a:p>
            <a:r>
              <a:rPr lang="ru-RU" dirty="0" smtClean="0"/>
              <a:t>Можно воспользоваться </a:t>
            </a:r>
            <a:r>
              <a:rPr lang="en-US" dirty="0" smtClean="0"/>
              <a:t>excel-</a:t>
            </a:r>
            <a:r>
              <a:rPr lang="ru-RU" dirty="0" smtClean="0"/>
              <a:t>таблицами при составлении расписания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70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Сервис-сайт с базой данных учебных групп, с возможностью подготовки расписания, с информацией об онлайн-курсах а также с контактной информацией о преподавателях.</a:t>
            </a:r>
          </a:p>
          <a:p>
            <a:endParaRPr lang="ru-RU" dirty="0" smtClean="0"/>
          </a:p>
          <a:p>
            <a:r>
              <a:rPr lang="ru-RU" dirty="0" smtClean="0"/>
              <a:t>Конкурентные преимущества – удобство в использовании, автоматизация процесса выбора расписания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8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683</Words>
  <Application>Microsoft Office PowerPoint</Application>
  <PresentationFormat>Экран (16:9)</PresentationFormat>
  <Paragraphs>102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Constantia</vt:lpstr>
      <vt:lpstr>Oswald</vt:lpstr>
      <vt:lpstr>Arial</vt:lpstr>
      <vt:lpstr>Average</vt:lpstr>
      <vt:lpstr>Slate</vt:lpstr>
      <vt:lpstr>Презентация команды «Это временное название»</vt:lpstr>
      <vt:lpstr>О чем наш проект?</vt:lpstr>
      <vt:lpstr>Кто мы?</vt:lpstr>
      <vt:lpstr>Кто проходил опрос</vt:lpstr>
      <vt:lpstr>Выводы из аналитики</vt:lpstr>
      <vt:lpstr>Нужно ли опрошенным то, что мы предлагаем?</vt:lpstr>
      <vt:lpstr>Нужно ли опрошенным, то что мы предлагаем?</vt:lpstr>
      <vt:lpstr>Аналоги</vt:lpstr>
      <vt:lpstr>Решение проблемы</vt:lpstr>
      <vt:lpstr>Каким наш продукт будет через 5 лет?</vt:lpstr>
      <vt:lpstr>MVP</vt:lpstr>
      <vt:lpstr>MVP</vt:lpstr>
      <vt:lpstr>Как это работает?</vt:lpstr>
      <vt:lpstr>Технологический стек: back-end</vt:lpstr>
      <vt:lpstr>Технологический стек: front-end и дизайн</vt:lpstr>
      <vt:lpstr>Что готово на текущий момент?</vt:lpstr>
      <vt:lpstr>Обратная связь</vt:lpstr>
      <vt:lpstr>Что нужно сделать еще?</vt:lpstr>
      <vt:lpstr>Наши контакты</vt:lpstr>
      <vt:lpstr>Что уже готово?</vt:lpstr>
      <vt:lpstr>Как я могу потрогать ваш продукт?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команды «Это временное название»</dc:title>
  <dc:creator>x79y</dc:creator>
  <cp:lastModifiedBy>пуск</cp:lastModifiedBy>
  <cp:revision>33</cp:revision>
  <dcterms:modified xsi:type="dcterms:W3CDTF">2024-05-15T15:07:35Z</dcterms:modified>
</cp:coreProperties>
</file>