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8" r:id="rId3"/>
    <p:sldId id="258" r:id="rId4"/>
    <p:sldId id="262" r:id="rId5"/>
    <p:sldId id="257" r:id="rId6"/>
    <p:sldId id="276" r:id="rId7"/>
    <p:sldId id="295" r:id="rId8"/>
    <p:sldId id="275" r:id="rId9"/>
    <p:sldId id="274" r:id="rId10"/>
    <p:sldId id="280" r:id="rId11"/>
    <p:sldId id="296" r:id="rId12"/>
    <p:sldId id="283" r:id="rId13"/>
    <p:sldId id="298" r:id="rId14"/>
    <p:sldId id="297" r:id="rId15"/>
    <p:sldId id="28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орох Данила Васильевич" initials="ДДВ" lastIdx="1" clrIdx="0">
    <p:extLst>
      <p:ext uri="{19B8F6BF-5375-455C-9EA6-DF929625EA0E}">
        <p15:presenceInfo xmlns:p15="http://schemas.microsoft.com/office/powerpoint/2012/main" userId="Дорох Данила Василье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92"/>
    <a:srgbClr val="001354"/>
    <a:srgbClr val="BFC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p:restoredTop sz="94477"/>
  </p:normalViewPr>
  <p:slideViewPr>
    <p:cSldViewPr snapToGrid="0" snapToObjects="1">
      <p:cViewPr varScale="1">
        <p:scale>
          <a:sx n="53" d="100"/>
          <a:sy n="53" d="100"/>
        </p:scale>
        <p:origin x="3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19601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8E68DC-F20F-3C48-83B2-23B268FE5AB4}"/>
              </a:ext>
            </a:extLst>
          </p:cNvPr>
          <p:cNvSpPr>
            <a:spLocks noGrp="1"/>
          </p:cNvSpPr>
          <p:nvPr>
            <p:ph type="pic" sz="quarter" idx="10"/>
          </p:nvPr>
        </p:nvSpPr>
        <p:spPr>
          <a:xfrm>
            <a:off x="3564164"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en-RU"/>
          </a:p>
        </p:txBody>
      </p:sp>
      <p:sp>
        <p:nvSpPr>
          <p:cNvPr id="7" name="Picture Placeholder 2">
            <a:extLst>
              <a:ext uri="{FF2B5EF4-FFF2-40B4-BE49-F238E27FC236}">
                <a16:creationId xmlns:a16="http://schemas.microsoft.com/office/drawing/2014/main" id="{1CE6A667-A3BE-9D48-9A47-50AB2499A591}"/>
              </a:ext>
            </a:extLst>
          </p:cNvPr>
          <p:cNvSpPr>
            <a:spLocks noGrp="1"/>
          </p:cNvSpPr>
          <p:nvPr>
            <p:ph type="pic" sz="quarter" idx="11"/>
          </p:nvPr>
        </p:nvSpPr>
        <p:spPr>
          <a:xfrm>
            <a:off x="7469026"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en-RU"/>
          </a:p>
        </p:txBody>
      </p:sp>
      <p:sp>
        <p:nvSpPr>
          <p:cNvPr id="8" name="Picture Placeholder 2">
            <a:extLst>
              <a:ext uri="{FF2B5EF4-FFF2-40B4-BE49-F238E27FC236}">
                <a16:creationId xmlns:a16="http://schemas.microsoft.com/office/drawing/2014/main" id="{434C848A-72C7-434A-B14C-74FBB19D2B9D}"/>
              </a:ext>
            </a:extLst>
          </p:cNvPr>
          <p:cNvSpPr>
            <a:spLocks noGrp="1"/>
          </p:cNvSpPr>
          <p:nvPr>
            <p:ph type="pic" sz="quarter" idx="12"/>
          </p:nvPr>
        </p:nvSpPr>
        <p:spPr>
          <a:xfrm>
            <a:off x="11373888"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en-RU"/>
          </a:p>
        </p:txBody>
      </p:sp>
      <p:sp>
        <p:nvSpPr>
          <p:cNvPr id="9" name="Picture Placeholder 2">
            <a:extLst>
              <a:ext uri="{FF2B5EF4-FFF2-40B4-BE49-F238E27FC236}">
                <a16:creationId xmlns:a16="http://schemas.microsoft.com/office/drawing/2014/main" id="{40CDDF4C-BE52-1A48-BE7B-2B3E33B51535}"/>
              </a:ext>
            </a:extLst>
          </p:cNvPr>
          <p:cNvSpPr>
            <a:spLocks noGrp="1"/>
          </p:cNvSpPr>
          <p:nvPr>
            <p:ph type="pic" sz="quarter" idx="13"/>
          </p:nvPr>
        </p:nvSpPr>
        <p:spPr>
          <a:xfrm>
            <a:off x="15278750"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en-RU"/>
          </a:p>
        </p:txBody>
      </p:sp>
      <p:sp>
        <p:nvSpPr>
          <p:cNvPr id="10" name="Picture Placeholder 2">
            <a:extLst>
              <a:ext uri="{FF2B5EF4-FFF2-40B4-BE49-F238E27FC236}">
                <a16:creationId xmlns:a16="http://schemas.microsoft.com/office/drawing/2014/main" id="{02DF9F29-3206-624D-A8C4-E72DFD124DA5}"/>
              </a:ext>
            </a:extLst>
          </p:cNvPr>
          <p:cNvSpPr>
            <a:spLocks noGrp="1"/>
          </p:cNvSpPr>
          <p:nvPr>
            <p:ph type="pic" sz="quarter" idx="14"/>
          </p:nvPr>
        </p:nvSpPr>
        <p:spPr>
          <a:xfrm>
            <a:off x="19183610"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en-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hyperlink" Target="mailto:info@usernam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ircle"/>
          <p:cNvSpPr/>
          <p:nvPr/>
        </p:nvSpPr>
        <p:spPr>
          <a:xfrm>
            <a:off x="16488965" y="6887765"/>
            <a:ext cx="11472070" cy="11472070"/>
          </a:xfrm>
          <a:prstGeom prst="ellipse">
            <a:avLst/>
          </a:prstGeom>
          <a:solidFill>
            <a:schemeClr val="accent1"/>
          </a:solidFill>
          <a:ln w="25400">
            <a:miter lim="400000"/>
          </a:ln>
        </p:spPr>
        <p:txBody>
          <a:bodyPr tIns="91439" bIns="91439" anchor="ctr"/>
          <a:lstStyle/>
          <a:p>
            <a:endParaRPr/>
          </a:p>
        </p:txBody>
      </p:sp>
      <p:sp>
        <p:nvSpPr>
          <p:cNvPr id="95" name="Circle"/>
          <p:cNvSpPr/>
          <p:nvPr/>
        </p:nvSpPr>
        <p:spPr>
          <a:xfrm>
            <a:off x="-2522389" y="-2115989"/>
            <a:ext cx="6873578" cy="6873578"/>
          </a:xfrm>
          <a:prstGeom prst="ellipse">
            <a:avLst/>
          </a:prstGeom>
          <a:solidFill>
            <a:schemeClr val="accent1"/>
          </a:solidFill>
          <a:ln w="25400">
            <a:miter lim="400000"/>
          </a:ln>
        </p:spPr>
        <p:txBody>
          <a:bodyPr tIns="91439" bIns="91439" anchor="ctr"/>
          <a:lstStyle/>
          <a:p>
            <a:endParaRPr/>
          </a:p>
        </p:txBody>
      </p:sp>
      <p:grpSp>
        <p:nvGrpSpPr>
          <p:cNvPr id="103" name="Group"/>
          <p:cNvGrpSpPr/>
          <p:nvPr/>
        </p:nvGrpSpPr>
        <p:grpSpPr>
          <a:xfrm>
            <a:off x="19237374" y="-2047826"/>
            <a:ext cx="7448452" cy="7448452"/>
            <a:chOff x="0" y="0"/>
            <a:chExt cx="7448450" cy="7448450"/>
          </a:xfrm>
        </p:grpSpPr>
        <p:sp>
          <p:nvSpPr>
            <p:cNvPr id="96"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7"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8"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9"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0"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1"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2"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grpSp>
        <p:nvGrpSpPr>
          <p:cNvPr id="111" name="Group"/>
          <p:cNvGrpSpPr/>
          <p:nvPr/>
        </p:nvGrpSpPr>
        <p:grpSpPr>
          <a:xfrm>
            <a:off x="4022774" y="10982374"/>
            <a:ext cx="7448452" cy="7448452"/>
            <a:chOff x="0" y="0"/>
            <a:chExt cx="7448450" cy="7448450"/>
          </a:xfrm>
        </p:grpSpPr>
        <p:sp>
          <p:nvSpPr>
            <p:cNvPr id="104"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sp>
          <p:nvSpPr>
            <p:cNvPr id="105"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6"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7"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8"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9"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10"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112" name="Shape"/>
          <p:cNvSpPr/>
          <p:nvPr/>
        </p:nvSpPr>
        <p:spPr>
          <a:xfrm>
            <a:off x="13995294" y="115546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113" name="Shape"/>
          <p:cNvSpPr/>
          <p:nvPr/>
        </p:nvSpPr>
        <p:spPr>
          <a:xfrm>
            <a:off x="1560803" y="17756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114" name="This is your presentation title"/>
          <p:cNvSpPr txBox="1"/>
          <p:nvPr/>
        </p:nvSpPr>
        <p:spPr>
          <a:xfrm>
            <a:off x="1005840" y="4912360"/>
            <a:ext cx="16192391" cy="57246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12000">
                <a:solidFill>
                  <a:srgbClr val="001355"/>
                </a:solidFill>
                <a:latin typeface="Montserrat Medium"/>
                <a:ea typeface="Montserrat Medium"/>
                <a:cs typeface="Montserrat Medium"/>
                <a:sym typeface="Montserrat Medium"/>
              </a:defRPr>
            </a:lvl1pPr>
          </a:lstStyle>
          <a:p>
            <a:r>
              <a:rPr lang="ru-RU" dirty="0"/>
              <a:t>Распознавание лиц для определения пола и возраста</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p:cNvSpPr/>
          <p:nvPr/>
        </p:nvSpPr>
        <p:spPr>
          <a:xfrm>
            <a:off x="-889106" y="-488899"/>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07" name="Decktop project"/>
          <p:cNvSpPr txBox="1"/>
          <p:nvPr/>
        </p:nvSpPr>
        <p:spPr>
          <a:xfrm>
            <a:off x="12412247" y="2778760"/>
            <a:ext cx="8298855"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12000">
                <a:solidFill>
                  <a:srgbClr val="001354"/>
                </a:solidFill>
                <a:latin typeface="Montserrat Medium"/>
                <a:ea typeface="Montserrat Medium"/>
                <a:cs typeface="Montserrat Medium"/>
                <a:sym typeface="Montserrat Medium"/>
              </a:defRPr>
            </a:lvl1pPr>
          </a:lstStyle>
          <a:p>
            <a:r>
              <a:rPr lang="ru-RU" dirty="0"/>
              <a:t>Первые шаги</a:t>
            </a:r>
            <a:endParaRPr dirty="0"/>
          </a:p>
        </p:txBody>
      </p:sp>
      <p:sp>
        <p:nvSpPr>
          <p:cNvPr id="50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2463047" y="6995159"/>
            <a:ext cx="9544666" cy="240065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Первая версия продукта включала в себя только пользовательский интерфейс и не имела никакого функционала</a:t>
            </a:r>
            <a:endParaRPr lang="ru-RU" dirty="0">
              <a:solidFill>
                <a:srgbClr val="5E6A92"/>
              </a:solidFill>
              <a:latin typeface="Montserrat Regular" panose="00000500000000000000" pitchFamily="2" charset="-52"/>
            </a:endParaRPr>
          </a:p>
        </p:txBody>
      </p:sp>
      <p:sp>
        <p:nvSpPr>
          <p:cNvPr id="517" name="Shape"/>
          <p:cNvSpPr/>
          <p:nvPr/>
        </p:nvSpPr>
        <p:spPr>
          <a:xfrm>
            <a:off x="17525894" y="12084101"/>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18" name="Circle"/>
          <p:cNvSpPr/>
          <p:nvPr/>
        </p:nvSpPr>
        <p:spPr>
          <a:xfrm>
            <a:off x="22813565" y="3208908"/>
            <a:ext cx="3030985" cy="3030984"/>
          </a:xfrm>
          <a:prstGeom prst="ellipse">
            <a:avLst/>
          </a:prstGeom>
          <a:solidFill>
            <a:schemeClr val="accent1"/>
          </a:solidFill>
          <a:ln w="25400">
            <a:miter lim="400000"/>
          </a:ln>
        </p:spPr>
        <p:txBody>
          <a:bodyPr tIns="91439" bIns="91439" anchor="ctr"/>
          <a:lstStyle/>
          <a:p>
            <a:endParaRPr/>
          </a:p>
        </p:txBody>
      </p:sp>
      <p:grpSp>
        <p:nvGrpSpPr>
          <p:cNvPr id="516" name="Группа"/>
          <p:cNvGrpSpPr/>
          <p:nvPr/>
        </p:nvGrpSpPr>
        <p:grpSpPr>
          <a:xfrm>
            <a:off x="341489" y="2349531"/>
            <a:ext cx="11343923" cy="9072724"/>
            <a:chOff x="0" y="0"/>
            <a:chExt cx="11343921" cy="9072722"/>
          </a:xfrm>
        </p:grpSpPr>
        <p:sp>
          <p:nvSpPr>
            <p:cNvPr id="510" name="Фигура"/>
            <p:cNvSpPr/>
            <p:nvPr/>
          </p:nvSpPr>
          <p:spPr>
            <a:xfrm>
              <a:off x="3963622" y="9021812"/>
              <a:ext cx="3425008" cy="50911"/>
            </a:xfrm>
            <a:custGeom>
              <a:avLst/>
              <a:gdLst/>
              <a:ahLst/>
              <a:cxnLst>
                <a:cxn ang="0">
                  <a:pos x="wd2" y="hd2"/>
                </a:cxn>
                <a:cxn ang="5400000">
                  <a:pos x="wd2" y="hd2"/>
                </a:cxn>
                <a:cxn ang="10800000">
                  <a:pos x="wd2" y="hd2"/>
                </a:cxn>
                <a:cxn ang="16200000">
                  <a:pos x="wd2" y="hd2"/>
                </a:cxn>
              </a:cxnLst>
              <a:rect l="0" t="0" r="r" b="b"/>
              <a:pathLst>
                <a:path w="21600" h="21600" extrusionOk="0">
                  <a:moveTo>
                    <a:pt x="98" y="0"/>
                  </a:moveTo>
                  <a:lnTo>
                    <a:pt x="0" y="5478"/>
                  </a:lnTo>
                  <a:cubicBezTo>
                    <a:pt x="21" y="8389"/>
                    <a:pt x="49" y="11036"/>
                    <a:pt x="84" y="13304"/>
                  </a:cubicBezTo>
                  <a:cubicBezTo>
                    <a:pt x="164" y="18597"/>
                    <a:pt x="272" y="21500"/>
                    <a:pt x="384" y="21600"/>
                  </a:cubicBezTo>
                  <a:lnTo>
                    <a:pt x="21216" y="21600"/>
                  </a:lnTo>
                  <a:cubicBezTo>
                    <a:pt x="21327" y="21457"/>
                    <a:pt x="21434" y="18545"/>
                    <a:pt x="21514" y="13304"/>
                  </a:cubicBezTo>
                  <a:cubicBezTo>
                    <a:pt x="21549" y="11028"/>
                    <a:pt x="21578" y="8393"/>
                    <a:pt x="21600" y="5478"/>
                  </a:cubicBezTo>
                  <a:lnTo>
                    <a:pt x="21502" y="0"/>
                  </a:lnTo>
                  <a:lnTo>
                    <a:pt x="98" y="0"/>
                  </a:lnTo>
                  <a:close/>
                </a:path>
              </a:pathLst>
            </a:custGeom>
            <a:solidFill>
              <a:srgbClr val="919191"/>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1" name="Фигура"/>
            <p:cNvSpPr/>
            <p:nvPr/>
          </p:nvSpPr>
          <p:spPr>
            <a:xfrm>
              <a:off x="3962194" y="7646866"/>
              <a:ext cx="3429759" cy="1395976"/>
            </a:xfrm>
            <a:custGeom>
              <a:avLst/>
              <a:gdLst/>
              <a:ahLst/>
              <a:cxnLst>
                <a:cxn ang="0">
                  <a:pos x="wd2" y="hd2"/>
                </a:cxn>
                <a:cxn ang="5400000">
                  <a:pos x="wd2" y="hd2"/>
                </a:cxn>
                <a:cxn ang="10800000">
                  <a:pos x="wd2" y="hd2"/>
                </a:cxn>
                <a:cxn ang="16200000">
                  <a:pos x="wd2" y="hd2"/>
                </a:cxn>
              </a:cxnLst>
              <a:rect l="0" t="0" r="r" b="b"/>
              <a:pathLst>
                <a:path w="21567" h="21600" extrusionOk="0">
                  <a:moveTo>
                    <a:pt x="3643" y="0"/>
                  </a:moveTo>
                  <a:lnTo>
                    <a:pt x="3371" y="14510"/>
                  </a:lnTo>
                  <a:cubicBezTo>
                    <a:pt x="3361" y="15415"/>
                    <a:pt x="3288" y="16304"/>
                    <a:pt x="3160" y="17142"/>
                  </a:cubicBezTo>
                  <a:cubicBezTo>
                    <a:pt x="3074" y="17707"/>
                    <a:pt x="2963" y="18253"/>
                    <a:pt x="2798" y="18712"/>
                  </a:cubicBezTo>
                  <a:cubicBezTo>
                    <a:pt x="2623" y="19200"/>
                    <a:pt x="2397" y="19566"/>
                    <a:pt x="2144" y="19762"/>
                  </a:cubicBezTo>
                  <a:cubicBezTo>
                    <a:pt x="1813" y="20018"/>
                    <a:pt x="1481" y="20260"/>
                    <a:pt x="1147" y="20493"/>
                  </a:cubicBezTo>
                  <a:cubicBezTo>
                    <a:pt x="785" y="20744"/>
                    <a:pt x="423" y="20985"/>
                    <a:pt x="59" y="21212"/>
                  </a:cubicBezTo>
                  <a:cubicBezTo>
                    <a:pt x="7" y="21232"/>
                    <a:pt x="-17" y="21374"/>
                    <a:pt x="12" y="21480"/>
                  </a:cubicBezTo>
                  <a:cubicBezTo>
                    <a:pt x="25" y="21527"/>
                    <a:pt x="47" y="21554"/>
                    <a:pt x="70" y="21549"/>
                  </a:cubicBezTo>
                  <a:lnTo>
                    <a:pt x="10096" y="21594"/>
                  </a:lnTo>
                  <a:lnTo>
                    <a:pt x="10096" y="21600"/>
                  </a:lnTo>
                  <a:lnTo>
                    <a:pt x="10783" y="21594"/>
                  </a:lnTo>
                  <a:lnTo>
                    <a:pt x="11470" y="21600"/>
                  </a:lnTo>
                  <a:lnTo>
                    <a:pt x="11470" y="21594"/>
                  </a:lnTo>
                  <a:lnTo>
                    <a:pt x="21496" y="21549"/>
                  </a:lnTo>
                  <a:cubicBezTo>
                    <a:pt x="21519" y="21554"/>
                    <a:pt x="21541" y="21527"/>
                    <a:pt x="21554" y="21480"/>
                  </a:cubicBezTo>
                  <a:cubicBezTo>
                    <a:pt x="21583" y="21374"/>
                    <a:pt x="21559" y="21232"/>
                    <a:pt x="21507" y="21212"/>
                  </a:cubicBezTo>
                  <a:cubicBezTo>
                    <a:pt x="21143" y="20985"/>
                    <a:pt x="20778" y="20744"/>
                    <a:pt x="20417" y="20493"/>
                  </a:cubicBezTo>
                  <a:cubicBezTo>
                    <a:pt x="20083" y="20260"/>
                    <a:pt x="19750" y="20018"/>
                    <a:pt x="19419" y="19762"/>
                  </a:cubicBezTo>
                  <a:cubicBezTo>
                    <a:pt x="19167" y="19566"/>
                    <a:pt x="18943" y="19200"/>
                    <a:pt x="18768" y="18712"/>
                  </a:cubicBezTo>
                  <a:cubicBezTo>
                    <a:pt x="18603" y="18253"/>
                    <a:pt x="18489" y="17707"/>
                    <a:pt x="18403" y="17142"/>
                  </a:cubicBezTo>
                  <a:cubicBezTo>
                    <a:pt x="18276" y="16304"/>
                    <a:pt x="18205" y="15415"/>
                    <a:pt x="18195" y="14510"/>
                  </a:cubicBezTo>
                  <a:lnTo>
                    <a:pt x="17921" y="0"/>
                  </a:lnTo>
                  <a:lnTo>
                    <a:pt x="3643" y="0"/>
                  </a:lnTo>
                  <a:close/>
                </a:path>
              </a:pathLst>
            </a:custGeom>
            <a:solidFill>
              <a:srgbClr val="C6C7CA"/>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2" name="Фигура"/>
            <p:cNvSpPr/>
            <p:nvPr/>
          </p:nvSpPr>
          <p:spPr>
            <a:xfrm>
              <a:off x="4523266" y="7646866"/>
              <a:ext cx="2307934" cy="401382"/>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lnTo>
                    <a:pt x="0" y="21600"/>
                  </a:lnTo>
                  <a:lnTo>
                    <a:pt x="21600" y="21600"/>
                  </a:lnTo>
                  <a:lnTo>
                    <a:pt x="21424" y="0"/>
                  </a:lnTo>
                  <a:lnTo>
                    <a:pt x="173" y="0"/>
                  </a:lnTo>
                  <a:close/>
                </a:path>
              </a:pathLst>
            </a:custGeom>
            <a:solidFill>
              <a:srgbClr val="A9A9A9"/>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3" name="Фигура"/>
            <p:cNvSpPr/>
            <p:nvPr/>
          </p:nvSpPr>
          <p:spPr>
            <a:xfrm>
              <a:off x="0" y="0"/>
              <a:ext cx="11343922" cy="6785452"/>
            </a:xfrm>
            <a:custGeom>
              <a:avLst/>
              <a:gdLst/>
              <a:ahLst/>
              <a:cxnLst>
                <a:cxn ang="0">
                  <a:pos x="wd2" y="hd2"/>
                </a:cxn>
                <a:cxn ang="5400000">
                  <a:pos x="wd2" y="hd2"/>
                </a:cxn>
                <a:cxn ang="10800000">
                  <a:pos x="wd2" y="hd2"/>
                </a:cxn>
                <a:cxn ang="16200000">
                  <a:pos x="wd2" y="hd2"/>
                </a:cxn>
              </a:cxnLst>
              <a:rect l="0" t="0" r="r" b="b"/>
              <a:pathLst>
                <a:path w="21600" h="21600" extrusionOk="0">
                  <a:moveTo>
                    <a:pt x="768" y="0"/>
                  </a:moveTo>
                  <a:cubicBezTo>
                    <a:pt x="547" y="0"/>
                    <a:pt x="436" y="1"/>
                    <a:pt x="318" y="63"/>
                  </a:cubicBezTo>
                  <a:cubicBezTo>
                    <a:pt x="188" y="143"/>
                    <a:pt x="85" y="314"/>
                    <a:pt x="38" y="531"/>
                  </a:cubicBezTo>
                  <a:cubicBezTo>
                    <a:pt x="0" y="729"/>
                    <a:pt x="0" y="917"/>
                    <a:pt x="0" y="1285"/>
                  </a:cubicBezTo>
                  <a:lnTo>
                    <a:pt x="0" y="21600"/>
                  </a:lnTo>
                  <a:lnTo>
                    <a:pt x="21600" y="21600"/>
                  </a:lnTo>
                  <a:lnTo>
                    <a:pt x="21600" y="1291"/>
                  </a:lnTo>
                  <a:cubicBezTo>
                    <a:pt x="21600" y="917"/>
                    <a:pt x="21600" y="729"/>
                    <a:pt x="21562" y="531"/>
                  </a:cubicBezTo>
                  <a:cubicBezTo>
                    <a:pt x="21515" y="314"/>
                    <a:pt x="21412" y="143"/>
                    <a:pt x="21282" y="63"/>
                  </a:cubicBezTo>
                  <a:cubicBezTo>
                    <a:pt x="21163" y="0"/>
                    <a:pt x="21052" y="0"/>
                    <a:pt x="20832" y="0"/>
                  </a:cubicBezTo>
                  <a:lnTo>
                    <a:pt x="768" y="0"/>
                  </a:lnTo>
                  <a:close/>
                  <a:moveTo>
                    <a:pt x="930" y="1457"/>
                  </a:moveTo>
                  <a:lnTo>
                    <a:pt x="20670" y="1457"/>
                  </a:lnTo>
                  <a:cubicBezTo>
                    <a:pt x="20685" y="1457"/>
                    <a:pt x="20693" y="1458"/>
                    <a:pt x="20700" y="1462"/>
                  </a:cubicBezTo>
                  <a:cubicBezTo>
                    <a:pt x="20709" y="1467"/>
                    <a:pt x="20716" y="1479"/>
                    <a:pt x="20719" y="1494"/>
                  </a:cubicBezTo>
                  <a:cubicBezTo>
                    <a:pt x="20722" y="1507"/>
                    <a:pt x="20722" y="1519"/>
                    <a:pt x="20722" y="1544"/>
                  </a:cubicBezTo>
                  <a:lnTo>
                    <a:pt x="20722" y="20006"/>
                  </a:lnTo>
                  <a:cubicBezTo>
                    <a:pt x="20722" y="20031"/>
                    <a:pt x="20722" y="20044"/>
                    <a:pt x="20719" y="20057"/>
                  </a:cubicBezTo>
                  <a:cubicBezTo>
                    <a:pt x="20716" y="20071"/>
                    <a:pt x="20709" y="20083"/>
                    <a:pt x="20700" y="20089"/>
                  </a:cubicBezTo>
                  <a:cubicBezTo>
                    <a:pt x="20693" y="20093"/>
                    <a:pt x="20685" y="20092"/>
                    <a:pt x="20670" y="20092"/>
                  </a:cubicBezTo>
                  <a:lnTo>
                    <a:pt x="930" y="20092"/>
                  </a:lnTo>
                  <a:cubicBezTo>
                    <a:pt x="915" y="20092"/>
                    <a:pt x="907" y="20093"/>
                    <a:pt x="900" y="20089"/>
                  </a:cubicBezTo>
                  <a:cubicBezTo>
                    <a:pt x="891" y="20083"/>
                    <a:pt x="884" y="20071"/>
                    <a:pt x="881" y="20057"/>
                  </a:cubicBezTo>
                  <a:cubicBezTo>
                    <a:pt x="878" y="20044"/>
                    <a:pt x="878" y="20031"/>
                    <a:pt x="878" y="20006"/>
                  </a:cubicBezTo>
                  <a:lnTo>
                    <a:pt x="878" y="1543"/>
                  </a:lnTo>
                  <a:cubicBezTo>
                    <a:pt x="878" y="1518"/>
                    <a:pt x="878" y="1507"/>
                    <a:pt x="881" y="1494"/>
                  </a:cubicBezTo>
                  <a:cubicBezTo>
                    <a:pt x="884" y="1479"/>
                    <a:pt x="891" y="1467"/>
                    <a:pt x="900" y="1462"/>
                  </a:cubicBezTo>
                  <a:cubicBezTo>
                    <a:pt x="907" y="1458"/>
                    <a:pt x="915" y="1457"/>
                    <a:pt x="930" y="1457"/>
                  </a:cubicBezTo>
                  <a:close/>
                </a:path>
              </a:pathLst>
            </a:custGeom>
            <a:solidFill>
              <a:srgbClr val="131313"/>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4" name="Кружок"/>
            <p:cNvSpPr/>
            <p:nvPr/>
          </p:nvSpPr>
          <p:spPr>
            <a:xfrm>
              <a:off x="5619323" y="143517"/>
              <a:ext cx="111390" cy="111395"/>
            </a:xfrm>
            <a:prstGeom prst="ellipse">
              <a:avLst/>
            </a:prstGeom>
            <a:solidFill>
              <a:srgbClr val="414041"/>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5" name="Фигура"/>
            <p:cNvSpPr/>
            <p:nvPr/>
          </p:nvSpPr>
          <p:spPr>
            <a:xfrm>
              <a:off x="0" y="6738228"/>
              <a:ext cx="11343399" cy="1057313"/>
            </a:xfrm>
            <a:custGeom>
              <a:avLst/>
              <a:gdLst/>
              <a:ahLst/>
              <a:cxnLst>
                <a:cxn ang="0">
                  <a:pos x="wd2" y="hd2"/>
                </a:cxn>
                <a:cxn ang="5400000">
                  <a:pos x="wd2" y="hd2"/>
                </a:cxn>
                <a:cxn ang="10800000">
                  <a:pos x="wd2" y="hd2"/>
                </a:cxn>
                <a:cxn ang="16200000">
                  <a:pos x="wd2" y="hd2"/>
                </a:cxn>
              </a:cxnLst>
              <a:rect l="0" t="0" r="r" b="b"/>
              <a:pathLst>
                <a:path w="21600" h="21596" extrusionOk="0">
                  <a:moveTo>
                    <a:pt x="0" y="0"/>
                  </a:moveTo>
                  <a:lnTo>
                    <a:pt x="0" y="13322"/>
                  </a:lnTo>
                  <a:cubicBezTo>
                    <a:pt x="0" y="15721"/>
                    <a:pt x="0" y="16916"/>
                    <a:pt x="38" y="18190"/>
                  </a:cubicBezTo>
                  <a:cubicBezTo>
                    <a:pt x="85" y="19584"/>
                    <a:pt x="188" y="20689"/>
                    <a:pt x="318" y="21196"/>
                  </a:cubicBezTo>
                  <a:cubicBezTo>
                    <a:pt x="436" y="21600"/>
                    <a:pt x="548" y="21596"/>
                    <a:pt x="769" y="21596"/>
                  </a:cubicBezTo>
                  <a:lnTo>
                    <a:pt x="20828" y="21596"/>
                  </a:lnTo>
                  <a:cubicBezTo>
                    <a:pt x="21052" y="21596"/>
                    <a:pt x="21164" y="21600"/>
                    <a:pt x="21283" y="21196"/>
                  </a:cubicBezTo>
                  <a:cubicBezTo>
                    <a:pt x="21413" y="20689"/>
                    <a:pt x="21515" y="19584"/>
                    <a:pt x="21562" y="18190"/>
                  </a:cubicBezTo>
                  <a:cubicBezTo>
                    <a:pt x="21600" y="16916"/>
                    <a:pt x="21600" y="15722"/>
                    <a:pt x="21600" y="13360"/>
                  </a:cubicBezTo>
                  <a:lnTo>
                    <a:pt x="21600" y="0"/>
                  </a:lnTo>
                  <a:lnTo>
                    <a:pt x="0" y="0"/>
                  </a:lnTo>
                  <a:close/>
                </a:path>
              </a:pathLst>
            </a:custGeom>
            <a:solidFill>
              <a:srgbClr val="C6C7CA"/>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grpSp>
      <p:pic>
        <p:nvPicPr>
          <p:cNvPr id="1028" name="Picture 4">
            <a:extLst>
              <a:ext uri="{FF2B5EF4-FFF2-40B4-BE49-F238E27FC236}">
                <a16:creationId xmlns:a16="http://schemas.microsoft.com/office/drawing/2014/main" id="{A8DBDA10-50BE-4AFB-AC4F-DE5BCA462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92" y="2794828"/>
            <a:ext cx="10533280" cy="589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p:cNvSpPr/>
          <p:nvPr/>
        </p:nvSpPr>
        <p:spPr>
          <a:xfrm>
            <a:off x="-889106" y="-488899"/>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07" name="Decktop project"/>
          <p:cNvSpPr txBox="1"/>
          <p:nvPr/>
        </p:nvSpPr>
        <p:spPr>
          <a:xfrm>
            <a:off x="2125456" y="2963227"/>
            <a:ext cx="8298855"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12000">
                <a:solidFill>
                  <a:srgbClr val="001354"/>
                </a:solidFill>
                <a:latin typeface="Montserrat Medium"/>
                <a:ea typeface="Montserrat Medium"/>
                <a:cs typeface="Montserrat Medium"/>
                <a:sym typeface="Montserrat Medium"/>
              </a:defRPr>
            </a:lvl1pPr>
          </a:lstStyle>
          <a:p>
            <a:r>
              <a:rPr lang="en-US" dirty="0"/>
              <a:t>MVP </a:t>
            </a:r>
            <a:r>
              <a:rPr lang="ru-RU" dirty="0"/>
              <a:t>продукта</a:t>
            </a:r>
            <a:endParaRPr dirty="0"/>
          </a:p>
        </p:txBody>
      </p:sp>
      <p:sp>
        <p:nvSpPr>
          <p:cNvPr id="50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176256" y="7179626"/>
            <a:ext cx="9544666" cy="240065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r>
              <a:rPr lang="ru-RU" dirty="0">
                <a:solidFill>
                  <a:srgbClr val="5E6A92"/>
                </a:solidFill>
              </a:rPr>
              <a:t>На конечном этапе программа умеет распознавать лицо на видео</a:t>
            </a:r>
            <a:r>
              <a:rPr lang="en-US" dirty="0">
                <a:solidFill>
                  <a:srgbClr val="5E6A92"/>
                </a:solidFill>
              </a:rPr>
              <a:t>,</a:t>
            </a:r>
            <a:r>
              <a:rPr lang="ru-RU" dirty="0">
                <a:solidFill>
                  <a:srgbClr val="5E6A92"/>
                </a:solidFill>
              </a:rPr>
              <a:t> определять возраст человека</a:t>
            </a:r>
            <a:r>
              <a:rPr lang="en-US" dirty="0">
                <a:solidFill>
                  <a:srgbClr val="5E6A92"/>
                </a:solidFill>
              </a:rPr>
              <a:t>,</a:t>
            </a:r>
            <a:r>
              <a:rPr lang="ru-RU" dirty="0">
                <a:solidFill>
                  <a:srgbClr val="5E6A92"/>
                </a:solidFill>
              </a:rPr>
              <a:t> а также пол.</a:t>
            </a:r>
          </a:p>
        </p:txBody>
      </p:sp>
      <p:sp>
        <p:nvSpPr>
          <p:cNvPr id="517" name="Shape"/>
          <p:cNvSpPr/>
          <p:nvPr/>
        </p:nvSpPr>
        <p:spPr>
          <a:xfrm>
            <a:off x="17525894" y="12084101"/>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18" name="Circle"/>
          <p:cNvSpPr/>
          <p:nvPr/>
        </p:nvSpPr>
        <p:spPr>
          <a:xfrm flipH="1">
            <a:off x="-1515493" y="2994042"/>
            <a:ext cx="3030985" cy="3030984"/>
          </a:xfrm>
          <a:prstGeom prst="ellipse">
            <a:avLst/>
          </a:prstGeom>
          <a:solidFill>
            <a:schemeClr val="accent1"/>
          </a:solidFill>
          <a:ln w="25400">
            <a:miter lim="400000"/>
          </a:ln>
        </p:spPr>
        <p:txBody>
          <a:bodyPr tIns="91439" bIns="91439" anchor="ctr"/>
          <a:lstStyle/>
          <a:p>
            <a:endParaRPr/>
          </a:p>
        </p:txBody>
      </p:sp>
      <p:grpSp>
        <p:nvGrpSpPr>
          <p:cNvPr id="516" name="Группа"/>
          <p:cNvGrpSpPr/>
          <p:nvPr/>
        </p:nvGrpSpPr>
        <p:grpSpPr>
          <a:xfrm>
            <a:off x="12192000" y="2794828"/>
            <a:ext cx="11343923" cy="9072724"/>
            <a:chOff x="0" y="0"/>
            <a:chExt cx="11343921" cy="9072722"/>
          </a:xfrm>
        </p:grpSpPr>
        <p:sp>
          <p:nvSpPr>
            <p:cNvPr id="510" name="Фигура"/>
            <p:cNvSpPr/>
            <p:nvPr/>
          </p:nvSpPr>
          <p:spPr>
            <a:xfrm>
              <a:off x="3963622" y="9021812"/>
              <a:ext cx="3425008" cy="50911"/>
            </a:xfrm>
            <a:custGeom>
              <a:avLst/>
              <a:gdLst/>
              <a:ahLst/>
              <a:cxnLst>
                <a:cxn ang="0">
                  <a:pos x="wd2" y="hd2"/>
                </a:cxn>
                <a:cxn ang="5400000">
                  <a:pos x="wd2" y="hd2"/>
                </a:cxn>
                <a:cxn ang="10800000">
                  <a:pos x="wd2" y="hd2"/>
                </a:cxn>
                <a:cxn ang="16200000">
                  <a:pos x="wd2" y="hd2"/>
                </a:cxn>
              </a:cxnLst>
              <a:rect l="0" t="0" r="r" b="b"/>
              <a:pathLst>
                <a:path w="21600" h="21600" extrusionOk="0">
                  <a:moveTo>
                    <a:pt x="98" y="0"/>
                  </a:moveTo>
                  <a:lnTo>
                    <a:pt x="0" y="5478"/>
                  </a:lnTo>
                  <a:cubicBezTo>
                    <a:pt x="21" y="8389"/>
                    <a:pt x="49" y="11036"/>
                    <a:pt x="84" y="13304"/>
                  </a:cubicBezTo>
                  <a:cubicBezTo>
                    <a:pt x="164" y="18597"/>
                    <a:pt x="272" y="21500"/>
                    <a:pt x="384" y="21600"/>
                  </a:cubicBezTo>
                  <a:lnTo>
                    <a:pt x="21216" y="21600"/>
                  </a:lnTo>
                  <a:cubicBezTo>
                    <a:pt x="21327" y="21457"/>
                    <a:pt x="21434" y="18545"/>
                    <a:pt x="21514" y="13304"/>
                  </a:cubicBezTo>
                  <a:cubicBezTo>
                    <a:pt x="21549" y="11028"/>
                    <a:pt x="21578" y="8393"/>
                    <a:pt x="21600" y="5478"/>
                  </a:cubicBezTo>
                  <a:lnTo>
                    <a:pt x="21502" y="0"/>
                  </a:lnTo>
                  <a:lnTo>
                    <a:pt x="98" y="0"/>
                  </a:lnTo>
                  <a:close/>
                </a:path>
              </a:pathLst>
            </a:custGeom>
            <a:solidFill>
              <a:srgbClr val="919191"/>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1" name="Фигура"/>
            <p:cNvSpPr/>
            <p:nvPr/>
          </p:nvSpPr>
          <p:spPr>
            <a:xfrm>
              <a:off x="3962194" y="7646866"/>
              <a:ext cx="3429759" cy="1395976"/>
            </a:xfrm>
            <a:custGeom>
              <a:avLst/>
              <a:gdLst/>
              <a:ahLst/>
              <a:cxnLst>
                <a:cxn ang="0">
                  <a:pos x="wd2" y="hd2"/>
                </a:cxn>
                <a:cxn ang="5400000">
                  <a:pos x="wd2" y="hd2"/>
                </a:cxn>
                <a:cxn ang="10800000">
                  <a:pos x="wd2" y="hd2"/>
                </a:cxn>
                <a:cxn ang="16200000">
                  <a:pos x="wd2" y="hd2"/>
                </a:cxn>
              </a:cxnLst>
              <a:rect l="0" t="0" r="r" b="b"/>
              <a:pathLst>
                <a:path w="21567" h="21600" extrusionOk="0">
                  <a:moveTo>
                    <a:pt x="3643" y="0"/>
                  </a:moveTo>
                  <a:lnTo>
                    <a:pt x="3371" y="14510"/>
                  </a:lnTo>
                  <a:cubicBezTo>
                    <a:pt x="3361" y="15415"/>
                    <a:pt x="3288" y="16304"/>
                    <a:pt x="3160" y="17142"/>
                  </a:cubicBezTo>
                  <a:cubicBezTo>
                    <a:pt x="3074" y="17707"/>
                    <a:pt x="2963" y="18253"/>
                    <a:pt x="2798" y="18712"/>
                  </a:cubicBezTo>
                  <a:cubicBezTo>
                    <a:pt x="2623" y="19200"/>
                    <a:pt x="2397" y="19566"/>
                    <a:pt x="2144" y="19762"/>
                  </a:cubicBezTo>
                  <a:cubicBezTo>
                    <a:pt x="1813" y="20018"/>
                    <a:pt x="1481" y="20260"/>
                    <a:pt x="1147" y="20493"/>
                  </a:cubicBezTo>
                  <a:cubicBezTo>
                    <a:pt x="785" y="20744"/>
                    <a:pt x="423" y="20985"/>
                    <a:pt x="59" y="21212"/>
                  </a:cubicBezTo>
                  <a:cubicBezTo>
                    <a:pt x="7" y="21232"/>
                    <a:pt x="-17" y="21374"/>
                    <a:pt x="12" y="21480"/>
                  </a:cubicBezTo>
                  <a:cubicBezTo>
                    <a:pt x="25" y="21527"/>
                    <a:pt x="47" y="21554"/>
                    <a:pt x="70" y="21549"/>
                  </a:cubicBezTo>
                  <a:lnTo>
                    <a:pt x="10096" y="21594"/>
                  </a:lnTo>
                  <a:lnTo>
                    <a:pt x="10096" y="21600"/>
                  </a:lnTo>
                  <a:lnTo>
                    <a:pt x="10783" y="21594"/>
                  </a:lnTo>
                  <a:lnTo>
                    <a:pt x="11470" y="21600"/>
                  </a:lnTo>
                  <a:lnTo>
                    <a:pt x="11470" y="21594"/>
                  </a:lnTo>
                  <a:lnTo>
                    <a:pt x="21496" y="21549"/>
                  </a:lnTo>
                  <a:cubicBezTo>
                    <a:pt x="21519" y="21554"/>
                    <a:pt x="21541" y="21527"/>
                    <a:pt x="21554" y="21480"/>
                  </a:cubicBezTo>
                  <a:cubicBezTo>
                    <a:pt x="21583" y="21374"/>
                    <a:pt x="21559" y="21232"/>
                    <a:pt x="21507" y="21212"/>
                  </a:cubicBezTo>
                  <a:cubicBezTo>
                    <a:pt x="21143" y="20985"/>
                    <a:pt x="20778" y="20744"/>
                    <a:pt x="20417" y="20493"/>
                  </a:cubicBezTo>
                  <a:cubicBezTo>
                    <a:pt x="20083" y="20260"/>
                    <a:pt x="19750" y="20018"/>
                    <a:pt x="19419" y="19762"/>
                  </a:cubicBezTo>
                  <a:cubicBezTo>
                    <a:pt x="19167" y="19566"/>
                    <a:pt x="18943" y="19200"/>
                    <a:pt x="18768" y="18712"/>
                  </a:cubicBezTo>
                  <a:cubicBezTo>
                    <a:pt x="18603" y="18253"/>
                    <a:pt x="18489" y="17707"/>
                    <a:pt x="18403" y="17142"/>
                  </a:cubicBezTo>
                  <a:cubicBezTo>
                    <a:pt x="18276" y="16304"/>
                    <a:pt x="18205" y="15415"/>
                    <a:pt x="18195" y="14510"/>
                  </a:cubicBezTo>
                  <a:lnTo>
                    <a:pt x="17921" y="0"/>
                  </a:lnTo>
                  <a:lnTo>
                    <a:pt x="3643" y="0"/>
                  </a:lnTo>
                  <a:close/>
                </a:path>
              </a:pathLst>
            </a:custGeom>
            <a:solidFill>
              <a:srgbClr val="C6C7CA"/>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2" name="Фигура"/>
            <p:cNvSpPr/>
            <p:nvPr/>
          </p:nvSpPr>
          <p:spPr>
            <a:xfrm>
              <a:off x="4523266" y="7646866"/>
              <a:ext cx="2307934" cy="401382"/>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lnTo>
                    <a:pt x="0" y="21600"/>
                  </a:lnTo>
                  <a:lnTo>
                    <a:pt x="21600" y="21600"/>
                  </a:lnTo>
                  <a:lnTo>
                    <a:pt x="21424" y="0"/>
                  </a:lnTo>
                  <a:lnTo>
                    <a:pt x="173" y="0"/>
                  </a:lnTo>
                  <a:close/>
                </a:path>
              </a:pathLst>
            </a:custGeom>
            <a:solidFill>
              <a:srgbClr val="A9A9A9"/>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3" name="Фигура"/>
            <p:cNvSpPr/>
            <p:nvPr/>
          </p:nvSpPr>
          <p:spPr>
            <a:xfrm>
              <a:off x="0" y="0"/>
              <a:ext cx="11343922" cy="6785452"/>
            </a:xfrm>
            <a:custGeom>
              <a:avLst/>
              <a:gdLst/>
              <a:ahLst/>
              <a:cxnLst>
                <a:cxn ang="0">
                  <a:pos x="wd2" y="hd2"/>
                </a:cxn>
                <a:cxn ang="5400000">
                  <a:pos x="wd2" y="hd2"/>
                </a:cxn>
                <a:cxn ang="10800000">
                  <a:pos x="wd2" y="hd2"/>
                </a:cxn>
                <a:cxn ang="16200000">
                  <a:pos x="wd2" y="hd2"/>
                </a:cxn>
              </a:cxnLst>
              <a:rect l="0" t="0" r="r" b="b"/>
              <a:pathLst>
                <a:path w="21600" h="21600" extrusionOk="0">
                  <a:moveTo>
                    <a:pt x="768" y="0"/>
                  </a:moveTo>
                  <a:cubicBezTo>
                    <a:pt x="547" y="0"/>
                    <a:pt x="436" y="1"/>
                    <a:pt x="318" y="63"/>
                  </a:cubicBezTo>
                  <a:cubicBezTo>
                    <a:pt x="188" y="143"/>
                    <a:pt x="85" y="314"/>
                    <a:pt x="38" y="531"/>
                  </a:cubicBezTo>
                  <a:cubicBezTo>
                    <a:pt x="0" y="729"/>
                    <a:pt x="0" y="917"/>
                    <a:pt x="0" y="1285"/>
                  </a:cubicBezTo>
                  <a:lnTo>
                    <a:pt x="0" y="21600"/>
                  </a:lnTo>
                  <a:lnTo>
                    <a:pt x="21600" y="21600"/>
                  </a:lnTo>
                  <a:lnTo>
                    <a:pt x="21600" y="1291"/>
                  </a:lnTo>
                  <a:cubicBezTo>
                    <a:pt x="21600" y="917"/>
                    <a:pt x="21600" y="729"/>
                    <a:pt x="21562" y="531"/>
                  </a:cubicBezTo>
                  <a:cubicBezTo>
                    <a:pt x="21515" y="314"/>
                    <a:pt x="21412" y="143"/>
                    <a:pt x="21282" y="63"/>
                  </a:cubicBezTo>
                  <a:cubicBezTo>
                    <a:pt x="21163" y="0"/>
                    <a:pt x="21052" y="0"/>
                    <a:pt x="20832" y="0"/>
                  </a:cubicBezTo>
                  <a:lnTo>
                    <a:pt x="768" y="0"/>
                  </a:lnTo>
                  <a:close/>
                  <a:moveTo>
                    <a:pt x="930" y="1457"/>
                  </a:moveTo>
                  <a:lnTo>
                    <a:pt x="20670" y="1457"/>
                  </a:lnTo>
                  <a:cubicBezTo>
                    <a:pt x="20685" y="1457"/>
                    <a:pt x="20693" y="1458"/>
                    <a:pt x="20700" y="1462"/>
                  </a:cubicBezTo>
                  <a:cubicBezTo>
                    <a:pt x="20709" y="1467"/>
                    <a:pt x="20716" y="1479"/>
                    <a:pt x="20719" y="1494"/>
                  </a:cubicBezTo>
                  <a:cubicBezTo>
                    <a:pt x="20722" y="1507"/>
                    <a:pt x="20722" y="1519"/>
                    <a:pt x="20722" y="1544"/>
                  </a:cubicBezTo>
                  <a:lnTo>
                    <a:pt x="20722" y="20006"/>
                  </a:lnTo>
                  <a:cubicBezTo>
                    <a:pt x="20722" y="20031"/>
                    <a:pt x="20722" y="20044"/>
                    <a:pt x="20719" y="20057"/>
                  </a:cubicBezTo>
                  <a:cubicBezTo>
                    <a:pt x="20716" y="20071"/>
                    <a:pt x="20709" y="20083"/>
                    <a:pt x="20700" y="20089"/>
                  </a:cubicBezTo>
                  <a:cubicBezTo>
                    <a:pt x="20693" y="20093"/>
                    <a:pt x="20685" y="20092"/>
                    <a:pt x="20670" y="20092"/>
                  </a:cubicBezTo>
                  <a:lnTo>
                    <a:pt x="930" y="20092"/>
                  </a:lnTo>
                  <a:cubicBezTo>
                    <a:pt x="915" y="20092"/>
                    <a:pt x="907" y="20093"/>
                    <a:pt x="900" y="20089"/>
                  </a:cubicBezTo>
                  <a:cubicBezTo>
                    <a:pt x="891" y="20083"/>
                    <a:pt x="884" y="20071"/>
                    <a:pt x="881" y="20057"/>
                  </a:cubicBezTo>
                  <a:cubicBezTo>
                    <a:pt x="878" y="20044"/>
                    <a:pt x="878" y="20031"/>
                    <a:pt x="878" y="20006"/>
                  </a:cubicBezTo>
                  <a:lnTo>
                    <a:pt x="878" y="1543"/>
                  </a:lnTo>
                  <a:cubicBezTo>
                    <a:pt x="878" y="1518"/>
                    <a:pt x="878" y="1507"/>
                    <a:pt x="881" y="1494"/>
                  </a:cubicBezTo>
                  <a:cubicBezTo>
                    <a:pt x="884" y="1479"/>
                    <a:pt x="891" y="1467"/>
                    <a:pt x="900" y="1462"/>
                  </a:cubicBezTo>
                  <a:cubicBezTo>
                    <a:pt x="907" y="1458"/>
                    <a:pt x="915" y="1457"/>
                    <a:pt x="930" y="1457"/>
                  </a:cubicBezTo>
                  <a:close/>
                </a:path>
              </a:pathLst>
            </a:custGeom>
            <a:solidFill>
              <a:srgbClr val="131313"/>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4" name="Кружок"/>
            <p:cNvSpPr/>
            <p:nvPr/>
          </p:nvSpPr>
          <p:spPr>
            <a:xfrm>
              <a:off x="5619323" y="143517"/>
              <a:ext cx="111390" cy="111395"/>
            </a:xfrm>
            <a:prstGeom prst="ellipse">
              <a:avLst/>
            </a:prstGeom>
            <a:solidFill>
              <a:srgbClr val="414041"/>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sp>
          <p:nvSpPr>
            <p:cNvPr id="515" name="Фигура"/>
            <p:cNvSpPr/>
            <p:nvPr/>
          </p:nvSpPr>
          <p:spPr>
            <a:xfrm>
              <a:off x="0" y="6738228"/>
              <a:ext cx="11343399" cy="1057313"/>
            </a:xfrm>
            <a:custGeom>
              <a:avLst/>
              <a:gdLst/>
              <a:ahLst/>
              <a:cxnLst>
                <a:cxn ang="0">
                  <a:pos x="wd2" y="hd2"/>
                </a:cxn>
                <a:cxn ang="5400000">
                  <a:pos x="wd2" y="hd2"/>
                </a:cxn>
                <a:cxn ang="10800000">
                  <a:pos x="wd2" y="hd2"/>
                </a:cxn>
                <a:cxn ang="16200000">
                  <a:pos x="wd2" y="hd2"/>
                </a:cxn>
              </a:cxnLst>
              <a:rect l="0" t="0" r="r" b="b"/>
              <a:pathLst>
                <a:path w="21600" h="21596" extrusionOk="0">
                  <a:moveTo>
                    <a:pt x="0" y="0"/>
                  </a:moveTo>
                  <a:lnTo>
                    <a:pt x="0" y="13322"/>
                  </a:lnTo>
                  <a:cubicBezTo>
                    <a:pt x="0" y="15721"/>
                    <a:pt x="0" y="16916"/>
                    <a:pt x="38" y="18190"/>
                  </a:cubicBezTo>
                  <a:cubicBezTo>
                    <a:pt x="85" y="19584"/>
                    <a:pt x="188" y="20689"/>
                    <a:pt x="318" y="21196"/>
                  </a:cubicBezTo>
                  <a:cubicBezTo>
                    <a:pt x="436" y="21600"/>
                    <a:pt x="548" y="21596"/>
                    <a:pt x="769" y="21596"/>
                  </a:cubicBezTo>
                  <a:lnTo>
                    <a:pt x="20828" y="21596"/>
                  </a:lnTo>
                  <a:cubicBezTo>
                    <a:pt x="21052" y="21596"/>
                    <a:pt x="21164" y="21600"/>
                    <a:pt x="21283" y="21196"/>
                  </a:cubicBezTo>
                  <a:cubicBezTo>
                    <a:pt x="21413" y="20689"/>
                    <a:pt x="21515" y="19584"/>
                    <a:pt x="21562" y="18190"/>
                  </a:cubicBezTo>
                  <a:cubicBezTo>
                    <a:pt x="21600" y="16916"/>
                    <a:pt x="21600" y="15722"/>
                    <a:pt x="21600" y="13360"/>
                  </a:cubicBezTo>
                  <a:lnTo>
                    <a:pt x="21600" y="0"/>
                  </a:lnTo>
                  <a:lnTo>
                    <a:pt x="0" y="0"/>
                  </a:lnTo>
                  <a:close/>
                </a:path>
              </a:pathLst>
            </a:custGeom>
            <a:solidFill>
              <a:srgbClr val="C6C7CA"/>
            </a:solidFill>
            <a:ln w="12700" cap="flat">
              <a:noFill/>
              <a:miter lim="400000"/>
            </a:ln>
            <a:effectLst/>
          </p:spPr>
          <p:txBody>
            <a:bodyPr wrap="square" lIns="91439" tIns="91439" rIns="91439" bIns="91439" numCol="1" anchor="ctr">
              <a:noAutofit/>
            </a:bodyPr>
            <a:lstStyle/>
            <a:p>
              <a:pPr>
                <a:defRPr sz="6400">
                  <a:solidFill>
                    <a:srgbClr val="A88277"/>
                  </a:solidFill>
                </a:defRPr>
              </a:pPr>
              <a:endParaRPr/>
            </a:p>
          </p:txBody>
        </p:sp>
      </p:grpSp>
      <p:pic>
        <p:nvPicPr>
          <p:cNvPr id="3" name="Рисунок 2" descr="Изображение выглядит как текст, монитор, снимок экрана, внутренний&#10;&#10;Автоматически созданное описание">
            <a:extLst>
              <a:ext uri="{FF2B5EF4-FFF2-40B4-BE49-F238E27FC236}">
                <a16:creationId xmlns:a16="http://schemas.microsoft.com/office/drawing/2014/main" id="{90FCFEEB-C2D6-4DB7-B25D-1633894D3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3681" y="3241485"/>
            <a:ext cx="10425394" cy="5864284"/>
          </a:xfrm>
          <a:prstGeom prst="rect">
            <a:avLst/>
          </a:prstGeom>
        </p:spPr>
      </p:pic>
    </p:spTree>
    <p:extLst>
      <p:ext uri="{BB962C8B-B14F-4D97-AF65-F5344CB8AC3E}">
        <p14:creationId xmlns:p14="http://schemas.microsoft.com/office/powerpoint/2010/main" val="29314541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 name="Group"/>
          <p:cNvGrpSpPr/>
          <p:nvPr/>
        </p:nvGrpSpPr>
        <p:grpSpPr>
          <a:xfrm>
            <a:off x="8161526" y="2061830"/>
            <a:ext cx="13345924" cy="6675606"/>
            <a:chOff x="0" y="0"/>
            <a:chExt cx="13345922" cy="6675604"/>
          </a:xfrm>
        </p:grpSpPr>
        <p:sp>
          <p:nvSpPr>
            <p:cNvPr id="542" name="TextBox 36"/>
            <p:cNvSpPr txBox="1"/>
            <p:nvPr/>
          </p:nvSpPr>
          <p:spPr>
            <a:xfrm>
              <a:off x="0" y="0"/>
              <a:ext cx="13070607" cy="141577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defRPr sz="8000">
                  <a:solidFill>
                    <a:srgbClr val="001355"/>
                  </a:solidFill>
                  <a:latin typeface="Montserrat Medium"/>
                  <a:ea typeface="Montserrat Medium"/>
                  <a:cs typeface="Montserrat Medium"/>
                  <a:sym typeface="Montserrat Medium"/>
                </a:defRPr>
              </a:pPr>
              <a:r>
                <a:rPr lang="ru-RU" dirty="0"/>
                <a:t>Заключение</a:t>
              </a:r>
              <a:endParaRPr dirty="0"/>
            </a:p>
          </p:txBody>
        </p:sp>
        <p:sp>
          <p:nvSpPr>
            <p:cNvPr id="543" name="TextBox 37"/>
            <p:cNvSpPr txBox="1"/>
            <p:nvPr/>
          </p:nvSpPr>
          <p:spPr>
            <a:xfrm>
              <a:off x="229624" y="1810687"/>
              <a:ext cx="10983224" cy="129266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a:solidFill>
                    <a:srgbClr val="5F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В итоге представлен эффективный продукт, позволяющий потребителю: </a:t>
              </a:r>
              <a:endParaRPr dirty="0">
                <a:solidFill>
                  <a:srgbClr val="5E6A92"/>
                </a:solidFill>
                <a:latin typeface="Montserrat Regular" panose="00000500000000000000" pitchFamily="2" charset="-52"/>
              </a:endParaRPr>
            </a:p>
          </p:txBody>
        </p:sp>
        <p:sp>
          <p:nvSpPr>
            <p:cNvPr id="544" name="TextBox 38"/>
            <p:cNvSpPr txBox="1"/>
            <p:nvPr/>
          </p:nvSpPr>
          <p:spPr>
            <a:xfrm>
              <a:off x="1309258" y="3260633"/>
              <a:ext cx="12036664" cy="341497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lnSpc>
                  <a:spcPct val="150000"/>
                </a:lnSpc>
                <a:defRPr>
                  <a:solidFill>
                    <a:srgbClr val="5F6A91"/>
                  </a:solidFill>
                  <a:latin typeface="Montserrat Regular"/>
                  <a:ea typeface="Montserrat Regular"/>
                  <a:cs typeface="Montserrat Regular"/>
                  <a:sym typeface="Montserrat Regular"/>
                </a:defRPr>
              </a:pPr>
              <a:r>
                <a:rPr lang="ru-RU" b="0" i="0" dirty="0">
                  <a:solidFill>
                    <a:srgbClr val="5E6A92"/>
                  </a:solidFill>
                  <a:effectLst/>
                  <a:latin typeface="Montserrat Regular" panose="00000500000000000000" pitchFamily="2" charset="-52"/>
                </a:rPr>
                <a:t>Получить важную для </a:t>
              </a:r>
              <a:r>
                <a:rPr lang="ru-RU" b="0" i="0" dirty="0" err="1">
                  <a:solidFill>
                    <a:srgbClr val="5E6A92"/>
                  </a:solidFill>
                  <a:effectLst/>
                  <a:latin typeface="Montserrat Regular" panose="00000500000000000000" pitchFamily="2" charset="-52"/>
                </a:rPr>
                <a:t>таргетной</a:t>
              </a:r>
              <a:r>
                <a:rPr lang="ru-RU" b="0" i="0" dirty="0">
                  <a:solidFill>
                    <a:srgbClr val="5E6A92"/>
                  </a:solidFill>
                  <a:effectLst/>
                  <a:latin typeface="Montserrat Regular" panose="00000500000000000000" pitchFamily="2" charset="-52"/>
                </a:rPr>
                <a:t> рекламы информацию, а именно пол и возраст человека. </a:t>
              </a:r>
            </a:p>
            <a:p>
              <a:pPr>
                <a:lnSpc>
                  <a:spcPct val="150000"/>
                </a:lnSpc>
                <a:defRPr>
                  <a:solidFill>
                    <a:srgbClr val="5F6A91"/>
                  </a:solidFill>
                  <a:latin typeface="Montserrat Regular"/>
                  <a:ea typeface="Montserrat Regular"/>
                  <a:cs typeface="Montserrat Regular"/>
                  <a:sym typeface="Montserrat Regular"/>
                </a:defRPr>
              </a:pPr>
              <a:r>
                <a:rPr lang="ru-RU" b="0" i="0" dirty="0">
                  <a:solidFill>
                    <a:srgbClr val="5E6A92"/>
                  </a:solidFill>
                  <a:effectLst/>
                  <a:latin typeface="Montserrat Regular" panose="00000500000000000000" pitchFamily="2" charset="-52"/>
                </a:rPr>
                <a:t>Построить по полученным данным о людях график и сохранить его в формате </a:t>
              </a:r>
              <a:r>
                <a:rPr lang="ru-RU" b="0" i="0" dirty="0" err="1">
                  <a:solidFill>
                    <a:srgbClr val="5E6A92"/>
                  </a:solidFill>
                  <a:effectLst/>
                  <a:latin typeface="Montserrat Regular" panose="00000500000000000000" pitchFamily="2" charset="-52"/>
                </a:rPr>
                <a:t>jpeg</a:t>
              </a:r>
              <a:r>
                <a:rPr lang="ru-RU" b="0" i="0" dirty="0">
                  <a:solidFill>
                    <a:srgbClr val="5E6A92"/>
                  </a:solidFill>
                  <a:effectLst/>
                  <a:latin typeface="Montserrat Regular" panose="00000500000000000000" pitchFamily="2" charset="-52"/>
                </a:rPr>
                <a:t>. </a:t>
              </a:r>
              <a:endParaRPr lang="ru-RU" u="sng" dirty="0">
                <a:solidFill>
                  <a:srgbClr val="5E6A92"/>
                </a:solidFill>
                <a:uFill>
                  <a:solidFill>
                    <a:srgbClr val="0563C1"/>
                  </a:solidFill>
                </a:uFill>
                <a:latin typeface="Montserrat Regular" panose="00000500000000000000" pitchFamily="2" charset="-52"/>
                <a:hlinkClick r:id="rId2">
                  <a:extLst>
                    <a:ext uri="{A12FA001-AC4F-418D-AE19-62706E023703}">
                      <ahyp:hlinkClr xmlns:ahyp="http://schemas.microsoft.com/office/drawing/2018/hyperlinkcolor" val="tx"/>
                    </a:ext>
                  </a:extLst>
                </a:hlinkClick>
              </a:endParaRPr>
            </a:p>
          </p:txBody>
        </p:sp>
        <p:sp>
          <p:nvSpPr>
            <p:cNvPr id="545" name="Graphic 12"/>
            <p:cNvSpPr/>
            <p:nvPr/>
          </p:nvSpPr>
          <p:spPr>
            <a:xfrm>
              <a:off x="753609" y="3640405"/>
              <a:ext cx="319321" cy="3193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moveTo>
                    <a:pt x="17280" y="10080"/>
                  </a:moveTo>
                  <a:lnTo>
                    <a:pt x="11520" y="10080"/>
                  </a:lnTo>
                  <a:lnTo>
                    <a:pt x="11520" y="4320"/>
                  </a:lnTo>
                  <a:cubicBezTo>
                    <a:pt x="11520" y="3922"/>
                    <a:pt x="11198" y="3600"/>
                    <a:pt x="10800" y="3600"/>
                  </a:cubicBezTo>
                  <a:cubicBezTo>
                    <a:pt x="10402" y="3600"/>
                    <a:pt x="10080" y="3922"/>
                    <a:pt x="10080" y="4320"/>
                  </a:cubicBezTo>
                  <a:lnTo>
                    <a:pt x="10080" y="10080"/>
                  </a:lnTo>
                  <a:lnTo>
                    <a:pt x="4320" y="10080"/>
                  </a:lnTo>
                  <a:cubicBezTo>
                    <a:pt x="3922" y="10080"/>
                    <a:pt x="3600" y="10402"/>
                    <a:pt x="3600" y="10800"/>
                  </a:cubicBezTo>
                  <a:cubicBezTo>
                    <a:pt x="3600" y="11198"/>
                    <a:pt x="3922" y="11520"/>
                    <a:pt x="4320" y="11520"/>
                  </a:cubicBezTo>
                  <a:lnTo>
                    <a:pt x="10080" y="11520"/>
                  </a:lnTo>
                  <a:lnTo>
                    <a:pt x="10080" y="17280"/>
                  </a:lnTo>
                  <a:cubicBezTo>
                    <a:pt x="10080" y="17678"/>
                    <a:pt x="10402" y="18000"/>
                    <a:pt x="10800" y="18000"/>
                  </a:cubicBezTo>
                  <a:cubicBezTo>
                    <a:pt x="11198" y="18000"/>
                    <a:pt x="11520" y="17678"/>
                    <a:pt x="11520" y="17280"/>
                  </a:cubicBezTo>
                  <a:lnTo>
                    <a:pt x="11520" y="11520"/>
                  </a:lnTo>
                  <a:lnTo>
                    <a:pt x="17280" y="11520"/>
                  </a:lnTo>
                  <a:cubicBezTo>
                    <a:pt x="17678" y="11520"/>
                    <a:pt x="18000" y="11198"/>
                    <a:pt x="18000" y="10800"/>
                  </a:cubicBezTo>
                  <a:cubicBezTo>
                    <a:pt x="18000" y="10402"/>
                    <a:pt x="17678" y="10080"/>
                    <a:pt x="17280" y="10080"/>
                  </a:cubicBezTo>
                  <a:close/>
                </a:path>
              </a:pathLst>
            </a:custGeom>
            <a:solidFill>
              <a:schemeClr val="accent1"/>
            </a:solidFill>
            <a:ln w="25400" cap="flat">
              <a:noFill/>
              <a:miter lim="400000"/>
            </a:ln>
            <a:effectLst/>
          </p:spPr>
          <p:txBody>
            <a:bodyPr wrap="square" lIns="91439" tIns="91439" rIns="91439" bIns="91439" numCol="1" anchor="ctr">
              <a:noAutofit/>
            </a:bodyPr>
            <a:lstStyle/>
            <a:p>
              <a:endParaRPr/>
            </a:p>
          </p:txBody>
        </p:sp>
        <p:sp>
          <p:nvSpPr>
            <p:cNvPr id="546" name="Graphic 12"/>
            <p:cNvSpPr/>
            <p:nvPr/>
          </p:nvSpPr>
          <p:spPr>
            <a:xfrm>
              <a:off x="753609" y="5287028"/>
              <a:ext cx="319321" cy="3193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moveTo>
                    <a:pt x="17280" y="10080"/>
                  </a:moveTo>
                  <a:lnTo>
                    <a:pt x="11520" y="10080"/>
                  </a:lnTo>
                  <a:lnTo>
                    <a:pt x="11520" y="4320"/>
                  </a:lnTo>
                  <a:cubicBezTo>
                    <a:pt x="11520" y="3922"/>
                    <a:pt x="11198" y="3600"/>
                    <a:pt x="10800" y="3600"/>
                  </a:cubicBezTo>
                  <a:cubicBezTo>
                    <a:pt x="10402" y="3600"/>
                    <a:pt x="10080" y="3922"/>
                    <a:pt x="10080" y="4320"/>
                  </a:cubicBezTo>
                  <a:lnTo>
                    <a:pt x="10080" y="10080"/>
                  </a:lnTo>
                  <a:lnTo>
                    <a:pt x="4320" y="10080"/>
                  </a:lnTo>
                  <a:cubicBezTo>
                    <a:pt x="3922" y="10080"/>
                    <a:pt x="3600" y="10402"/>
                    <a:pt x="3600" y="10800"/>
                  </a:cubicBezTo>
                  <a:cubicBezTo>
                    <a:pt x="3600" y="11198"/>
                    <a:pt x="3922" y="11520"/>
                    <a:pt x="4320" y="11520"/>
                  </a:cubicBezTo>
                  <a:lnTo>
                    <a:pt x="10080" y="11520"/>
                  </a:lnTo>
                  <a:lnTo>
                    <a:pt x="10080" y="17280"/>
                  </a:lnTo>
                  <a:cubicBezTo>
                    <a:pt x="10080" y="17678"/>
                    <a:pt x="10402" y="18000"/>
                    <a:pt x="10800" y="18000"/>
                  </a:cubicBezTo>
                  <a:cubicBezTo>
                    <a:pt x="11198" y="18000"/>
                    <a:pt x="11520" y="17678"/>
                    <a:pt x="11520" y="17280"/>
                  </a:cubicBezTo>
                  <a:lnTo>
                    <a:pt x="11520" y="11520"/>
                  </a:lnTo>
                  <a:lnTo>
                    <a:pt x="17280" y="11520"/>
                  </a:lnTo>
                  <a:cubicBezTo>
                    <a:pt x="17678" y="11520"/>
                    <a:pt x="18000" y="11198"/>
                    <a:pt x="18000" y="10800"/>
                  </a:cubicBezTo>
                  <a:cubicBezTo>
                    <a:pt x="18000" y="10402"/>
                    <a:pt x="17678" y="10080"/>
                    <a:pt x="17280" y="10080"/>
                  </a:cubicBezTo>
                  <a:close/>
                </a:path>
              </a:pathLst>
            </a:custGeom>
            <a:solidFill>
              <a:schemeClr val="accent1"/>
            </a:solidFill>
            <a:ln w="25400" cap="flat">
              <a:noFill/>
              <a:miter lim="400000"/>
            </a:ln>
            <a:effectLst/>
          </p:spPr>
          <p:txBody>
            <a:bodyPr wrap="square" lIns="91439" tIns="91439" rIns="91439" bIns="91439" numCol="1" anchor="ctr">
              <a:noAutofit/>
            </a:bodyPr>
            <a:lstStyle/>
            <a:p>
              <a:endParaRPr dirty="0"/>
            </a:p>
          </p:txBody>
        </p:sp>
      </p:grpSp>
      <p:grpSp>
        <p:nvGrpSpPr>
          <p:cNvPr id="555" name="Group"/>
          <p:cNvGrpSpPr/>
          <p:nvPr/>
        </p:nvGrpSpPr>
        <p:grpSpPr>
          <a:xfrm>
            <a:off x="-6934200" y="584199"/>
            <a:ext cx="11811000" cy="11811001"/>
            <a:chOff x="0" y="0"/>
            <a:chExt cx="11811000" cy="11811000"/>
          </a:xfrm>
        </p:grpSpPr>
        <p:sp>
          <p:nvSpPr>
            <p:cNvPr id="548" name="Circle"/>
            <p:cNvSpPr/>
            <p:nvPr/>
          </p:nvSpPr>
          <p:spPr>
            <a:xfrm>
              <a:off x="0" y="0"/>
              <a:ext cx="11811000" cy="118110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49" name="Circle"/>
            <p:cNvSpPr/>
            <p:nvPr/>
          </p:nvSpPr>
          <p:spPr>
            <a:xfrm>
              <a:off x="657486" y="657486"/>
              <a:ext cx="10496029" cy="1049602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50" name="Circle"/>
            <p:cNvSpPr/>
            <p:nvPr/>
          </p:nvSpPr>
          <p:spPr>
            <a:xfrm>
              <a:off x="1410866" y="1410866"/>
              <a:ext cx="8989268" cy="8989268"/>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51" name="Circle"/>
            <p:cNvSpPr/>
            <p:nvPr/>
          </p:nvSpPr>
          <p:spPr>
            <a:xfrm>
              <a:off x="2188789" y="2188790"/>
              <a:ext cx="7433422" cy="743342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52" name="Circle"/>
            <p:cNvSpPr/>
            <p:nvPr/>
          </p:nvSpPr>
          <p:spPr>
            <a:xfrm>
              <a:off x="2985514" y="2985514"/>
              <a:ext cx="5839972" cy="583997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53" name="Circle"/>
            <p:cNvSpPr/>
            <p:nvPr/>
          </p:nvSpPr>
          <p:spPr>
            <a:xfrm>
              <a:off x="3794510" y="3794510"/>
              <a:ext cx="4221980" cy="422198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54" name="Circle"/>
            <p:cNvSpPr/>
            <p:nvPr/>
          </p:nvSpPr>
          <p:spPr>
            <a:xfrm>
              <a:off x="4551666" y="4551666"/>
              <a:ext cx="2707668" cy="2707668"/>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16" name="TextBox 37">
            <a:extLst>
              <a:ext uri="{FF2B5EF4-FFF2-40B4-BE49-F238E27FC236}">
                <a16:creationId xmlns:a16="http://schemas.microsoft.com/office/drawing/2014/main" id="{E5105452-9678-49E8-AE6C-4E9E18B213FA}"/>
              </a:ext>
            </a:extLst>
          </p:cNvPr>
          <p:cNvSpPr txBox="1"/>
          <p:nvPr/>
        </p:nvSpPr>
        <p:spPr>
          <a:xfrm>
            <a:off x="8161526" y="8995484"/>
            <a:ext cx="10983226" cy="350865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a:solidFill>
                  <a:srgbClr val="5F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К недостаткам можно отнести классический, ничем не примечательный интерфейс, также данное приложение не является кроссплатформенным, поэтому его нельзя будет запустить просто так, например, на линуксе или андроиде. </a:t>
            </a:r>
            <a:endParaRPr dirty="0">
              <a:solidFill>
                <a:srgbClr val="5E6A92"/>
              </a:solidFill>
              <a:latin typeface="Montserrat Regular" panose="00000500000000000000" pitchFamily="2" charset="-5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3CB6495-29B3-A342-BBB0-C51AC24C2E7A}"/>
              </a:ext>
            </a:extLst>
          </p:cNvPr>
          <p:cNvSpPr>
            <a:spLocks noGrp="1"/>
          </p:cNvSpPr>
          <p:nvPr>
            <p:ph type="pic" sz="quarter" idx="10"/>
          </p:nvPr>
        </p:nvSpPr>
        <p:spPr>
          <a:xfrm>
            <a:off x="0" y="-1"/>
            <a:ext cx="24384000" cy="13716000"/>
          </a:xfrm>
        </p:spPr>
      </p:sp>
      <p:grpSp>
        <p:nvGrpSpPr>
          <p:cNvPr id="276" name="Group"/>
          <p:cNvGrpSpPr/>
          <p:nvPr/>
        </p:nvGrpSpPr>
        <p:grpSpPr>
          <a:xfrm>
            <a:off x="-5855593" y="1921174"/>
            <a:ext cx="14378186" cy="14378187"/>
            <a:chOff x="0" y="0"/>
            <a:chExt cx="14378185" cy="14378185"/>
          </a:xfrm>
        </p:grpSpPr>
        <p:sp>
          <p:nvSpPr>
            <p:cNvPr id="269" name="Circle"/>
            <p:cNvSpPr/>
            <p:nvPr/>
          </p:nvSpPr>
          <p:spPr>
            <a:xfrm>
              <a:off x="0" y="0"/>
              <a:ext cx="14378186" cy="143781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0" name="Circle"/>
            <p:cNvSpPr/>
            <p:nvPr/>
          </p:nvSpPr>
          <p:spPr>
            <a:xfrm>
              <a:off x="800394" y="800394"/>
              <a:ext cx="12777397" cy="1277739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1" name="Circle"/>
            <p:cNvSpPr/>
            <p:nvPr/>
          </p:nvSpPr>
          <p:spPr>
            <a:xfrm>
              <a:off x="1717525" y="1717525"/>
              <a:ext cx="10943136" cy="109431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2" name="Circle"/>
            <p:cNvSpPr/>
            <p:nvPr/>
          </p:nvSpPr>
          <p:spPr>
            <a:xfrm>
              <a:off x="2664535" y="2664535"/>
              <a:ext cx="9049117" cy="904911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3" name="Circle"/>
            <p:cNvSpPr/>
            <p:nvPr/>
          </p:nvSpPr>
          <p:spPr>
            <a:xfrm>
              <a:off x="3634432" y="3634432"/>
              <a:ext cx="7109322" cy="710932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4" name="Circle"/>
            <p:cNvSpPr/>
            <p:nvPr/>
          </p:nvSpPr>
          <p:spPr>
            <a:xfrm>
              <a:off x="4619268" y="4619268"/>
              <a:ext cx="5139650" cy="51396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5" name="Circle"/>
            <p:cNvSpPr/>
            <p:nvPr/>
          </p:nvSpPr>
          <p:spPr>
            <a:xfrm>
              <a:off x="5540995" y="5540995"/>
              <a:ext cx="3296196" cy="329619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77" name="Big photo slides for presentation"/>
          <p:cNvSpPr txBox="1"/>
          <p:nvPr/>
        </p:nvSpPr>
        <p:spPr>
          <a:xfrm>
            <a:off x="3960834" y="7786927"/>
            <a:ext cx="10033596" cy="2646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8000">
                <a:solidFill>
                  <a:srgbClr val="011355"/>
                </a:solidFill>
                <a:latin typeface="Montserrat Medium"/>
                <a:ea typeface="Montserrat Medium"/>
                <a:cs typeface="Montserrat Medium"/>
                <a:sym typeface="Montserrat Medium"/>
              </a:defRPr>
            </a:lvl1pPr>
          </a:lstStyle>
          <a:p>
            <a:r>
              <a:t>Big photo slides for presentation</a:t>
            </a:r>
          </a:p>
        </p:txBody>
      </p:sp>
      <p:sp>
        <p:nvSpPr>
          <p:cNvPr id="278" name="Shape"/>
          <p:cNvSpPr/>
          <p:nvPr/>
        </p:nvSpPr>
        <p:spPr>
          <a:xfrm>
            <a:off x="18172403" y="-407645"/>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pic>
        <p:nvPicPr>
          <p:cNvPr id="3" name="a52f3676d0860f6a">
            <a:hlinkClick r:id="" action="ppaction://media"/>
            <a:extLst>
              <a:ext uri="{FF2B5EF4-FFF2-40B4-BE49-F238E27FC236}">
                <a16:creationId xmlns:a16="http://schemas.microsoft.com/office/drawing/2014/main" id="{F04C66DF-FB87-4C96-8E2C-FCAA1395ABA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02701"/>
            <a:ext cx="24383999" cy="1371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oup"/>
          <p:cNvGrpSpPr/>
          <p:nvPr/>
        </p:nvGrpSpPr>
        <p:grpSpPr>
          <a:xfrm>
            <a:off x="-5855593" y="1921174"/>
            <a:ext cx="14378186" cy="14378187"/>
            <a:chOff x="0" y="0"/>
            <a:chExt cx="14378185" cy="14378185"/>
          </a:xfrm>
        </p:grpSpPr>
        <p:sp>
          <p:nvSpPr>
            <p:cNvPr id="269" name="Circle"/>
            <p:cNvSpPr/>
            <p:nvPr/>
          </p:nvSpPr>
          <p:spPr>
            <a:xfrm>
              <a:off x="0" y="0"/>
              <a:ext cx="14378186" cy="143781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0" name="Circle"/>
            <p:cNvSpPr/>
            <p:nvPr/>
          </p:nvSpPr>
          <p:spPr>
            <a:xfrm>
              <a:off x="800394" y="800394"/>
              <a:ext cx="12777397" cy="1277739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1" name="Circle"/>
            <p:cNvSpPr/>
            <p:nvPr/>
          </p:nvSpPr>
          <p:spPr>
            <a:xfrm>
              <a:off x="1717525" y="1717525"/>
              <a:ext cx="10943136" cy="109431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2" name="Circle"/>
            <p:cNvSpPr/>
            <p:nvPr/>
          </p:nvSpPr>
          <p:spPr>
            <a:xfrm>
              <a:off x="2664535" y="2664535"/>
              <a:ext cx="9049117" cy="904911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3" name="Circle"/>
            <p:cNvSpPr/>
            <p:nvPr/>
          </p:nvSpPr>
          <p:spPr>
            <a:xfrm>
              <a:off x="3634432" y="3634432"/>
              <a:ext cx="7109322" cy="710932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4" name="Circle"/>
            <p:cNvSpPr/>
            <p:nvPr/>
          </p:nvSpPr>
          <p:spPr>
            <a:xfrm>
              <a:off x="4619268" y="4619268"/>
              <a:ext cx="5139650" cy="51396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5" name="Circle"/>
            <p:cNvSpPr/>
            <p:nvPr/>
          </p:nvSpPr>
          <p:spPr>
            <a:xfrm>
              <a:off x="5540995" y="5540995"/>
              <a:ext cx="3296196" cy="329619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77" name="Big photo slides for presentation"/>
          <p:cNvSpPr txBox="1"/>
          <p:nvPr/>
        </p:nvSpPr>
        <p:spPr>
          <a:xfrm>
            <a:off x="4566350" y="586576"/>
            <a:ext cx="16188623" cy="141577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8000">
                <a:solidFill>
                  <a:srgbClr val="011355"/>
                </a:solidFill>
                <a:latin typeface="Montserrat Medium"/>
                <a:ea typeface="Montserrat Medium"/>
                <a:cs typeface="Montserrat Medium"/>
                <a:sym typeface="Montserrat Medium"/>
              </a:defRPr>
            </a:lvl1pPr>
          </a:lstStyle>
          <a:p>
            <a:r>
              <a:rPr lang="ru-RU" dirty="0"/>
              <a:t>Наши контактные данные</a:t>
            </a:r>
            <a:endParaRPr dirty="0"/>
          </a:p>
        </p:txBody>
      </p:sp>
      <p:sp>
        <p:nvSpPr>
          <p:cNvPr id="278" name="Shape"/>
          <p:cNvSpPr/>
          <p:nvPr/>
        </p:nvSpPr>
        <p:spPr>
          <a:xfrm>
            <a:off x="18944537" y="-681791"/>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pic>
        <p:nvPicPr>
          <p:cNvPr id="14" name="Рисунок 13">
            <a:extLst>
              <a:ext uri="{FF2B5EF4-FFF2-40B4-BE49-F238E27FC236}">
                <a16:creationId xmlns:a16="http://schemas.microsoft.com/office/drawing/2014/main" id="{457836CD-62BD-4901-8689-690D4C8FF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 y="2123344"/>
            <a:ext cx="6271963" cy="11038655"/>
          </a:xfrm>
          <a:prstGeom prst="rect">
            <a:avLst/>
          </a:prstGeom>
        </p:spPr>
      </p:pic>
      <p:pic>
        <p:nvPicPr>
          <p:cNvPr id="16" name="Рисунок 15">
            <a:extLst>
              <a:ext uri="{FF2B5EF4-FFF2-40B4-BE49-F238E27FC236}">
                <a16:creationId xmlns:a16="http://schemas.microsoft.com/office/drawing/2014/main" id="{68ED0690-6FC9-4CA7-89C6-359D66E86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710" y="2123344"/>
            <a:ext cx="6271963" cy="11038655"/>
          </a:xfrm>
          <a:prstGeom prst="rect">
            <a:avLst/>
          </a:prstGeom>
        </p:spPr>
      </p:pic>
      <p:pic>
        <p:nvPicPr>
          <p:cNvPr id="18" name="Рисунок 17">
            <a:extLst>
              <a:ext uri="{FF2B5EF4-FFF2-40B4-BE49-F238E27FC236}">
                <a16:creationId xmlns:a16="http://schemas.microsoft.com/office/drawing/2014/main" id="{4A8A262E-3CE7-45B0-AABD-AD23F5DF8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300" y="2123344"/>
            <a:ext cx="6271963" cy="1103865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
          <p:cNvSpPr/>
          <p:nvPr/>
        </p:nvSpPr>
        <p:spPr>
          <a:xfrm>
            <a:off x="586476" y="573246"/>
            <a:ext cx="23221590" cy="12578337"/>
          </a:xfrm>
          <a:prstGeom prst="rect">
            <a:avLst/>
          </a:prstGeom>
          <a:solidFill>
            <a:srgbClr val="001355"/>
          </a:solidFill>
          <a:ln w="25400">
            <a:miter lim="400000"/>
          </a:ln>
        </p:spPr>
        <p:txBody>
          <a:bodyPr tIns="91439" bIns="91439" anchor="ctr"/>
          <a:lstStyle/>
          <a:p>
            <a:endParaRPr/>
          </a:p>
        </p:txBody>
      </p:sp>
      <p:sp>
        <p:nvSpPr>
          <p:cNvPr id="521" name="Circle"/>
          <p:cNvSpPr/>
          <p:nvPr/>
        </p:nvSpPr>
        <p:spPr>
          <a:xfrm>
            <a:off x="19753411" y="9212411"/>
            <a:ext cx="6873578" cy="6873578"/>
          </a:xfrm>
          <a:prstGeom prst="ellipse">
            <a:avLst/>
          </a:prstGeom>
          <a:solidFill>
            <a:schemeClr val="accent1"/>
          </a:solidFill>
          <a:ln w="25400">
            <a:miter lim="400000"/>
          </a:ln>
        </p:spPr>
        <p:txBody>
          <a:bodyPr tIns="91439" bIns="91439" anchor="ctr"/>
          <a:lstStyle/>
          <a:p>
            <a:endParaRPr/>
          </a:p>
        </p:txBody>
      </p:sp>
      <p:grpSp>
        <p:nvGrpSpPr>
          <p:cNvPr id="526" name="Group"/>
          <p:cNvGrpSpPr/>
          <p:nvPr/>
        </p:nvGrpSpPr>
        <p:grpSpPr>
          <a:xfrm>
            <a:off x="3064215" y="2279132"/>
            <a:ext cx="6698166" cy="6698166"/>
            <a:chOff x="0" y="0"/>
            <a:chExt cx="6698165" cy="6698165"/>
          </a:xfrm>
        </p:grpSpPr>
        <p:sp>
          <p:nvSpPr>
            <p:cNvPr id="522" name="Circle"/>
            <p:cNvSpPr/>
            <p:nvPr/>
          </p:nvSpPr>
          <p:spPr>
            <a:xfrm>
              <a:off x="0" y="0"/>
              <a:ext cx="6698166" cy="669816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sp>
          <p:nvSpPr>
            <p:cNvPr id="523" name="Circle"/>
            <p:cNvSpPr/>
            <p:nvPr/>
          </p:nvSpPr>
          <p:spPr>
            <a:xfrm>
              <a:off x="717918" y="717918"/>
              <a:ext cx="5262329" cy="526232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24" name="Circle"/>
            <p:cNvSpPr/>
            <p:nvPr/>
          </p:nvSpPr>
          <p:spPr>
            <a:xfrm>
              <a:off x="1446895" y="1446895"/>
              <a:ext cx="3804375" cy="380437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525" name="Circle"/>
            <p:cNvSpPr/>
            <p:nvPr/>
          </p:nvSpPr>
          <p:spPr>
            <a:xfrm>
              <a:off x="2129159" y="2129158"/>
              <a:ext cx="2439847" cy="2439848"/>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527" name="Shape"/>
          <p:cNvSpPr/>
          <p:nvPr/>
        </p:nvSpPr>
        <p:spPr>
          <a:xfrm>
            <a:off x="17994603" y="-1094582"/>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alpha val="11985"/>
            </a:srgbClr>
          </a:solidFill>
          <a:ln w="25400">
            <a:miter lim="400000"/>
          </a:ln>
        </p:spPr>
        <p:txBody>
          <a:bodyPr tIns="91439" bIns="91439" anchor="ctr"/>
          <a:lstStyle/>
          <a:p>
            <a:endParaRPr/>
          </a:p>
        </p:txBody>
      </p:sp>
      <p:sp>
        <p:nvSpPr>
          <p:cNvPr id="528" name="Shape"/>
          <p:cNvSpPr/>
          <p:nvPr/>
        </p:nvSpPr>
        <p:spPr>
          <a:xfrm>
            <a:off x="5497803" y="11815119"/>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29" name="Thank you!"/>
          <p:cNvSpPr txBox="1"/>
          <p:nvPr/>
        </p:nvSpPr>
        <p:spPr>
          <a:xfrm>
            <a:off x="10453609" y="4609674"/>
            <a:ext cx="9537473"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12000">
                <a:solidFill>
                  <a:srgbClr val="FFFFFF"/>
                </a:solidFill>
                <a:latin typeface="Montserrat Medium"/>
                <a:ea typeface="Montserrat Medium"/>
                <a:cs typeface="Montserrat Medium"/>
                <a:sym typeface="Montserrat Medium"/>
              </a:defRPr>
            </a:lvl1pPr>
          </a:lstStyle>
          <a:p>
            <a:r>
              <a:rPr lang="ru-RU" dirty="0"/>
              <a:t>Спасибо за внимание!</a:t>
            </a:r>
            <a:endParaRPr dirty="0"/>
          </a:p>
        </p:txBody>
      </p:sp>
      <p:sp>
        <p:nvSpPr>
          <p:cNvPr id="531" name="You can find me at…"/>
          <p:cNvSpPr txBox="1"/>
          <p:nvPr/>
        </p:nvSpPr>
        <p:spPr>
          <a:xfrm>
            <a:off x="10453609" y="8278910"/>
            <a:ext cx="10508080" cy="18466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914400">
              <a:defRPr>
                <a:solidFill>
                  <a:srgbClr val="FFFFFF"/>
                </a:solidFill>
                <a:latin typeface="Montserrat Regular"/>
                <a:ea typeface="Montserrat Regular"/>
                <a:cs typeface="Montserrat Regular"/>
                <a:sym typeface="Montserrat Regular"/>
              </a:defRPr>
            </a:pPr>
            <a:r>
              <a:rPr lang="ru-RU" dirty="0">
                <a:uFill>
                  <a:solidFill>
                    <a:srgbClr val="0563C1"/>
                  </a:solidFill>
                </a:uFill>
              </a:rPr>
              <a:t>Ссылка для скачивания на </a:t>
            </a:r>
            <a:r>
              <a:rPr lang="en-US" dirty="0">
                <a:uFill>
                  <a:solidFill>
                    <a:srgbClr val="0563C1"/>
                  </a:solidFill>
                </a:uFill>
              </a:rPr>
              <a:t>GitHub:</a:t>
            </a:r>
            <a:endParaRPr lang="en-US" dirty="0">
              <a:uFill>
                <a:solidFill>
                  <a:srgbClr val="0563C1"/>
                </a:solidFill>
              </a:uFill>
              <a:hlinkClick r:id="rId2"/>
            </a:endParaRPr>
          </a:p>
          <a:p>
            <a:pPr defTabSz="914400">
              <a:defRPr>
                <a:solidFill>
                  <a:srgbClr val="FFFFFF"/>
                </a:solidFill>
                <a:latin typeface="Montserrat Regular"/>
                <a:ea typeface="Montserrat Regular"/>
                <a:cs typeface="Montserrat Regular"/>
                <a:sym typeface="Montserrat Regular"/>
              </a:defRPr>
            </a:pPr>
            <a:r>
              <a:rPr lang="en-US" u="sng" dirty="0">
                <a:uFill>
                  <a:solidFill>
                    <a:srgbClr val="0563C1"/>
                  </a:solidFill>
                </a:uFill>
                <a:hlinkClick r:id="rId2"/>
              </a:rPr>
              <a:t>https://github.com/RomanChaganov/GangBros/releases/tag/1.0</a:t>
            </a:r>
            <a:endParaRPr u="sng" dirty="0">
              <a:uFill>
                <a:solidFill>
                  <a:srgbClr val="0563C1"/>
                </a:solidFill>
              </a:uFill>
              <a:hlinkClick r:id="rId2"/>
            </a:endParaRPr>
          </a:p>
        </p:txBody>
      </p:sp>
      <p:sp>
        <p:nvSpPr>
          <p:cNvPr id="532" name="Graphic 119"/>
          <p:cNvSpPr/>
          <p:nvPr/>
        </p:nvSpPr>
        <p:spPr>
          <a:xfrm>
            <a:off x="5914718" y="5121689"/>
            <a:ext cx="997160" cy="987651"/>
          </a:xfrm>
          <a:custGeom>
            <a:avLst/>
            <a:gdLst/>
            <a:ahLst/>
            <a:cxnLst>
              <a:cxn ang="0">
                <a:pos x="wd2" y="hd2"/>
              </a:cxn>
              <a:cxn ang="5400000">
                <a:pos x="wd2" y="hd2"/>
              </a:cxn>
              <a:cxn ang="10800000">
                <a:pos x="wd2" y="hd2"/>
              </a:cxn>
              <a:cxn ang="16200000">
                <a:pos x="wd2" y="hd2"/>
              </a:cxn>
            </a:cxnLst>
            <a:rect l="0" t="0" r="r" b="b"/>
            <a:pathLst>
              <a:path w="21600" h="21507" extrusionOk="0">
                <a:moveTo>
                  <a:pt x="21600" y="2506"/>
                </a:moveTo>
                <a:lnTo>
                  <a:pt x="21600" y="20827"/>
                </a:lnTo>
                <a:cubicBezTo>
                  <a:pt x="21600" y="21202"/>
                  <a:pt x="21298" y="21506"/>
                  <a:pt x="20925" y="21506"/>
                </a:cubicBezTo>
                <a:cubicBezTo>
                  <a:pt x="20834" y="21506"/>
                  <a:pt x="20743" y="21487"/>
                  <a:pt x="20659" y="21451"/>
                </a:cubicBezTo>
                <a:lnTo>
                  <a:pt x="16184" y="19522"/>
                </a:lnTo>
                <a:lnTo>
                  <a:pt x="11038" y="21463"/>
                </a:lnTo>
                <a:cubicBezTo>
                  <a:pt x="10885" y="21519"/>
                  <a:pt x="10718" y="21519"/>
                  <a:pt x="10565" y="21463"/>
                </a:cubicBezTo>
                <a:lnTo>
                  <a:pt x="5419" y="19522"/>
                </a:lnTo>
                <a:lnTo>
                  <a:pt x="944" y="21451"/>
                </a:lnTo>
                <a:cubicBezTo>
                  <a:pt x="602" y="21600"/>
                  <a:pt x="204" y="21442"/>
                  <a:pt x="56" y="21098"/>
                </a:cubicBezTo>
                <a:cubicBezTo>
                  <a:pt x="19" y="21013"/>
                  <a:pt x="0" y="20921"/>
                  <a:pt x="0" y="20827"/>
                </a:cubicBezTo>
                <a:lnTo>
                  <a:pt x="0" y="2506"/>
                </a:lnTo>
                <a:cubicBezTo>
                  <a:pt x="0" y="2235"/>
                  <a:pt x="161" y="1989"/>
                  <a:pt x="409" y="1882"/>
                </a:cubicBezTo>
                <a:lnTo>
                  <a:pt x="4725" y="23"/>
                </a:lnTo>
                <a:lnTo>
                  <a:pt x="4725" y="3863"/>
                </a:lnTo>
                <a:cubicBezTo>
                  <a:pt x="4725" y="4238"/>
                  <a:pt x="5027" y="4542"/>
                  <a:pt x="5400" y="4542"/>
                </a:cubicBezTo>
                <a:cubicBezTo>
                  <a:pt x="5773" y="4542"/>
                  <a:pt x="6075" y="4238"/>
                  <a:pt x="6075" y="3863"/>
                </a:cubicBezTo>
                <a:lnTo>
                  <a:pt x="6075" y="0"/>
                </a:lnTo>
                <a:lnTo>
                  <a:pt x="10125" y="1527"/>
                </a:lnTo>
                <a:lnTo>
                  <a:pt x="10125" y="5899"/>
                </a:lnTo>
                <a:cubicBezTo>
                  <a:pt x="10125" y="6274"/>
                  <a:pt x="10427" y="6577"/>
                  <a:pt x="10800" y="6577"/>
                </a:cubicBezTo>
                <a:cubicBezTo>
                  <a:pt x="11173" y="6577"/>
                  <a:pt x="11475" y="6274"/>
                  <a:pt x="11475" y="5899"/>
                </a:cubicBezTo>
                <a:lnTo>
                  <a:pt x="11475" y="1527"/>
                </a:lnTo>
                <a:lnTo>
                  <a:pt x="15525" y="0"/>
                </a:lnTo>
                <a:lnTo>
                  <a:pt x="15525" y="2506"/>
                </a:lnTo>
                <a:cubicBezTo>
                  <a:pt x="15525" y="2881"/>
                  <a:pt x="15827" y="3185"/>
                  <a:pt x="16200" y="3185"/>
                </a:cubicBezTo>
                <a:cubicBezTo>
                  <a:pt x="16573" y="3185"/>
                  <a:pt x="16875" y="2881"/>
                  <a:pt x="16875" y="2506"/>
                </a:cubicBezTo>
                <a:lnTo>
                  <a:pt x="16875" y="23"/>
                </a:lnTo>
                <a:lnTo>
                  <a:pt x="21191" y="1882"/>
                </a:lnTo>
                <a:cubicBezTo>
                  <a:pt x="21439" y="1989"/>
                  <a:pt x="21600" y="2235"/>
                  <a:pt x="21600" y="2506"/>
                </a:cubicBezTo>
                <a:close/>
                <a:moveTo>
                  <a:pt x="16817" y="7595"/>
                </a:moveTo>
                <a:lnTo>
                  <a:pt x="18027" y="6379"/>
                </a:lnTo>
                <a:cubicBezTo>
                  <a:pt x="18286" y="6109"/>
                  <a:pt x="18279" y="5679"/>
                  <a:pt x="18011" y="5419"/>
                </a:cubicBezTo>
                <a:cubicBezTo>
                  <a:pt x="17749" y="5165"/>
                  <a:pt x="17334" y="5165"/>
                  <a:pt x="17073" y="5419"/>
                </a:cubicBezTo>
                <a:lnTo>
                  <a:pt x="15863" y="6636"/>
                </a:lnTo>
                <a:lnTo>
                  <a:pt x="14652" y="5419"/>
                </a:lnTo>
                <a:cubicBezTo>
                  <a:pt x="14384" y="5159"/>
                  <a:pt x="13957" y="5166"/>
                  <a:pt x="13698" y="5436"/>
                </a:cubicBezTo>
                <a:cubicBezTo>
                  <a:pt x="13445" y="5699"/>
                  <a:pt x="13445" y="6116"/>
                  <a:pt x="13698" y="6379"/>
                </a:cubicBezTo>
                <a:lnTo>
                  <a:pt x="14908" y="7595"/>
                </a:lnTo>
                <a:lnTo>
                  <a:pt x="13698" y="8812"/>
                </a:lnTo>
                <a:cubicBezTo>
                  <a:pt x="13430" y="9072"/>
                  <a:pt x="13422" y="9502"/>
                  <a:pt x="13681" y="9771"/>
                </a:cubicBezTo>
                <a:cubicBezTo>
                  <a:pt x="13940" y="10041"/>
                  <a:pt x="14368" y="10048"/>
                  <a:pt x="14636" y="9788"/>
                </a:cubicBezTo>
                <a:cubicBezTo>
                  <a:pt x="14641" y="9783"/>
                  <a:pt x="14647" y="9777"/>
                  <a:pt x="14652" y="9771"/>
                </a:cubicBezTo>
                <a:lnTo>
                  <a:pt x="15863" y="8555"/>
                </a:lnTo>
                <a:lnTo>
                  <a:pt x="17073" y="9771"/>
                </a:lnTo>
                <a:cubicBezTo>
                  <a:pt x="17341" y="10032"/>
                  <a:pt x="17768" y="10024"/>
                  <a:pt x="18027" y="9755"/>
                </a:cubicBezTo>
                <a:cubicBezTo>
                  <a:pt x="18280" y="9492"/>
                  <a:pt x="18280" y="9075"/>
                  <a:pt x="18027" y="8812"/>
                </a:cubicBezTo>
                <a:close/>
                <a:moveTo>
                  <a:pt x="3726" y="9730"/>
                </a:moveTo>
                <a:cubicBezTo>
                  <a:pt x="3840" y="9575"/>
                  <a:pt x="3966" y="9428"/>
                  <a:pt x="4101" y="9292"/>
                </a:cubicBezTo>
                <a:cubicBezTo>
                  <a:pt x="4365" y="9026"/>
                  <a:pt x="4364" y="8596"/>
                  <a:pt x="4099" y="8331"/>
                </a:cubicBezTo>
                <a:cubicBezTo>
                  <a:pt x="3835" y="8067"/>
                  <a:pt x="3407" y="8068"/>
                  <a:pt x="3144" y="8334"/>
                </a:cubicBezTo>
                <a:cubicBezTo>
                  <a:pt x="2963" y="8518"/>
                  <a:pt x="2796" y="8715"/>
                  <a:pt x="2642" y="8923"/>
                </a:cubicBezTo>
                <a:cubicBezTo>
                  <a:pt x="2408" y="9215"/>
                  <a:pt x="2453" y="9642"/>
                  <a:pt x="2743" y="9877"/>
                </a:cubicBezTo>
                <a:cubicBezTo>
                  <a:pt x="3033" y="10113"/>
                  <a:pt x="3458" y="10067"/>
                  <a:pt x="3692" y="9776"/>
                </a:cubicBezTo>
                <a:cubicBezTo>
                  <a:pt x="3704" y="9761"/>
                  <a:pt x="3716" y="9746"/>
                  <a:pt x="3726" y="9730"/>
                </a:cubicBezTo>
                <a:close/>
                <a:moveTo>
                  <a:pt x="13618" y="13881"/>
                </a:moveTo>
                <a:cubicBezTo>
                  <a:pt x="13976" y="13776"/>
                  <a:pt x="14183" y="13400"/>
                  <a:pt x="14079" y="13040"/>
                </a:cubicBezTo>
                <a:cubicBezTo>
                  <a:pt x="13975" y="12680"/>
                  <a:pt x="13600" y="12472"/>
                  <a:pt x="13242" y="12577"/>
                </a:cubicBezTo>
                <a:cubicBezTo>
                  <a:pt x="12892" y="12682"/>
                  <a:pt x="12525" y="12714"/>
                  <a:pt x="12162" y="12671"/>
                </a:cubicBezTo>
                <a:cubicBezTo>
                  <a:pt x="11793" y="12619"/>
                  <a:pt x="11452" y="12878"/>
                  <a:pt x="11400" y="13249"/>
                </a:cubicBezTo>
                <a:cubicBezTo>
                  <a:pt x="11349" y="13620"/>
                  <a:pt x="11606" y="13963"/>
                  <a:pt x="11976" y="14015"/>
                </a:cubicBezTo>
                <a:cubicBezTo>
                  <a:pt x="11983" y="14016"/>
                  <a:pt x="11991" y="14017"/>
                  <a:pt x="11999" y="14018"/>
                </a:cubicBezTo>
                <a:cubicBezTo>
                  <a:pt x="12156" y="14037"/>
                  <a:pt x="12313" y="14047"/>
                  <a:pt x="12471" y="14047"/>
                </a:cubicBezTo>
                <a:cubicBezTo>
                  <a:pt x="12859" y="14046"/>
                  <a:pt x="13246" y="13990"/>
                  <a:pt x="13618" y="13881"/>
                </a:cubicBezTo>
                <a:close/>
                <a:moveTo>
                  <a:pt x="10265" y="12430"/>
                </a:moveTo>
                <a:cubicBezTo>
                  <a:pt x="10540" y="12178"/>
                  <a:pt x="10560" y="11749"/>
                  <a:pt x="10309" y="11472"/>
                </a:cubicBezTo>
                <a:cubicBezTo>
                  <a:pt x="10051" y="11185"/>
                  <a:pt x="9791" y="10872"/>
                  <a:pt x="9466" y="10454"/>
                </a:cubicBezTo>
                <a:cubicBezTo>
                  <a:pt x="9245" y="10152"/>
                  <a:pt x="8823" y="10087"/>
                  <a:pt x="8523" y="10309"/>
                </a:cubicBezTo>
                <a:cubicBezTo>
                  <a:pt x="8222" y="10531"/>
                  <a:pt x="8158" y="10956"/>
                  <a:pt x="8379" y="11258"/>
                </a:cubicBezTo>
                <a:cubicBezTo>
                  <a:pt x="8386" y="11268"/>
                  <a:pt x="8394" y="11279"/>
                  <a:pt x="8402" y="11289"/>
                </a:cubicBezTo>
                <a:cubicBezTo>
                  <a:pt x="8749" y="11734"/>
                  <a:pt x="9029" y="12072"/>
                  <a:pt x="9312" y="12384"/>
                </a:cubicBezTo>
                <a:cubicBezTo>
                  <a:pt x="9563" y="12661"/>
                  <a:pt x="9989" y="12681"/>
                  <a:pt x="10265" y="12429"/>
                </a:cubicBezTo>
                <a:close/>
                <a:moveTo>
                  <a:pt x="7695" y="9211"/>
                </a:moveTo>
                <a:cubicBezTo>
                  <a:pt x="7956" y="8943"/>
                  <a:pt x="7952" y="8514"/>
                  <a:pt x="7686" y="8251"/>
                </a:cubicBezTo>
                <a:cubicBezTo>
                  <a:pt x="7300" y="7846"/>
                  <a:pt x="6829" y="7531"/>
                  <a:pt x="6307" y="7332"/>
                </a:cubicBezTo>
                <a:cubicBezTo>
                  <a:pt x="5961" y="7193"/>
                  <a:pt x="5568" y="7362"/>
                  <a:pt x="5430" y="7710"/>
                </a:cubicBezTo>
                <a:cubicBezTo>
                  <a:pt x="5291" y="8058"/>
                  <a:pt x="5460" y="8453"/>
                  <a:pt x="5806" y="8592"/>
                </a:cubicBezTo>
                <a:cubicBezTo>
                  <a:pt x="5826" y="8600"/>
                  <a:pt x="5846" y="8607"/>
                  <a:pt x="5867" y="8613"/>
                </a:cubicBezTo>
                <a:cubicBezTo>
                  <a:pt x="6199" y="8749"/>
                  <a:pt x="6498" y="8955"/>
                  <a:pt x="6744" y="9218"/>
                </a:cubicBezTo>
                <a:cubicBezTo>
                  <a:pt x="7010" y="9481"/>
                  <a:pt x="7437" y="9476"/>
                  <a:pt x="7698" y="9209"/>
                </a:cubicBezTo>
                <a:close/>
                <a:moveTo>
                  <a:pt x="16133" y="11899"/>
                </a:moveTo>
                <a:cubicBezTo>
                  <a:pt x="16266" y="11654"/>
                  <a:pt x="16370" y="11394"/>
                  <a:pt x="16443" y="11124"/>
                </a:cubicBezTo>
                <a:cubicBezTo>
                  <a:pt x="16530" y="10759"/>
                  <a:pt x="16308" y="10393"/>
                  <a:pt x="15945" y="10305"/>
                </a:cubicBezTo>
                <a:cubicBezTo>
                  <a:pt x="15598" y="10221"/>
                  <a:pt x="15245" y="10423"/>
                  <a:pt x="15141" y="10768"/>
                </a:cubicBezTo>
                <a:cubicBezTo>
                  <a:pt x="15095" y="10936"/>
                  <a:pt x="15030" y="11098"/>
                  <a:pt x="14947" y="11251"/>
                </a:cubicBezTo>
                <a:cubicBezTo>
                  <a:pt x="14774" y="11583"/>
                  <a:pt x="14901" y="11993"/>
                  <a:pt x="15231" y="12167"/>
                </a:cubicBezTo>
                <a:cubicBezTo>
                  <a:pt x="15554" y="12338"/>
                  <a:pt x="15953" y="12219"/>
                  <a:pt x="16133" y="11899"/>
                </a:cubicBezTo>
                <a:close/>
                <a:moveTo>
                  <a:pt x="11475" y="19470"/>
                </a:moveTo>
                <a:lnTo>
                  <a:pt x="11475" y="17434"/>
                </a:lnTo>
                <a:cubicBezTo>
                  <a:pt x="11475" y="17060"/>
                  <a:pt x="11173" y="16756"/>
                  <a:pt x="10800" y="16756"/>
                </a:cubicBezTo>
                <a:cubicBezTo>
                  <a:pt x="10427" y="16756"/>
                  <a:pt x="10125" y="17060"/>
                  <a:pt x="10125" y="17434"/>
                </a:cubicBezTo>
                <a:lnTo>
                  <a:pt x="10125" y="19470"/>
                </a:lnTo>
                <a:cubicBezTo>
                  <a:pt x="10125" y="19845"/>
                  <a:pt x="10427" y="20149"/>
                  <a:pt x="10800" y="20149"/>
                </a:cubicBezTo>
                <a:cubicBezTo>
                  <a:pt x="11173" y="20149"/>
                  <a:pt x="11475" y="19845"/>
                  <a:pt x="11475" y="19470"/>
                </a:cubicBezTo>
                <a:close/>
                <a:moveTo>
                  <a:pt x="6075" y="17434"/>
                </a:moveTo>
                <a:lnTo>
                  <a:pt x="6075" y="12684"/>
                </a:lnTo>
                <a:cubicBezTo>
                  <a:pt x="6075" y="12310"/>
                  <a:pt x="5773" y="12006"/>
                  <a:pt x="5400" y="12006"/>
                </a:cubicBezTo>
                <a:cubicBezTo>
                  <a:pt x="5027" y="12006"/>
                  <a:pt x="4725" y="12310"/>
                  <a:pt x="4725" y="12684"/>
                </a:cubicBezTo>
                <a:lnTo>
                  <a:pt x="4725" y="17434"/>
                </a:lnTo>
                <a:cubicBezTo>
                  <a:pt x="4725" y="17809"/>
                  <a:pt x="5027" y="18113"/>
                  <a:pt x="5400" y="18113"/>
                </a:cubicBezTo>
                <a:cubicBezTo>
                  <a:pt x="5773" y="18113"/>
                  <a:pt x="6075" y="17809"/>
                  <a:pt x="6075" y="17434"/>
                </a:cubicBezTo>
                <a:close/>
                <a:moveTo>
                  <a:pt x="16875" y="17434"/>
                </a:moveTo>
                <a:lnTo>
                  <a:pt x="16875" y="16077"/>
                </a:lnTo>
                <a:cubicBezTo>
                  <a:pt x="16875" y="15702"/>
                  <a:pt x="16573" y="15399"/>
                  <a:pt x="16200" y="15399"/>
                </a:cubicBezTo>
                <a:cubicBezTo>
                  <a:pt x="15827" y="15399"/>
                  <a:pt x="15525" y="15702"/>
                  <a:pt x="15525" y="16077"/>
                </a:cubicBezTo>
                <a:lnTo>
                  <a:pt x="15525" y="17434"/>
                </a:lnTo>
                <a:cubicBezTo>
                  <a:pt x="15525" y="17809"/>
                  <a:pt x="15827" y="18113"/>
                  <a:pt x="16200" y="18113"/>
                </a:cubicBezTo>
                <a:cubicBezTo>
                  <a:pt x="16573" y="18113"/>
                  <a:pt x="16875" y="17809"/>
                  <a:pt x="16875" y="17434"/>
                </a:cubicBezTo>
                <a:close/>
              </a:path>
            </a:pathLst>
          </a:custGeom>
          <a:solidFill>
            <a:schemeClr val="accent2"/>
          </a:solidFill>
          <a:ln w="25400">
            <a:miter lim="400000"/>
          </a:ln>
        </p:spPr>
        <p:txBody>
          <a:bodyPr tIns="91439" bIns="91439" anchor="ct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oup"/>
          <p:cNvGrpSpPr/>
          <p:nvPr/>
        </p:nvGrpSpPr>
        <p:grpSpPr>
          <a:xfrm>
            <a:off x="-5855593" y="1921174"/>
            <a:ext cx="14378186" cy="14378187"/>
            <a:chOff x="0" y="0"/>
            <a:chExt cx="14378185" cy="14378185"/>
          </a:xfrm>
        </p:grpSpPr>
        <p:sp>
          <p:nvSpPr>
            <p:cNvPr id="269" name="Circle"/>
            <p:cNvSpPr/>
            <p:nvPr/>
          </p:nvSpPr>
          <p:spPr>
            <a:xfrm>
              <a:off x="0" y="0"/>
              <a:ext cx="14378186" cy="143781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0" name="Circle"/>
            <p:cNvSpPr/>
            <p:nvPr/>
          </p:nvSpPr>
          <p:spPr>
            <a:xfrm>
              <a:off x="800394" y="800394"/>
              <a:ext cx="12777397" cy="1277739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1" name="Circle"/>
            <p:cNvSpPr/>
            <p:nvPr/>
          </p:nvSpPr>
          <p:spPr>
            <a:xfrm>
              <a:off x="1717525" y="1717525"/>
              <a:ext cx="10943136" cy="109431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2" name="Circle"/>
            <p:cNvSpPr/>
            <p:nvPr/>
          </p:nvSpPr>
          <p:spPr>
            <a:xfrm>
              <a:off x="2664535" y="2664535"/>
              <a:ext cx="9049117" cy="904911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3" name="Circle"/>
            <p:cNvSpPr/>
            <p:nvPr/>
          </p:nvSpPr>
          <p:spPr>
            <a:xfrm>
              <a:off x="3634432" y="3634432"/>
              <a:ext cx="7109322" cy="710932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4" name="Circle"/>
            <p:cNvSpPr/>
            <p:nvPr/>
          </p:nvSpPr>
          <p:spPr>
            <a:xfrm>
              <a:off x="4619268" y="4619268"/>
              <a:ext cx="5139650" cy="51396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75" name="Circle"/>
            <p:cNvSpPr/>
            <p:nvPr/>
          </p:nvSpPr>
          <p:spPr>
            <a:xfrm>
              <a:off x="5540995" y="5540995"/>
              <a:ext cx="3296196" cy="329619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77" name="Big photo slides for presentation"/>
          <p:cNvSpPr txBox="1"/>
          <p:nvPr/>
        </p:nvSpPr>
        <p:spPr>
          <a:xfrm>
            <a:off x="3960834" y="7786927"/>
            <a:ext cx="10033596" cy="2646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8000">
                <a:solidFill>
                  <a:srgbClr val="011355"/>
                </a:solidFill>
                <a:latin typeface="Montserrat Medium"/>
                <a:ea typeface="Montserrat Medium"/>
                <a:cs typeface="Montserrat Medium"/>
                <a:sym typeface="Montserrat Medium"/>
              </a:defRPr>
            </a:lvl1pPr>
          </a:lstStyle>
          <a:p>
            <a:r>
              <a:rPr dirty="0"/>
              <a:t>Big photo slides for presentation</a:t>
            </a:r>
          </a:p>
        </p:txBody>
      </p:sp>
      <p:sp>
        <p:nvSpPr>
          <p:cNvPr id="278" name="Shape"/>
          <p:cNvSpPr/>
          <p:nvPr/>
        </p:nvSpPr>
        <p:spPr>
          <a:xfrm>
            <a:off x="18172403" y="-407645"/>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pic>
        <p:nvPicPr>
          <p:cNvPr id="14" name="Picture 2">
            <a:extLst>
              <a:ext uri="{FF2B5EF4-FFF2-40B4-BE49-F238E27FC236}">
                <a16:creationId xmlns:a16="http://schemas.microsoft.com/office/drawing/2014/main" id="{268EB177-724F-4E7E-A873-7BCF68D38D8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848" b="7848"/>
          <a:stretch>
            <a:fillRect/>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a:extLst>
              <a:ext uri="{FF2B5EF4-FFF2-40B4-BE49-F238E27FC236}">
                <a16:creationId xmlns:a16="http://schemas.microsoft.com/office/drawing/2014/main" id="{550AF3DF-222D-4F8E-AC8D-96DEC791556A}"/>
              </a:ext>
            </a:extLst>
          </p:cNvPr>
          <p:cNvGrpSpPr/>
          <p:nvPr/>
        </p:nvGrpSpPr>
        <p:grpSpPr>
          <a:xfrm>
            <a:off x="623642" y="9488810"/>
            <a:ext cx="11345046" cy="2055179"/>
            <a:chOff x="-768303" y="739605"/>
            <a:chExt cx="18391112" cy="8415338"/>
          </a:xfrm>
        </p:grpSpPr>
        <p:sp>
          <p:nvSpPr>
            <p:cNvPr id="22" name="Rounded Rectangle">
              <a:extLst>
                <a:ext uri="{FF2B5EF4-FFF2-40B4-BE49-F238E27FC236}">
                  <a16:creationId xmlns:a16="http://schemas.microsoft.com/office/drawing/2014/main" id="{0E22B34D-DF63-4BAC-9EF7-E96ADE72B43E}"/>
                </a:ext>
              </a:extLst>
            </p:cNvPr>
            <p:cNvSpPr/>
            <p:nvPr/>
          </p:nvSpPr>
          <p:spPr>
            <a:xfrm>
              <a:off x="-768303" y="739605"/>
              <a:ext cx="18391112" cy="8415338"/>
            </a:xfrm>
            <a:prstGeom prst="roundRect">
              <a:avLst>
                <a:gd name="adj" fmla="val 6822"/>
              </a:avLst>
            </a:prstGeom>
            <a:solidFill>
              <a:schemeClr val="accent1"/>
            </a:solidFill>
            <a:ln w="25400" cap="flat">
              <a:noFill/>
              <a:miter lim="400000"/>
            </a:ln>
            <a:effectLst/>
          </p:spPr>
          <p:txBody>
            <a:bodyPr wrap="square" lIns="91439" tIns="91439" rIns="91439" bIns="91439" numCol="1" anchor="ctr">
              <a:noAutofit/>
            </a:bodyPr>
            <a:lstStyle/>
            <a:p>
              <a:endParaRPr/>
            </a:p>
          </p:txBody>
        </p:sp>
        <p:sp>
          <p:nvSpPr>
            <p:cNvPr id="23" name="Quotation">
              <a:extLst>
                <a:ext uri="{FF2B5EF4-FFF2-40B4-BE49-F238E27FC236}">
                  <a16:creationId xmlns:a16="http://schemas.microsoft.com/office/drawing/2014/main" id="{703D8384-104C-4C24-8AA7-EF84B23135FF}"/>
                </a:ext>
              </a:extLst>
            </p:cNvPr>
            <p:cNvSpPr txBox="1"/>
            <p:nvPr/>
          </p:nvSpPr>
          <p:spPr>
            <a:xfrm>
              <a:off x="-365688" y="1901287"/>
              <a:ext cx="17911497" cy="579715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8000">
                  <a:solidFill>
                    <a:srgbClr val="52B0EA"/>
                  </a:solidFill>
                  <a:latin typeface="Montserrat Medium"/>
                  <a:ea typeface="Montserrat Medium"/>
                  <a:cs typeface="Montserrat Medium"/>
                  <a:sym typeface="Montserrat Medium"/>
                </a:defRPr>
              </a:lvl1pPr>
            </a:lstStyle>
            <a:p>
              <a:pPr algn="ctr"/>
              <a:r>
                <a:rPr lang="ru-RU" sz="4000" dirty="0">
                  <a:solidFill>
                    <a:schemeClr val="accent2"/>
                  </a:solidFill>
                </a:rPr>
                <a:t>Дорох Данила Васильевич</a:t>
              </a:r>
            </a:p>
            <a:p>
              <a:pPr algn="ctr"/>
              <a:r>
                <a:rPr lang="ru-RU" sz="4000" dirty="0">
                  <a:solidFill>
                    <a:schemeClr val="bg1"/>
                  </a:solidFill>
                </a:rPr>
                <a:t>Аналитик</a:t>
              </a:r>
              <a:endParaRPr sz="4000" dirty="0">
                <a:solidFill>
                  <a:schemeClr val="bg1"/>
                </a:solidFill>
              </a:endParaRPr>
            </a:p>
          </p:txBody>
        </p:sp>
      </p:grpSp>
      <p:sp>
        <p:nvSpPr>
          <p:cNvPr id="26" name="Circle">
            <a:extLst>
              <a:ext uri="{FF2B5EF4-FFF2-40B4-BE49-F238E27FC236}">
                <a16:creationId xmlns:a16="http://schemas.microsoft.com/office/drawing/2014/main" id="{C995EA29-13E1-4CF7-8881-D13146BA6CA4}"/>
              </a:ext>
            </a:extLst>
          </p:cNvPr>
          <p:cNvSpPr/>
          <p:nvPr/>
        </p:nvSpPr>
        <p:spPr>
          <a:xfrm>
            <a:off x="254188" y="8154831"/>
            <a:ext cx="2058989" cy="2058989"/>
          </a:xfrm>
          <a:prstGeom prst="ellipse">
            <a:avLst/>
          </a:prstGeom>
          <a:solidFill>
            <a:schemeClr val="accent2"/>
          </a:solidFill>
          <a:ln w="25400" cap="flat">
            <a:noFill/>
            <a:miter lim="400000"/>
          </a:ln>
          <a:effectLst/>
        </p:spPr>
        <p:txBody>
          <a:bodyPr wrap="square" lIns="91439" tIns="91439" rIns="91439" bIns="91439" numCol="1" anchor="ctr">
            <a:noAutofit/>
          </a:bodyPr>
          <a:lstStyle/>
          <a:p>
            <a:endParaRPr/>
          </a:p>
        </p:txBody>
      </p:sp>
      <p:grpSp>
        <p:nvGrpSpPr>
          <p:cNvPr id="30" name="Group">
            <a:extLst>
              <a:ext uri="{FF2B5EF4-FFF2-40B4-BE49-F238E27FC236}">
                <a16:creationId xmlns:a16="http://schemas.microsoft.com/office/drawing/2014/main" id="{593E3DD8-6FE9-4A67-81B1-526346AA99E7}"/>
              </a:ext>
            </a:extLst>
          </p:cNvPr>
          <p:cNvGrpSpPr/>
          <p:nvPr/>
        </p:nvGrpSpPr>
        <p:grpSpPr>
          <a:xfrm>
            <a:off x="8036797" y="5880526"/>
            <a:ext cx="9920207" cy="2070608"/>
            <a:chOff x="-768303" y="676429"/>
            <a:chExt cx="16081348" cy="8478514"/>
          </a:xfrm>
        </p:grpSpPr>
        <p:sp>
          <p:nvSpPr>
            <p:cNvPr id="31" name="Rounded Rectangle">
              <a:extLst>
                <a:ext uri="{FF2B5EF4-FFF2-40B4-BE49-F238E27FC236}">
                  <a16:creationId xmlns:a16="http://schemas.microsoft.com/office/drawing/2014/main" id="{32461350-E7B0-4595-837D-00E099220168}"/>
                </a:ext>
              </a:extLst>
            </p:cNvPr>
            <p:cNvSpPr/>
            <p:nvPr/>
          </p:nvSpPr>
          <p:spPr>
            <a:xfrm>
              <a:off x="-768303" y="739606"/>
              <a:ext cx="15996410" cy="8415337"/>
            </a:xfrm>
            <a:prstGeom prst="roundRect">
              <a:avLst>
                <a:gd name="adj" fmla="val 6822"/>
              </a:avLst>
            </a:prstGeom>
            <a:solidFill>
              <a:schemeClr val="accent1"/>
            </a:solidFill>
            <a:ln w="25400" cap="flat">
              <a:noFill/>
              <a:miter lim="400000"/>
            </a:ln>
            <a:effectLst/>
          </p:spPr>
          <p:txBody>
            <a:bodyPr wrap="square" lIns="91439" tIns="91439" rIns="91439" bIns="91439" numCol="1" anchor="ctr">
              <a:noAutofit/>
            </a:bodyPr>
            <a:lstStyle/>
            <a:p>
              <a:endParaRPr/>
            </a:p>
          </p:txBody>
        </p:sp>
        <p:sp>
          <p:nvSpPr>
            <p:cNvPr id="32" name="Quotation">
              <a:extLst>
                <a:ext uri="{FF2B5EF4-FFF2-40B4-BE49-F238E27FC236}">
                  <a16:creationId xmlns:a16="http://schemas.microsoft.com/office/drawing/2014/main" id="{CA57B759-F68B-4776-8B33-8C4B4DEA817C}"/>
                </a:ext>
              </a:extLst>
            </p:cNvPr>
            <p:cNvSpPr txBox="1"/>
            <p:nvPr/>
          </p:nvSpPr>
          <p:spPr>
            <a:xfrm>
              <a:off x="-683364" y="676429"/>
              <a:ext cx="15996409" cy="831765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8000">
                  <a:solidFill>
                    <a:srgbClr val="52B0EA"/>
                  </a:solidFill>
                  <a:latin typeface="Montserrat Medium"/>
                  <a:ea typeface="Montserrat Medium"/>
                  <a:cs typeface="Montserrat Medium"/>
                  <a:sym typeface="Montserrat Medium"/>
                </a:defRPr>
              </a:lvl1pPr>
            </a:lstStyle>
            <a:p>
              <a:pPr algn="ctr"/>
              <a:r>
                <a:rPr lang="ru-RU" sz="4000" dirty="0">
                  <a:solidFill>
                    <a:schemeClr val="accent2"/>
                  </a:solidFill>
                </a:rPr>
                <a:t>Мельников Александр </a:t>
              </a:r>
            </a:p>
            <a:p>
              <a:pPr algn="ctr"/>
              <a:r>
                <a:rPr lang="ru-RU" sz="4000" dirty="0">
                  <a:solidFill>
                    <a:schemeClr val="accent2"/>
                  </a:solidFill>
                </a:rPr>
                <a:t>Валерьевич</a:t>
              </a:r>
            </a:p>
            <a:p>
              <a:pPr algn="ctr"/>
              <a:r>
                <a:rPr lang="ru-RU" sz="4000" dirty="0">
                  <a:solidFill>
                    <a:schemeClr val="bg1"/>
                  </a:solidFill>
                </a:rPr>
                <a:t>Тимлид</a:t>
              </a:r>
            </a:p>
          </p:txBody>
        </p:sp>
      </p:grpSp>
      <p:sp>
        <p:nvSpPr>
          <p:cNvPr id="35" name="Circle">
            <a:extLst>
              <a:ext uri="{FF2B5EF4-FFF2-40B4-BE49-F238E27FC236}">
                <a16:creationId xmlns:a16="http://schemas.microsoft.com/office/drawing/2014/main" id="{CD7B1581-3CA8-4BE1-A6C6-5D0B2EC61F73}"/>
              </a:ext>
            </a:extLst>
          </p:cNvPr>
          <p:cNvSpPr/>
          <p:nvPr/>
        </p:nvSpPr>
        <p:spPr>
          <a:xfrm>
            <a:off x="7410615" y="4687242"/>
            <a:ext cx="2058989" cy="2058989"/>
          </a:xfrm>
          <a:prstGeom prst="ellipse">
            <a:avLst/>
          </a:prstGeom>
          <a:solidFill>
            <a:schemeClr val="accent2"/>
          </a:solidFill>
          <a:ln w="25400" cap="flat">
            <a:noFill/>
            <a:miter lim="400000"/>
          </a:ln>
          <a:effectLst/>
        </p:spPr>
        <p:txBody>
          <a:bodyPr wrap="square" lIns="91439" tIns="91439" rIns="91439" bIns="91439" numCol="1" anchor="ctr">
            <a:noAutofit/>
          </a:bodyPr>
          <a:lstStyle/>
          <a:p>
            <a:endParaRPr/>
          </a:p>
        </p:txBody>
      </p:sp>
      <p:grpSp>
        <p:nvGrpSpPr>
          <p:cNvPr id="39" name="Group">
            <a:extLst>
              <a:ext uri="{FF2B5EF4-FFF2-40B4-BE49-F238E27FC236}">
                <a16:creationId xmlns:a16="http://schemas.microsoft.com/office/drawing/2014/main" id="{497B0979-54A2-493C-87D2-7B5C942B0E32}"/>
              </a:ext>
            </a:extLst>
          </p:cNvPr>
          <p:cNvGrpSpPr/>
          <p:nvPr/>
        </p:nvGrpSpPr>
        <p:grpSpPr>
          <a:xfrm>
            <a:off x="12415314" y="11324347"/>
            <a:ext cx="11345046" cy="2055179"/>
            <a:chOff x="-18316946" y="-8690877"/>
            <a:chExt cx="18391111" cy="8415337"/>
          </a:xfrm>
        </p:grpSpPr>
        <p:sp>
          <p:nvSpPr>
            <p:cNvPr id="40" name="Rounded Rectangle">
              <a:extLst>
                <a:ext uri="{FF2B5EF4-FFF2-40B4-BE49-F238E27FC236}">
                  <a16:creationId xmlns:a16="http://schemas.microsoft.com/office/drawing/2014/main" id="{150D7E0D-106F-48FD-804B-48C08FEA68CC}"/>
                </a:ext>
              </a:extLst>
            </p:cNvPr>
            <p:cNvSpPr/>
            <p:nvPr/>
          </p:nvSpPr>
          <p:spPr>
            <a:xfrm>
              <a:off x="-18316946" y="-8690877"/>
              <a:ext cx="18391111" cy="8415337"/>
            </a:xfrm>
            <a:prstGeom prst="roundRect">
              <a:avLst>
                <a:gd name="adj" fmla="val 6822"/>
              </a:avLst>
            </a:prstGeom>
            <a:solidFill>
              <a:schemeClr val="accent1"/>
            </a:solidFill>
            <a:ln w="25400" cap="flat">
              <a:noFill/>
              <a:miter lim="400000"/>
            </a:ln>
            <a:effectLst/>
          </p:spPr>
          <p:txBody>
            <a:bodyPr wrap="square" lIns="91439" tIns="91439" rIns="91439" bIns="91439" numCol="1" anchor="ctr">
              <a:noAutofit/>
            </a:bodyPr>
            <a:lstStyle/>
            <a:p>
              <a:endParaRPr dirty="0"/>
            </a:p>
          </p:txBody>
        </p:sp>
        <p:sp>
          <p:nvSpPr>
            <p:cNvPr id="41" name="Quotation">
              <a:extLst>
                <a:ext uri="{FF2B5EF4-FFF2-40B4-BE49-F238E27FC236}">
                  <a16:creationId xmlns:a16="http://schemas.microsoft.com/office/drawing/2014/main" id="{F5E76B0D-4A6C-49E9-B99A-8D01663FAD13}"/>
                </a:ext>
              </a:extLst>
            </p:cNvPr>
            <p:cNvSpPr txBox="1"/>
            <p:nvPr/>
          </p:nvSpPr>
          <p:spPr>
            <a:xfrm>
              <a:off x="-16676021" y="-7234196"/>
              <a:ext cx="15383435" cy="579715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8000">
                  <a:solidFill>
                    <a:srgbClr val="52B0EA"/>
                  </a:solidFill>
                  <a:latin typeface="Montserrat Medium"/>
                  <a:ea typeface="Montserrat Medium"/>
                  <a:cs typeface="Montserrat Medium"/>
                  <a:sym typeface="Montserrat Medium"/>
                </a:defRPr>
              </a:lvl1pPr>
            </a:lstStyle>
            <a:p>
              <a:pPr algn="ctr"/>
              <a:r>
                <a:rPr lang="ru-RU" sz="4000" dirty="0" err="1">
                  <a:solidFill>
                    <a:schemeClr val="accent2"/>
                  </a:solidFill>
                </a:rPr>
                <a:t>Чаганов</a:t>
              </a:r>
              <a:r>
                <a:rPr lang="ru-RU" sz="4000" dirty="0">
                  <a:solidFill>
                    <a:schemeClr val="accent2"/>
                  </a:solidFill>
                </a:rPr>
                <a:t> Роман Дмитриевич</a:t>
              </a:r>
            </a:p>
            <a:p>
              <a:pPr algn="ctr"/>
              <a:r>
                <a:rPr lang="ru-RU" sz="4000" dirty="0">
                  <a:solidFill>
                    <a:schemeClr val="bg1"/>
                  </a:solidFill>
                </a:rPr>
                <a:t>Программист</a:t>
              </a:r>
              <a:endParaRPr sz="4000" dirty="0">
                <a:solidFill>
                  <a:schemeClr val="bg1"/>
                </a:solidFill>
              </a:endParaRPr>
            </a:p>
          </p:txBody>
        </p:sp>
      </p:grpSp>
      <p:sp>
        <p:nvSpPr>
          <p:cNvPr id="44" name="Circle">
            <a:extLst>
              <a:ext uri="{FF2B5EF4-FFF2-40B4-BE49-F238E27FC236}">
                <a16:creationId xmlns:a16="http://schemas.microsoft.com/office/drawing/2014/main" id="{F2588C3F-FC6D-42C4-AFCF-606DD64D37B0}"/>
              </a:ext>
            </a:extLst>
          </p:cNvPr>
          <p:cNvSpPr/>
          <p:nvPr/>
        </p:nvSpPr>
        <p:spPr>
          <a:xfrm>
            <a:off x="22230892" y="10213820"/>
            <a:ext cx="2058989" cy="2058989"/>
          </a:xfrm>
          <a:prstGeom prst="ellipse">
            <a:avLst/>
          </a:prstGeom>
          <a:solidFill>
            <a:schemeClr val="accent2"/>
          </a:solidFill>
          <a:ln w="25400" cap="flat">
            <a:noFill/>
            <a:miter lim="400000"/>
          </a:ln>
          <a:effectLst/>
        </p:spPr>
        <p:txBody>
          <a:bodyPr wrap="square" lIns="91439" tIns="91439" rIns="91439" bIns="91439" numCol="1" anchor="ctr">
            <a:noAutofit/>
          </a:bodyPr>
          <a:lstStyle/>
          <a:p>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p:cNvGrpSpPr/>
          <p:nvPr/>
        </p:nvGrpSpPr>
        <p:grpSpPr>
          <a:xfrm>
            <a:off x="-4296282" y="-4146820"/>
            <a:ext cx="9448106" cy="9448106"/>
            <a:chOff x="0" y="0"/>
            <a:chExt cx="9448105" cy="9448105"/>
          </a:xfrm>
        </p:grpSpPr>
        <p:sp>
          <p:nvSpPr>
            <p:cNvPr id="123"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4"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5"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6"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7"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8"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9"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131" name="Shape"/>
          <p:cNvSpPr/>
          <p:nvPr/>
        </p:nvSpPr>
        <p:spPr>
          <a:xfrm>
            <a:off x="13995294" y="81002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grpSp>
        <p:nvGrpSpPr>
          <p:cNvPr id="134" name="Group"/>
          <p:cNvGrpSpPr/>
          <p:nvPr/>
        </p:nvGrpSpPr>
        <p:grpSpPr>
          <a:xfrm>
            <a:off x="5126424" y="2816859"/>
            <a:ext cx="14507053" cy="7913571"/>
            <a:chOff x="0" y="0"/>
            <a:chExt cx="14105752" cy="7592863"/>
          </a:xfrm>
        </p:grpSpPr>
        <p:sp>
          <p:nvSpPr>
            <p:cNvPr id="132" name="This is your first text slide"/>
            <p:cNvSpPr txBox="1"/>
            <p:nvPr/>
          </p:nvSpPr>
          <p:spPr>
            <a:xfrm>
              <a:off x="0" y="0"/>
              <a:ext cx="13930214" cy="194900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12000">
                  <a:solidFill>
                    <a:srgbClr val="001355"/>
                  </a:solidFill>
                  <a:latin typeface="Montserrat Medium"/>
                  <a:ea typeface="Montserrat Medium"/>
                  <a:cs typeface="Montserrat Medium"/>
                  <a:sym typeface="Montserrat Medium"/>
                </a:defRPr>
              </a:lvl1pPr>
            </a:lstStyle>
            <a:p>
              <a:pPr algn="ctr"/>
              <a:r>
                <a:rPr lang="ru-RU" dirty="0"/>
                <a:t>Идея проекта</a:t>
              </a:r>
            </a:p>
          </p:txBody>
        </p:sp>
        <p:sp>
          <p:nvSpPr>
            <p:cNvPr id="13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0" y="2631766"/>
              <a:ext cx="14105752" cy="496109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defTabSz="914400">
                <a:defRPr>
                  <a:solidFill>
                    <a:srgbClr val="5E6A92"/>
                  </a:solidFill>
                  <a:latin typeface="Montserrat Regular"/>
                  <a:ea typeface="Montserrat Regular"/>
                  <a:cs typeface="Montserrat Regular"/>
                  <a:sym typeface="Montserrat Regular"/>
                </a:defRPr>
              </a:lvl1pPr>
            </a:lstStyle>
            <a:p>
              <a:pPr algn="just" rtl="0" fontAlgn="base"/>
              <a:r>
                <a:rPr lang="ru-RU" sz="3600" b="0" i="0" dirty="0">
                  <a:solidFill>
                    <a:schemeClr val="accent1">
                      <a:lumMod val="75000"/>
                    </a:schemeClr>
                  </a:solidFill>
                  <a:effectLst/>
                  <a:latin typeface="Montserrat Regular" panose="00000500000000000000" pitchFamily="2" charset="-52"/>
                </a:rPr>
                <a:t>	Иногда для лучшего обслуживания и работой с клиентом в целом нужно примерно понимать, какого возраста покупатель.  </a:t>
              </a:r>
              <a:endParaRPr lang="ru-RU" b="0" i="0" dirty="0">
                <a:solidFill>
                  <a:schemeClr val="accent1">
                    <a:lumMod val="75000"/>
                  </a:schemeClr>
                </a:solidFill>
                <a:effectLst/>
                <a:latin typeface="Montserrat Regular" panose="00000500000000000000" pitchFamily="2" charset="-52"/>
              </a:endParaRPr>
            </a:p>
            <a:p>
              <a:pPr algn="just" rtl="0" fontAlgn="base"/>
              <a:r>
                <a:rPr lang="ru-RU" sz="3600" b="0" i="0" dirty="0">
                  <a:solidFill>
                    <a:schemeClr val="accent1">
                      <a:lumMod val="75000"/>
                    </a:schemeClr>
                  </a:solidFill>
                  <a:effectLst/>
                  <a:latin typeface="Montserrat Regular" panose="00000500000000000000" pitchFamily="2" charset="-52"/>
                </a:rPr>
                <a:t>	В качестве решения данной проблемы мы решили создать ИИ, который бы мог по лицу определять примерный возраст человека. Конечно, технологии распознавания лиц еще не достигли такого уровня, чтобы можно было точно узнать возраст человека, но если можно по лицу понять примерный возраст, это уже прогресс. </a:t>
              </a:r>
              <a:endParaRPr lang="ru-RU" b="0" i="0" dirty="0">
                <a:solidFill>
                  <a:schemeClr val="accent1">
                    <a:lumMod val="75000"/>
                  </a:schemeClr>
                </a:solidFill>
                <a:effectLst/>
                <a:latin typeface="Montserrat Regular" panose="00000500000000000000" pitchFamily="2" charset="-52"/>
              </a:endParaRPr>
            </a:p>
          </p:txBody>
        </p:sp>
      </p:grpSp>
      <p:sp>
        <p:nvSpPr>
          <p:cNvPr id="135" name="Circle"/>
          <p:cNvSpPr/>
          <p:nvPr/>
        </p:nvSpPr>
        <p:spPr>
          <a:xfrm>
            <a:off x="18952765" y="8386365"/>
            <a:ext cx="11472070" cy="11472070"/>
          </a:xfrm>
          <a:prstGeom prst="ellipse">
            <a:avLst/>
          </a:prstGeom>
          <a:solidFill>
            <a:schemeClr val="accent1"/>
          </a:solidFill>
          <a:ln w="25400">
            <a:miter lim="400000"/>
          </a:ln>
        </p:spPr>
        <p:txBody>
          <a:bodyPr tIns="91439" bIns="91439" anchor="ctr"/>
          <a:lstStyle/>
          <a:p>
            <a:endParaRPr/>
          </a:p>
        </p:txBody>
      </p:sp>
      <p:sp>
        <p:nvSpPr>
          <p:cNvPr id="136" name="Shape"/>
          <p:cNvSpPr/>
          <p:nvPr/>
        </p:nvSpPr>
        <p:spPr>
          <a:xfrm>
            <a:off x="21081894" y="-2364582"/>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his is slide with bullets"/>
          <p:cNvSpPr txBox="1"/>
          <p:nvPr/>
        </p:nvSpPr>
        <p:spPr>
          <a:xfrm>
            <a:off x="7236693" y="4061523"/>
            <a:ext cx="13930215" cy="1414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8000">
                <a:solidFill>
                  <a:srgbClr val="001355"/>
                </a:solidFill>
                <a:latin typeface="Montserrat Medium"/>
                <a:ea typeface="Montserrat Medium"/>
                <a:cs typeface="Montserrat Medium"/>
                <a:sym typeface="Montserrat Medium"/>
              </a:defRPr>
            </a:lvl1pPr>
          </a:lstStyle>
          <a:p>
            <a:r>
              <a:rPr lang="ru-RU" dirty="0"/>
              <a:t>Целевая аудитория</a:t>
            </a:r>
            <a:endParaRPr dirty="0"/>
          </a:p>
        </p:txBody>
      </p:sp>
      <p:sp>
        <p:nvSpPr>
          <p:cNvPr id="199" name="Lorem ipsum dolor sit amet, consectetur adipiscing elit, sed do eiusmod tempor incididunt ut labore et dolore…"/>
          <p:cNvSpPr txBox="1"/>
          <p:nvPr/>
        </p:nvSpPr>
        <p:spPr>
          <a:xfrm>
            <a:off x="6747374" y="6293869"/>
            <a:ext cx="13930215" cy="41088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r>
              <a:rPr lang="ru-RU" sz="4000" b="0" i="0" dirty="0">
                <a:solidFill>
                  <a:schemeClr val="accent1">
                    <a:lumMod val="75000"/>
                  </a:schemeClr>
                </a:solidFill>
                <a:effectLst/>
                <a:latin typeface="Montserrat Regular" panose="00000500000000000000" pitchFamily="2" charset="-52"/>
              </a:rPr>
              <a:t>Создатели таргетированной рекламы, которым нужно знать возраст человека для более эффективной рекламы, а так же сервисы, нуждающиеся в определении возраста для иных целей</a:t>
            </a:r>
            <a:r>
              <a:rPr lang="ru-RU" sz="4000" b="0" i="0" dirty="0">
                <a:solidFill>
                  <a:srgbClr val="1E1E1E"/>
                </a:solidFill>
                <a:effectLst/>
                <a:latin typeface="Montserrat Regular" panose="00000500000000000000" pitchFamily="2" charset="-52"/>
              </a:rPr>
              <a:t>.</a:t>
            </a:r>
            <a:endParaRPr lang="ru-RU" sz="4000" dirty="0">
              <a:solidFill>
                <a:srgbClr val="1E1E1E"/>
              </a:solidFill>
              <a:latin typeface="Montserrat Regular" panose="00000500000000000000" pitchFamily="2" charset="-52"/>
            </a:endParaRPr>
          </a:p>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endParaRPr lang="ru-RU" sz="4000" dirty="0">
              <a:solidFill>
                <a:srgbClr val="1E1E1E"/>
              </a:solidFill>
              <a:latin typeface="Source Sans Pro" panose="020B0503030403020204" pitchFamily="34" charset="0"/>
            </a:endParaRPr>
          </a:p>
        </p:txBody>
      </p:sp>
      <p:sp>
        <p:nvSpPr>
          <p:cNvPr id="200" name="Circle"/>
          <p:cNvSpPr/>
          <p:nvPr/>
        </p:nvSpPr>
        <p:spPr>
          <a:xfrm>
            <a:off x="-5786835" y="918765"/>
            <a:ext cx="11472070" cy="11472070"/>
          </a:xfrm>
          <a:prstGeom prst="ellipse">
            <a:avLst/>
          </a:prstGeom>
          <a:solidFill>
            <a:schemeClr val="accent1"/>
          </a:solidFill>
          <a:ln w="25400">
            <a:miter lim="400000"/>
          </a:ln>
        </p:spPr>
        <p:txBody>
          <a:bodyPr tIns="91439" bIns="91439" anchor="ctr"/>
          <a:lstStyle/>
          <a:p>
            <a:endParaRPr/>
          </a:p>
        </p:txBody>
      </p:sp>
      <p:grpSp>
        <p:nvGrpSpPr>
          <p:cNvPr id="208" name="Group"/>
          <p:cNvGrpSpPr/>
          <p:nvPr/>
        </p:nvGrpSpPr>
        <p:grpSpPr>
          <a:xfrm>
            <a:off x="17642204" y="9017455"/>
            <a:ext cx="9448106" cy="9448106"/>
            <a:chOff x="0" y="0"/>
            <a:chExt cx="9448105" cy="9448105"/>
          </a:xfrm>
        </p:grpSpPr>
        <p:sp>
          <p:nvSpPr>
            <p:cNvPr id="201"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2"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3"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4"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5"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6"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7"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09" name="Shape"/>
          <p:cNvSpPr/>
          <p:nvPr/>
        </p:nvSpPr>
        <p:spPr>
          <a:xfrm>
            <a:off x="21081894" y="-2364582"/>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210" name="Shape"/>
          <p:cNvSpPr/>
          <p:nvPr/>
        </p:nvSpPr>
        <p:spPr>
          <a:xfrm>
            <a:off x="-4648306" y="94210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p:cNvSpPr/>
          <p:nvPr/>
        </p:nvSpPr>
        <p:spPr>
          <a:xfrm>
            <a:off x="2870200" y="3261617"/>
            <a:ext cx="13882810" cy="2208710"/>
          </a:xfrm>
          <a:prstGeom prst="roundRect">
            <a:avLst>
              <a:gd name="adj" fmla="val 19622"/>
            </a:avLst>
          </a:prstGeom>
          <a:solidFill>
            <a:schemeClr val="accent1"/>
          </a:solidFill>
          <a:ln w="25400">
            <a:miter lim="400000"/>
          </a:ln>
        </p:spPr>
        <p:txBody>
          <a:bodyPr tIns="91439" bIns="91439" anchor="ctr"/>
          <a:lstStyle/>
          <a:p>
            <a:endParaRPr/>
          </a:p>
        </p:txBody>
      </p:sp>
      <p:sp>
        <p:nvSpPr>
          <p:cNvPr id="117" name="TextBox 37"/>
          <p:cNvSpPr txBox="1"/>
          <p:nvPr/>
        </p:nvSpPr>
        <p:spPr>
          <a:xfrm>
            <a:off x="2926120" y="1643973"/>
            <a:ext cx="10313630"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a:solidFill>
                  <a:srgbClr val="001354"/>
                </a:solidFill>
                <a:latin typeface="Montserrat Medium"/>
                <a:ea typeface="Montserrat Medium"/>
                <a:cs typeface="Montserrat Medium"/>
                <a:sym typeface="Montserrat Medium"/>
              </a:defRPr>
            </a:lvl1pPr>
          </a:lstStyle>
          <a:p>
            <a:r>
              <a:rPr lang="ru-RU" sz="6000" dirty="0"/>
              <a:t>Анализ конкурентов</a:t>
            </a:r>
            <a:endParaRPr sz="6000" dirty="0"/>
          </a:p>
        </p:txBody>
      </p:sp>
      <p:sp>
        <p:nvSpPr>
          <p:cNvPr id="118" name="TextBox 38"/>
          <p:cNvSpPr txBox="1"/>
          <p:nvPr/>
        </p:nvSpPr>
        <p:spPr>
          <a:xfrm>
            <a:off x="3280605" y="3350310"/>
            <a:ext cx="13154997" cy="20313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2800">
                <a:solidFill>
                  <a:srgbClr val="FFFFFF"/>
                </a:solidFill>
                <a:latin typeface="Montserrat Regular"/>
                <a:ea typeface="Montserrat Regular"/>
                <a:cs typeface="Montserrat Regular"/>
                <a:sym typeface="Montserrat Regular"/>
              </a:defRPr>
            </a:pPr>
            <a:r>
              <a:rPr lang="ru-RU" sz="3000" b="0" i="0" dirty="0">
                <a:solidFill>
                  <a:schemeClr val="bg1"/>
                </a:solidFill>
                <a:effectLst/>
                <a:latin typeface="Montserrat Regular" panose="00000500000000000000" pitchFamily="2" charset="-52"/>
              </a:rPr>
              <a:t>Мы обнаружили два прямых конкурента, у которых аналогичное программное обеспечение на аналогичном рынке и работающее с целевой аудиторией, что и наш разрабатываемый продукт. </a:t>
            </a:r>
            <a:r>
              <a:rPr lang="ru-RU" sz="1800" b="0" i="0" dirty="0">
                <a:solidFill>
                  <a:srgbClr val="000000"/>
                </a:solidFill>
                <a:effectLst/>
                <a:latin typeface="Montserrat Regular" panose="00000500000000000000" pitchFamily="2" charset="-52"/>
              </a:rPr>
              <a:t> </a:t>
            </a:r>
            <a:endParaRPr dirty="0">
              <a:latin typeface="Montserrat Regular" panose="00000500000000000000" pitchFamily="2" charset="-52"/>
            </a:endParaRPr>
          </a:p>
        </p:txBody>
      </p:sp>
      <p:sp>
        <p:nvSpPr>
          <p:cNvPr id="119" name="TextBox 39"/>
          <p:cNvSpPr txBox="1"/>
          <p:nvPr/>
        </p:nvSpPr>
        <p:spPr>
          <a:xfrm>
            <a:off x="4223296" y="5783087"/>
            <a:ext cx="5324934" cy="78175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2400">
                <a:solidFill>
                  <a:srgbClr val="001354"/>
                </a:solidFill>
                <a:latin typeface="Montserrat Bold"/>
                <a:ea typeface="Montserrat Bold"/>
                <a:cs typeface="Montserrat Bold"/>
                <a:sym typeface="Montserrat Bold"/>
              </a:defRPr>
            </a:pPr>
            <a:r>
              <a:rPr lang="ru-RU" sz="3000" b="0" i="0" dirty="0">
                <a:solidFill>
                  <a:srgbClr val="001354"/>
                </a:solidFill>
                <a:effectLst/>
                <a:latin typeface="Montserrat Regular" panose="00000500000000000000" pitchFamily="2" charset="-52"/>
              </a:rPr>
              <a:t>Quividi</a:t>
            </a:r>
            <a:r>
              <a:rPr sz="2800" dirty="0">
                <a:solidFill>
                  <a:srgbClr val="001354"/>
                </a:solidFill>
                <a:latin typeface="Montserrat Regular" panose="00000500000000000000" pitchFamily="2" charset="-52"/>
              </a:rPr>
              <a:t>®</a:t>
            </a:r>
            <a:endParaRPr lang="ru-RU" sz="2800" dirty="0">
              <a:solidFill>
                <a:srgbClr val="001354"/>
              </a:solidFill>
              <a:latin typeface="Montserrat Regular" panose="00000500000000000000" pitchFamily="2" charset="-52"/>
            </a:endParaRPr>
          </a:p>
          <a:p>
            <a:pPr>
              <a:defRPr sz="2400">
                <a:solidFill>
                  <a:srgbClr val="001354"/>
                </a:solidFill>
                <a:latin typeface="Montserrat Bold"/>
                <a:ea typeface="Montserrat Bold"/>
                <a:cs typeface="Montserrat Bold"/>
                <a:sym typeface="Montserrat Bold"/>
              </a:defRPr>
            </a:pPr>
            <a:endParaRPr sz="2800" dirty="0">
              <a:solidFill>
                <a:srgbClr val="001354"/>
              </a:solidFill>
              <a:latin typeface="Montserrat Regular" panose="00000500000000000000" pitchFamily="2" charset="-52"/>
            </a:endParaRPr>
          </a:p>
          <a:p>
            <a:pPr>
              <a:defRPr sz="2400">
                <a:solidFill>
                  <a:srgbClr val="5D6A93"/>
                </a:solidFill>
                <a:latin typeface="Montserrat Regular"/>
                <a:ea typeface="Montserrat Regular"/>
                <a:cs typeface="Montserrat Regular"/>
                <a:sym typeface="Montserrat Regular"/>
              </a:defRPr>
            </a:pPr>
            <a:r>
              <a:rPr lang="ru-RU" sz="3000" dirty="0">
                <a:solidFill>
                  <a:srgbClr val="5E6A92"/>
                </a:solidFill>
                <a:latin typeface="Montserrat Regular" panose="00000500000000000000" pitchFamily="2" charset="-52"/>
              </a:rPr>
              <a:t>П</a:t>
            </a:r>
            <a:r>
              <a:rPr lang="ru-RU" sz="3000" b="0" i="0" dirty="0">
                <a:solidFill>
                  <a:srgbClr val="5E6A92"/>
                </a:solidFill>
                <a:effectLst/>
                <a:latin typeface="Montserrat Regular" panose="00000500000000000000" pitchFamily="2" charset="-52"/>
              </a:rPr>
              <a:t>рограммное приложение для искусственного интеллекта, которое используется для </a:t>
            </a:r>
            <a:r>
              <a:rPr lang="ru-RU" sz="3000" i="0" dirty="0">
                <a:solidFill>
                  <a:srgbClr val="5E6A92"/>
                </a:solidFill>
                <a:effectLst/>
                <a:latin typeface="Montserrat Regular" panose="00000500000000000000" pitchFamily="2" charset="-52"/>
              </a:rPr>
              <a:t>определения</a:t>
            </a:r>
            <a:r>
              <a:rPr lang="ru-RU" sz="3000" b="0" i="0" dirty="0">
                <a:solidFill>
                  <a:srgbClr val="5E6A92"/>
                </a:solidFill>
                <a:effectLst/>
                <a:latin typeface="Montserrat Regular" panose="00000500000000000000" pitchFamily="2" charset="-52"/>
              </a:rPr>
              <a:t> возраста и пола пользователей, которые проходят мимо</a:t>
            </a:r>
            <a:endParaRPr lang="ru-RU" sz="3000" dirty="0">
              <a:solidFill>
                <a:srgbClr val="5E6A92"/>
              </a:solidFill>
              <a:latin typeface="Montserrat Regular" panose="00000500000000000000" pitchFamily="2" charset="-52"/>
            </a:endParaRPr>
          </a:p>
          <a:p>
            <a:pPr>
              <a:defRPr sz="2400">
                <a:solidFill>
                  <a:srgbClr val="5D6A93"/>
                </a:solidFill>
                <a:latin typeface="Montserrat Regular"/>
                <a:ea typeface="Montserrat Regular"/>
                <a:cs typeface="Montserrat Regular"/>
                <a:sym typeface="Montserrat Regular"/>
              </a:defRPr>
            </a:pPr>
            <a:endParaRPr sz="3000" dirty="0">
              <a:solidFill>
                <a:srgbClr val="5E6A92"/>
              </a:solidFill>
              <a:latin typeface="Montserrat Regular" panose="00000500000000000000" pitchFamily="2" charset="-52"/>
            </a:endParaRPr>
          </a:p>
          <a:p>
            <a:pPr algn="just" rtl="0" fontAlgn="base"/>
            <a:r>
              <a:rPr lang="ru-RU" sz="3000" dirty="0">
                <a:solidFill>
                  <a:srgbClr val="5E6A92"/>
                </a:solidFill>
                <a:latin typeface="Montserrat Regular" panose="00000500000000000000" pitchFamily="2" charset="-52"/>
              </a:rPr>
              <a:t>   </a:t>
            </a:r>
            <a:r>
              <a:rPr lang="ru-RU" sz="3000" b="0" i="0" dirty="0">
                <a:solidFill>
                  <a:srgbClr val="5E6A92"/>
                </a:solidFill>
                <a:effectLst/>
                <a:latin typeface="Montserrat Regular" panose="00000500000000000000" pitchFamily="2" charset="-52"/>
              </a:rPr>
              <a:t>Достоинства:  </a:t>
            </a:r>
          </a:p>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Работает в реальном времени. </a:t>
            </a:r>
          </a:p>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Конфиденциальность.</a:t>
            </a:r>
            <a:endParaRPr lang="ru-RU" sz="3000" dirty="0">
              <a:solidFill>
                <a:srgbClr val="5E6A92"/>
              </a:solidFill>
              <a:latin typeface="Montserrat Regular" panose="00000500000000000000" pitchFamily="2" charset="-52"/>
            </a:endParaRPr>
          </a:p>
          <a:p>
            <a:pPr algn="just" rtl="0" fontAlgn="base"/>
            <a:r>
              <a:rPr lang="ru-RU" sz="1800" b="0" i="0" dirty="0">
                <a:solidFill>
                  <a:srgbClr val="000000"/>
                </a:solidFill>
                <a:effectLst/>
                <a:latin typeface="Montserrat Regular" panose="00000500000000000000" pitchFamily="2" charset="-52"/>
              </a:rPr>
              <a:t>  </a:t>
            </a:r>
          </a:p>
        </p:txBody>
      </p:sp>
      <p:sp>
        <p:nvSpPr>
          <p:cNvPr id="120" name="TextBox 46"/>
          <p:cNvSpPr txBox="1"/>
          <p:nvPr/>
        </p:nvSpPr>
        <p:spPr>
          <a:xfrm>
            <a:off x="14503256" y="5783087"/>
            <a:ext cx="5324935" cy="641713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2400">
                <a:solidFill>
                  <a:srgbClr val="001354"/>
                </a:solidFill>
                <a:latin typeface="Montserrat Bold"/>
                <a:ea typeface="Montserrat Bold"/>
                <a:cs typeface="Montserrat Bold"/>
                <a:sym typeface="Montserrat Bold"/>
              </a:defRPr>
            </a:pPr>
            <a:r>
              <a:rPr lang="en-US" sz="3000" b="0" i="0" dirty="0" err="1">
                <a:solidFill>
                  <a:srgbClr val="001354"/>
                </a:solidFill>
                <a:effectLst/>
                <a:latin typeface="Montserrat Regular" panose="00000500000000000000" pitchFamily="2" charset="-52"/>
              </a:rPr>
              <a:t>AgeBot</a:t>
            </a:r>
            <a:r>
              <a:rPr sz="3000" dirty="0">
                <a:solidFill>
                  <a:srgbClr val="001354"/>
                </a:solidFill>
                <a:latin typeface="Montserrat Regular" panose="00000500000000000000" pitchFamily="2" charset="-52"/>
              </a:rPr>
              <a:t>®</a:t>
            </a:r>
          </a:p>
          <a:p>
            <a:pPr>
              <a:defRPr sz="2400">
                <a:solidFill>
                  <a:srgbClr val="001354"/>
                </a:solidFill>
                <a:latin typeface="Montserrat Regular"/>
                <a:ea typeface="Montserrat Regular"/>
                <a:cs typeface="Montserrat Regular"/>
                <a:sym typeface="Montserrat Regular"/>
              </a:defRPr>
            </a:pPr>
            <a:endParaRPr sz="3000" dirty="0">
              <a:solidFill>
                <a:srgbClr val="5E6A92"/>
              </a:solidFill>
              <a:latin typeface="Montserrat Regular" panose="00000500000000000000" pitchFamily="2" charset="-52"/>
            </a:endParaRPr>
          </a:p>
          <a:p>
            <a:pPr>
              <a:defRPr sz="2400">
                <a:solidFill>
                  <a:srgbClr val="5E6A92"/>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Приложение для </a:t>
            </a:r>
            <a:r>
              <a:rPr lang="en-US" sz="3000" b="0" i="0" dirty="0">
                <a:solidFill>
                  <a:srgbClr val="5E6A92"/>
                </a:solidFill>
                <a:effectLst/>
                <a:latin typeface="Montserrat Regular" panose="00000500000000000000" pitchFamily="2" charset="-52"/>
              </a:rPr>
              <a:t>Android</a:t>
            </a:r>
            <a:endParaRPr sz="3000" dirty="0">
              <a:solidFill>
                <a:srgbClr val="5E6A92"/>
              </a:solidFill>
              <a:latin typeface="Montserrat Regular" panose="00000500000000000000" pitchFamily="2" charset="-52"/>
            </a:endParaRPr>
          </a:p>
          <a:p>
            <a:pPr>
              <a:defRPr sz="2400">
                <a:solidFill>
                  <a:srgbClr val="5E6A92"/>
                </a:solidFill>
                <a:latin typeface="Montserrat Regular"/>
                <a:ea typeface="Montserrat Regular"/>
                <a:cs typeface="Montserrat Regular"/>
                <a:sym typeface="Montserrat Regular"/>
              </a:defRPr>
            </a:pPr>
            <a:endParaRPr lang="ru-RU" sz="3000" dirty="0">
              <a:solidFill>
                <a:srgbClr val="5E6A92"/>
              </a:solidFill>
              <a:latin typeface="Montserrat Regular" panose="00000500000000000000" pitchFamily="2" charset="-52"/>
            </a:endParaRPr>
          </a:p>
          <a:p>
            <a:pPr>
              <a:defRPr sz="2400">
                <a:solidFill>
                  <a:srgbClr val="5E6A92"/>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Достоинства:</a:t>
            </a:r>
          </a:p>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Возможность найти несколько лиц на снимке и оценить возраст каждого лица. </a:t>
            </a:r>
          </a:p>
          <a:p>
            <a:pPr defTabSz="914400">
              <a:spcBef>
                <a:spcPts val="1800"/>
              </a:spcBef>
              <a:buClr>
                <a:schemeClr val="accent1"/>
              </a:buClr>
              <a:buSzPct val="200000"/>
              <a:defRPr>
                <a:solidFill>
                  <a:srgbClr val="5D6A91"/>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Недостатки</a:t>
            </a:r>
            <a:r>
              <a:rPr lang="en-US" sz="3000" b="0" i="0" dirty="0">
                <a:solidFill>
                  <a:srgbClr val="5E6A92"/>
                </a:solidFill>
                <a:effectLst/>
                <a:latin typeface="Montserrat Regular" panose="00000500000000000000" pitchFamily="2" charset="-52"/>
              </a:rPr>
              <a:t>:</a:t>
            </a:r>
            <a:endParaRPr lang="ru-RU" sz="3000" b="0" i="0" dirty="0">
              <a:solidFill>
                <a:srgbClr val="5E6A92"/>
              </a:solidFill>
              <a:effectLst/>
              <a:latin typeface="Montserrat Regular" panose="00000500000000000000" pitchFamily="2" charset="-52"/>
            </a:endParaRPr>
          </a:p>
          <a:p>
            <a:pPr marL="457200" indent="-457200" defTabSz="914400">
              <a:spcBef>
                <a:spcPts val="1800"/>
              </a:spcBef>
              <a:buClr>
                <a:schemeClr val="accent1"/>
              </a:buClr>
              <a:buSzPct val="200000"/>
              <a:buFontTx/>
              <a:buChar char="•"/>
              <a:defRPr>
                <a:solidFill>
                  <a:srgbClr val="5D6A91"/>
                </a:solidFill>
                <a:latin typeface="Montserrat Regular"/>
                <a:ea typeface="Montserrat Regular"/>
                <a:cs typeface="Montserrat Regular"/>
                <a:sym typeface="Montserrat Regular"/>
              </a:defRPr>
            </a:pPr>
            <a:r>
              <a:rPr lang="ru-RU" sz="3000" b="0" i="0" dirty="0">
                <a:solidFill>
                  <a:srgbClr val="5E6A92"/>
                </a:solidFill>
                <a:effectLst/>
                <a:latin typeface="Montserrat Regular" panose="00000500000000000000" pitchFamily="2" charset="-52"/>
              </a:rPr>
              <a:t>Работает только по фотографии</a:t>
            </a:r>
            <a:endParaRPr sz="3000" dirty="0">
              <a:solidFill>
                <a:srgbClr val="5E6A92"/>
              </a:solidFill>
              <a:latin typeface="Montserrat Regular" panose="00000500000000000000" pitchFamily="2" charset="-5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anim calcmode="lin" valueType="num">
                                      <p:cBhvr>
                                        <p:cTn id="8" dur="10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1000"/>
                                        <p:tgtEl>
                                          <p:spTgt spid="119">
                                            <p:txEl>
                                              <p:pRg st="2" end="2"/>
                                            </p:txEl>
                                          </p:spTgt>
                                        </p:tgtEl>
                                      </p:cBhvr>
                                    </p:animEffect>
                                    <p:anim calcmode="lin" valueType="num">
                                      <p:cBhvr>
                                        <p:cTn id="13" dur="10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animEffect transition="in" filter="fade">
                                      <p:cBhvr>
                                        <p:cTn id="17" dur="1000"/>
                                        <p:tgtEl>
                                          <p:spTgt spid="119">
                                            <p:txEl>
                                              <p:pRg st="4" end="4"/>
                                            </p:txEl>
                                          </p:spTgt>
                                        </p:tgtEl>
                                      </p:cBhvr>
                                    </p:animEffect>
                                    <p:anim calcmode="lin" valueType="num">
                                      <p:cBhvr>
                                        <p:cTn id="18" dur="100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9">
                                            <p:txEl>
                                              <p:pRg st="5" end="5"/>
                                            </p:txEl>
                                          </p:spTgt>
                                        </p:tgtEl>
                                        <p:attrNameLst>
                                          <p:attrName>style.visibility</p:attrName>
                                        </p:attrNameLst>
                                      </p:cBhvr>
                                      <p:to>
                                        <p:strVal val="visible"/>
                                      </p:to>
                                    </p:set>
                                    <p:animEffect transition="in" filter="fade">
                                      <p:cBhvr>
                                        <p:cTn id="22" dur="1000"/>
                                        <p:tgtEl>
                                          <p:spTgt spid="119">
                                            <p:txEl>
                                              <p:pRg st="5" end="5"/>
                                            </p:txEl>
                                          </p:spTgt>
                                        </p:tgtEl>
                                      </p:cBhvr>
                                    </p:animEffect>
                                    <p:anim calcmode="lin" valueType="num">
                                      <p:cBhvr>
                                        <p:cTn id="23" dur="1000" fill="hold"/>
                                        <p:tgtEl>
                                          <p:spTgt spid="11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19">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9">
                                            <p:txEl>
                                              <p:pRg st="6" end="6"/>
                                            </p:txEl>
                                          </p:spTgt>
                                        </p:tgtEl>
                                        <p:attrNameLst>
                                          <p:attrName>style.visibility</p:attrName>
                                        </p:attrNameLst>
                                      </p:cBhvr>
                                      <p:to>
                                        <p:strVal val="visible"/>
                                      </p:to>
                                    </p:set>
                                    <p:animEffect transition="in" filter="fade">
                                      <p:cBhvr>
                                        <p:cTn id="27" dur="1000"/>
                                        <p:tgtEl>
                                          <p:spTgt spid="119">
                                            <p:txEl>
                                              <p:pRg st="6" end="6"/>
                                            </p:txEl>
                                          </p:spTgt>
                                        </p:tgtEl>
                                      </p:cBhvr>
                                    </p:animEffect>
                                    <p:anim calcmode="lin" valueType="num">
                                      <p:cBhvr>
                                        <p:cTn id="28" dur="1000" fill="hold"/>
                                        <p:tgtEl>
                                          <p:spTgt spid="119">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0">
                                            <p:txEl>
                                              <p:pRg st="0" end="0"/>
                                            </p:txEl>
                                          </p:spTgt>
                                        </p:tgtEl>
                                        <p:attrNameLst>
                                          <p:attrName>style.visibility</p:attrName>
                                        </p:attrNameLst>
                                      </p:cBhvr>
                                      <p:to>
                                        <p:strVal val="visible"/>
                                      </p:to>
                                    </p:set>
                                    <p:animEffect transition="in" filter="fade">
                                      <p:cBhvr>
                                        <p:cTn id="34" dur="1000"/>
                                        <p:tgtEl>
                                          <p:spTgt spid="120">
                                            <p:txEl>
                                              <p:pRg st="0" end="0"/>
                                            </p:txEl>
                                          </p:spTgt>
                                        </p:tgtEl>
                                      </p:cBhvr>
                                    </p:animEffect>
                                    <p:anim calcmode="lin" valueType="num">
                                      <p:cBhvr>
                                        <p:cTn id="35" dur="10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0">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0">
                                            <p:txEl>
                                              <p:pRg st="2" end="2"/>
                                            </p:txEl>
                                          </p:spTgt>
                                        </p:tgtEl>
                                        <p:attrNameLst>
                                          <p:attrName>style.visibility</p:attrName>
                                        </p:attrNameLst>
                                      </p:cBhvr>
                                      <p:to>
                                        <p:strVal val="visible"/>
                                      </p:to>
                                    </p:set>
                                    <p:animEffect transition="in" filter="fade">
                                      <p:cBhvr>
                                        <p:cTn id="39" dur="1000"/>
                                        <p:tgtEl>
                                          <p:spTgt spid="120">
                                            <p:txEl>
                                              <p:pRg st="2" end="2"/>
                                            </p:txEl>
                                          </p:spTgt>
                                        </p:tgtEl>
                                      </p:cBhvr>
                                    </p:animEffect>
                                    <p:anim calcmode="lin" valueType="num">
                                      <p:cBhvr>
                                        <p:cTn id="40" dur="1000" fill="hold"/>
                                        <p:tgtEl>
                                          <p:spTgt spid="120">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20">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0">
                                            <p:txEl>
                                              <p:pRg st="4" end="4"/>
                                            </p:txEl>
                                          </p:spTgt>
                                        </p:tgtEl>
                                        <p:attrNameLst>
                                          <p:attrName>style.visibility</p:attrName>
                                        </p:attrNameLst>
                                      </p:cBhvr>
                                      <p:to>
                                        <p:strVal val="visible"/>
                                      </p:to>
                                    </p:set>
                                    <p:animEffect transition="in" filter="fade">
                                      <p:cBhvr>
                                        <p:cTn id="44" dur="1000"/>
                                        <p:tgtEl>
                                          <p:spTgt spid="120">
                                            <p:txEl>
                                              <p:pRg st="4" end="4"/>
                                            </p:txEl>
                                          </p:spTgt>
                                        </p:tgtEl>
                                      </p:cBhvr>
                                    </p:animEffect>
                                    <p:anim calcmode="lin" valueType="num">
                                      <p:cBhvr>
                                        <p:cTn id="45" dur="1000" fill="hold"/>
                                        <p:tgtEl>
                                          <p:spTgt spid="120">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20">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0">
                                            <p:txEl>
                                              <p:pRg st="5" end="5"/>
                                            </p:txEl>
                                          </p:spTgt>
                                        </p:tgtEl>
                                        <p:attrNameLst>
                                          <p:attrName>style.visibility</p:attrName>
                                        </p:attrNameLst>
                                      </p:cBhvr>
                                      <p:to>
                                        <p:strVal val="visible"/>
                                      </p:to>
                                    </p:set>
                                    <p:animEffect transition="in" filter="fade">
                                      <p:cBhvr>
                                        <p:cTn id="49" dur="1000"/>
                                        <p:tgtEl>
                                          <p:spTgt spid="120">
                                            <p:txEl>
                                              <p:pRg st="5" end="5"/>
                                            </p:txEl>
                                          </p:spTgt>
                                        </p:tgtEl>
                                      </p:cBhvr>
                                    </p:animEffect>
                                    <p:anim calcmode="lin" valueType="num">
                                      <p:cBhvr>
                                        <p:cTn id="50" dur="1000" fill="hold"/>
                                        <p:tgtEl>
                                          <p:spTgt spid="12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20">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0">
                                            <p:txEl>
                                              <p:pRg st="6" end="6"/>
                                            </p:txEl>
                                          </p:spTgt>
                                        </p:tgtEl>
                                        <p:attrNameLst>
                                          <p:attrName>style.visibility</p:attrName>
                                        </p:attrNameLst>
                                      </p:cBhvr>
                                      <p:to>
                                        <p:strVal val="visible"/>
                                      </p:to>
                                    </p:set>
                                    <p:animEffect transition="in" filter="fade">
                                      <p:cBhvr>
                                        <p:cTn id="54" dur="1000"/>
                                        <p:tgtEl>
                                          <p:spTgt spid="120">
                                            <p:txEl>
                                              <p:pRg st="6" end="6"/>
                                            </p:txEl>
                                          </p:spTgt>
                                        </p:tgtEl>
                                      </p:cBhvr>
                                    </p:animEffect>
                                    <p:anim calcmode="lin" valueType="num">
                                      <p:cBhvr>
                                        <p:cTn id="55" dur="1000" fill="hold"/>
                                        <p:tgtEl>
                                          <p:spTgt spid="12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0">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20">
                                            <p:txEl>
                                              <p:pRg st="7" end="7"/>
                                            </p:txEl>
                                          </p:spTgt>
                                        </p:tgtEl>
                                        <p:attrNameLst>
                                          <p:attrName>style.visibility</p:attrName>
                                        </p:attrNameLst>
                                      </p:cBhvr>
                                      <p:to>
                                        <p:strVal val="visible"/>
                                      </p:to>
                                    </p:set>
                                    <p:animEffect transition="in" filter="fade">
                                      <p:cBhvr>
                                        <p:cTn id="59" dur="1000"/>
                                        <p:tgtEl>
                                          <p:spTgt spid="120">
                                            <p:txEl>
                                              <p:pRg st="7" end="7"/>
                                            </p:txEl>
                                          </p:spTgt>
                                        </p:tgtEl>
                                      </p:cBhvr>
                                    </p:animEffect>
                                    <p:anim calcmode="lin" valueType="num">
                                      <p:cBhvr>
                                        <p:cTn id="60" dur="1000" fill="hold"/>
                                        <p:tgtEl>
                                          <p:spTgt spid="120">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p:cNvSpPr/>
          <p:nvPr/>
        </p:nvSpPr>
        <p:spPr>
          <a:xfrm>
            <a:off x="279294" y="-412699"/>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417" name="This is your list slide"/>
          <p:cNvSpPr txBox="1"/>
          <p:nvPr/>
        </p:nvSpPr>
        <p:spPr>
          <a:xfrm>
            <a:off x="3210411" y="1997710"/>
            <a:ext cx="13930214" cy="14147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8000">
                <a:solidFill>
                  <a:srgbClr val="011455"/>
                </a:solidFill>
                <a:latin typeface="Montserrat Medium"/>
                <a:ea typeface="Montserrat Medium"/>
                <a:cs typeface="Montserrat Medium"/>
                <a:sym typeface="Montserrat Medium"/>
              </a:defRPr>
            </a:lvl1pPr>
          </a:lstStyle>
          <a:p>
            <a:r>
              <a:rPr lang="ru-RU" dirty="0"/>
              <a:t>Цели и задачи </a:t>
            </a:r>
          </a:p>
        </p:txBody>
      </p:sp>
      <p:sp>
        <p:nvSpPr>
          <p:cNvPr id="418" name="Lorem ipsum dolor sit adipiscing elit, sed do incididunt exercitation ullamco laboris nisi."/>
          <p:cNvSpPr txBox="1"/>
          <p:nvPr/>
        </p:nvSpPr>
        <p:spPr>
          <a:xfrm>
            <a:off x="13520715" y="10662958"/>
            <a:ext cx="5915443" cy="24929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sz="3000" b="0" i="0" dirty="0">
                <a:effectLst/>
                <a:latin typeface="Montserrat Regular" panose="00000500000000000000" pitchFamily="2" charset="-52"/>
              </a:rPr>
              <a:t>Реализовать возможность построения графика на основе, полученных в результате работы программы, данных. </a:t>
            </a:r>
            <a:endParaRPr sz="3000" dirty="0">
              <a:latin typeface="Montserrat Regular" panose="00000500000000000000" pitchFamily="2" charset="-52"/>
            </a:endParaRPr>
          </a:p>
        </p:txBody>
      </p:sp>
      <p:sp>
        <p:nvSpPr>
          <p:cNvPr id="420" name="Lorem ipsum dolor sit adipiscing elit, sed do incididunt exercitation ullamco laboris nisi."/>
          <p:cNvSpPr txBox="1"/>
          <p:nvPr/>
        </p:nvSpPr>
        <p:spPr>
          <a:xfrm>
            <a:off x="3659631" y="3652663"/>
            <a:ext cx="14933169" cy="35086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b="0" i="0" dirty="0">
                <a:solidFill>
                  <a:srgbClr val="000000"/>
                </a:solidFill>
                <a:effectLst/>
                <a:latin typeface="Montserrat Regular" panose="00000500000000000000" pitchFamily="2" charset="-52"/>
              </a:rPr>
              <a:t>	</a:t>
            </a:r>
            <a:r>
              <a:rPr lang="ru-RU" b="0" i="0" dirty="0">
                <a:solidFill>
                  <a:schemeClr val="accent3">
                    <a:lumMod val="75000"/>
                  </a:schemeClr>
                </a:solidFill>
                <a:effectLst/>
                <a:latin typeface="Montserrat Regular" panose="00000500000000000000" pitchFamily="2" charset="-52"/>
              </a:rPr>
              <a:t>Целью данного проекта являлась разработка десктопного приложения с встроенной нейронной сетью, которая может по видеопотоку определять примерный возраст и пол человека. </a:t>
            </a:r>
          </a:p>
          <a:p>
            <a:r>
              <a:rPr lang="ru-RU" b="0" i="0" dirty="0">
                <a:solidFill>
                  <a:schemeClr val="accent3">
                    <a:lumMod val="75000"/>
                  </a:schemeClr>
                </a:solidFill>
                <a:effectLst/>
                <a:latin typeface="Montserrat Regular" panose="00000500000000000000" pitchFamily="2" charset="-52"/>
              </a:rPr>
              <a:t>	Исходя из поставленной цели, в работе были определены следующие задачи:  </a:t>
            </a:r>
            <a:endParaRPr dirty="0">
              <a:solidFill>
                <a:schemeClr val="accent3">
                  <a:lumMod val="75000"/>
                </a:schemeClr>
              </a:solidFill>
              <a:latin typeface="Montserrat Regular" panose="00000500000000000000" pitchFamily="2" charset="-52"/>
            </a:endParaRPr>
          </a:p>
        </p:txBody>
      </p:sp>
      <p:sp>
        <p:nvSpPr>
          <p:cNvPr id="421" name="04."/>
          <p:cNvSpPr txBox="1"/>
          <p:nvPr/>
        </p:nvSpPr>
        <p:spPr>
          <a:xfrm>
            <a:off x="13520715" y="9799358"/>
            <a:ext cx="1566487" cy="741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04.</a:t>
            </a:r>
          </a:p>
        </p:txBody>
      </p:sp>
      <p:sp>
        <p:nvSpPr>
          <p:cNvPr id="424" name="Lorem ipsum dolor sit adipiscing elit, sed do incididunt exercitation ullamco laboris nisi."/>
          <p:cNvSpPr txBox="1"/>
          <p:nvPr/>
        </p:nvSpPr>
        <p:spPr>
          <a:xfrm>
            <a:off x="4280322" y="8068788"/>
            <a:ext cx="5915443" cy="11079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sz="3000" b="0" i="0" dirty="0">
                <a:effectLst/>
                <a:latin typeface="Montserrat Regular" panose="00000500000000000000" pitchFamily="2" charset="-52"/>
              </a:rPr>
              <a:t>Изучить алгоритмы создания приложения. </a:t>
            </a:r>
            <a:endParaRPr sz="3000" dirty="0">
              <a:latin typeface="Montserrat Regular" panose="00000500000000000000" pitchFamily="2" charset="-52"/>
            </a:endParaRPr>
          </a:p>
        </p:txBody>
      </p:sp>
      <p:sp>
        <p:nvSpPr>
          <p:cNvPr id="425" name="Lorem ipsum dolor sit adipiscing elit, sed do incididunt exercitation ullamco laboris nisi."/>
          <p:cNvSpPr txBox="1"/>
          <p:nvPr/>
        </p:nvSpPr>
        <p:spPr>
          <a:xfrm>
            <a:off x="4293022" y="10662958"/>
            <a:ext cx="5915443" cy="20313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sz="3000" dirty="0">
                <a:latin typeface="Montserrat Regular" panose="00000500000000000000" pitchFamily="2" charset="-52"/>
              </a:rPr>
              <a:t>Разработать приложение, позволяющее определить возраст и пол человека на видео. </a:t>
            </a:r>
          </a:p>
        </p:txBody>
      </p:sp>
      <p:sp>
        <p:nvSpPr>
          <p:cNvPr id="426" name="Lorem ipsum dolor sit adipiscing elit, sed do incididunt exercitation ullamco laboris nisi."/>
          <p:cNvSpPr txBox="1"/>
          <p:nvPr/>
        </p:nvSpPr>
        <p:spPr>
          <a:xfrm>
            <a:off x="13546115" y="7895236"/>
            <a:ext cx="5915443" cy="24929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sz="3000" dirty="0">
                <a:latin typeface="Montserrat Regular" panose="00000500000000000000" pitchFamily="2" charset="-52"/>
              </a:rPr>
              <a:t>Проанализировать и найти хорошую нейронную сеть для конкретной поставленной задачи. </a:t>
            </a:r>
          </a:p>
          <a:p>
            <a:endParaRPr sz="3000" dirty="0"/>
          </a:p>
        </p:txBody>
      </p:sp>
      <p:sp>
        <p:nvSpPr>
          <p:cNvPr id="427" name="01."/>
          <p:cNvSpPr txBox="1"/>
          <p:nvPr/>
        </p:nvSpPr>
        <p:spPr>
          <a:xfrm>
            <a:off x="4280322" y="7205188"/>
            <a:ext cx="1566487" cy="741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01.</a:t>
            </a:r>
          </a:p>
        </p:txBody>
      </p:sp>
      <p:sp>
        <p:nvSpPr>
          <p:cNvPr id="428" name="02."/>
          <p:cNvSpPr txBox="1"/>
          <p:nvPr/>
        </p:nvSpPr>
        <p:spPr>
          <a:xfrm>
            <a:off x="4280322" y="9799358"/>
            <a:ext cx="1566487" cy="741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a:t>
            </a:r>
            <a:r>
              <a:rPr lang="ru-RU" dirty="0">
                <a:solidFill>
                  <a:schemeClr val="accent1"/>
                </a:solidFill>
              </a:rPr>
              <a:t>3</a:t>
            </a:r>
            <a:r>
              <a:rPr dirty="0">
                <a:solidFill>
                  <a:schemeClr val="accent1"/>
                </a:solidFill>
              </a:rPr>
              <a:t>.</a:t>
            </a:r>
          </a:p>
        </p:txBody>
      </p:sp>
      <p:sp>
        <p:nvSpPr>
          <p:cNvPr id="429" name="03."/>
          <p:cNvSpPr txBox="1"/>
          <p:nvPr/>
        </p:nvSpPr>
        <p:spPr>
          <a:xfrm>
            <a:off x="13520715" y="7031636"/>
            <a:ext cx="1566487" cy="7416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a:t>
            </a:r>
            <a:r>
              <a:rPr lang="ru-RU" dirty="0">
                <a:solidFill>
                  <a:schemeClr val="accent1"/>
                </a:solidFill>
              </a:rPr>
              <a:t>2</a:t>
            </a:r>
            <a:r>
              <a:rPr dirty="0">
                <a:solidFill>
                  <a:schemeClr val="accent1"/>
                </a:solidFill>
              </a:rPr>
              <a:t>.</a:t>
            </a:r>
          </a:p>
        </p:txBody>
      </p:sp>
      <p:grpSp>
        <p:nvGrpSpPr>
          <p:cNvPr id="437" name="Group"/>
          <p:cNvGrpSpPr/>
          <p:nvPr/>
        </p:nvGrpSpPr>
        <p:grpSpPr>
          <a:xfrm>
            <a:off x="20294270" y="9881075"/>
            <a:ext cx="9448106" cy="9448106"/>
            <a:chOff x="0" y="0"/>
            <a:chExt cx="9448105" cy="9448105"/>
          </a:xfrm>
        </p:grpSpPr>
        <p:sp>
          <p:nvSpPr>
            <p:cNvPr id="430"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1"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2"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3"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4"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5"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6"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p:cTn id="7" dur="500" fill="hold"/>
                                        <p:tgtEl>
                                          <p:spTgt spid="424"/>
                                        </p:tgtEl>
                                        <p:attrNameLst>
                                          <p:attrName>ppt_w</p:attrName>
                                        </p:attrNameLst>
                                      </p:cBhvr>
                                      <p:tavLst>
                                        <p:tav tm="0">
                                          <p:val>
                                            <p:fltVal val="0"/>
                                          </p:val>
                                        </p:tav>
                                        <p:tav tm="100000">
                                          <p:val>
                                            <p:strVal val="#ppt_w"/>
                                          </p:val>
                                        </p:tav>
                                      </p:tavLst>
                                    </p:anim>
                                    <p:anim calcmode="lin" valueType="num">
                                      <p:cBhvr>
                                        <p:cTn id="8" dur="500" fill="hold"/>
                                        <p:tgtEl>
                                          <p:spTgt spid="424"/>
                                        </p:tgtEl>
                                        <p:attrNameLst>
                                          <p:attrName>ppt_h</p:attrName>
                                        </p:attrNameLst>
                                      </p:cBhvr>
                                      <p:tavLst>
                                        <p:tav tm="0">
                                          <p:val>
                                            <p:fltVal val="0"/>
                                          </p:val>
                                        </p:tav>
                                        <p:tav tm="100000">
                                          <p:val>
                                            <p:strVal val="#ppt_h"/>
                                          </p:val>
                                        </p:tav>
                                      </p:tavLst>
                                    </p:anim>
                                    <p:animEffect transition="in" filter="fade">
                                      <p:cBhvr>
                                        <p:cTn id="9" dur="500"/>
                                        <p:tgtEl>
                                          <p:spTgt spid="4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7"/>
                                        </p:tgtEl>
                                        <p:attrNameLst>
                                          <p:attrName>style.visibility</p:attrName>
                                        </p:attrNameLst>
                                      </p:cBhvr>
                                      <p:to>
                                        <p:strVal val="visible"/>
                                      </p:to>
                                    </p:set>
                                    <p:anim calcmode="lin" valueType="num">
                                      <p:cBhvr>
                                        <p:cTn id="12" dur="500" fill="hold"/>
                                        <p:tgtEl>
                                          <p:spTgt spid="427"/>
                                        </p:tgtEl>
                                        <p:attrNameLst>
                                          <p:attrName>ppt_w</p:attrName>
                                        </p:attrNameLst>
                                      </p:cBhvr>
                                      <p:tavLst>
                                        <p:tav tm="0">
                                          <p:val>
                                            <p:fltVal val="0"/>
                                          </p:val>
                                        </p:tav>
                                        <p:tav tm="100000">
                                          <p:val>
                                            <p:strVal val="#ppt_w"/>
                                          </p:val>
                                        </p:tav>
                                      </p:tavLst>
                                    </p:anim>
                                    <p:anim calcmode="lin" valueType="num">
                                      <p:cBhvr>
                                        <p:cTn id="13" dur="500" fill="hold"/>
                                        <p:tgtEl>
                                          <p:spTgt spid="427"/>
                                        </p:tgtEl>
                                        <p:attrNameLst>
                                          <p:attrName>ppt_h</p:attrName>
                                        </p:attrNameLst>
                                      </p:cBhvr>
                                      <p:tavLst>
                                        <p:tav tm="0">
                                          <p:val>
                                            <p:fltVal val="0"/>
                                          </p:val>
                                        </p:tav>
                                        <p:tav tm="100000">
                                          <p:val>
                                            <p:strVal val="#ppt_h"/>
                                          </p:val>
                                        </p:tav>
                                      </p:tavLst>
                                    </p:anim>
                                    <p:animEffect transition="in" filter="fade">
                                      <p:cBhvr>
                                        <p:cTn id="14" dur="500"/>
                                        <p:tgtEl>
                                          <p:spTgt spid="4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29"/>
                                        </p:tgtEl>
                                        <p:attrNameLst>
                                          <p:attrName>style.visibility</p:attrName>
                                        </p:attrNameLst>
                                      </p:cBhvr>
                                      <p:to>
                                        <p:strVal val="visible"/>
                                      </p:to>
                                    </p:set>
                                    <p:anim calcmode="lin" valueType="num">
                                      <p:cBhvr>
                                        <p:cTn id="19" dur="500" fill="hold"/>
                                        <p:tgtEl>
                                          <p:spTgt spid="429"/>
                                        </p:tgtEl>
                                        <p:attrNameLst>
                                          <p:attrName>ppt_w</p:attrName>
                                        </p:attrNameLst>
                                      </p:cBhvr>
                                      <p:tavLst>
                                        <p:tav tm="0">
                                          <p:val>
                                            <p:fltVal val="0"/>
                                          </p:val>
                                        </p:tav>
                                        <p:tav tm="100000">
                                          <p:val>
                                            <p:strVal val="#ppt_w"/>
                                          </p:val>
                                        </p:tav>
                                      </p:tavLst>
                                    </p:anim>
                                    <p:anim calcmode="lin" valueType="num">
                                      <p:cBhvr>
                                        <p:cTn id="20" dur="500" fill="hold"/>
                                        <p:tgtEl>
                                          <p:spTgt spid="429"/>
                                        </p:tgtEl>
                                        <p:attrNameLst>
                                          <p:attrName>ppt_h</p:attrName>
                                        </p:attrNameLst>
                                      </p:cBhvr>
                                      <p:tavLst>
                                        <p:tav tm="0">
                                          <p:val>
                                            <p:fltVal val="0"/>
                                          </p:val>
                                        </p:tav>
                                        <p:tav tm="100000">
                                          <p:val>
                                            <p:strVal val="#ppt_h"/>
                                          </p:val>
                                        </p:tav>
                                      </p:tavLst>
                                    </p:anim>
                                    <p:animEffect transition="in" filter="fade">
                                      <p:cBhvr>
                                        <p:cTn id="21" dur="500"/>
                                        <p:tgtEl>
                                          <p:spTgt spid="4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26"/>
                                        </p:tgtEl>
                                        <p:attrNameLst>
                                          <p:attrName>style.visibility</p:attrName>
                                        </p:attrNameLst>
                                      </p:cBhvr>
                                      <p:to>
                                        <p:strVal val="visible"/>
                                      </p:to>
                                    </p:set>
                                    <p:anim calcmode="lin" valueType="num">
                                      <p:cBhvr>
                                        <p:cTn id="24" dur="500" fill="hold"/>
                                        <p:tgtEl>
                                          <p:spTgt spid="426"/>
                                        </p:tgtEl>
                                        <p:attrNameLst>
                                          <p:attrName>ppt_w</p:attrName>
                                        </p:attrNameLst>
                                      </p:cBhvr>
                                      <p:tavLst>
                                        <p:tav tm="0">
                                          <p:val>
                                            <p:fltVal val="0"/>
                                          </p:val>
                                        </p:tav>
                                        <p:tav tm="100000">
                                          <p:val>
                                            <p:strVal val="#ppt_w"/>
                                          </p:val>
                                        </p:tav>
                                      </p:tavLst>
                                    </p:anim>
                                    <p:anim calcmode="lin" valueType="num">
                                      <p:cBhvr>
                                        <p:cTn id="25" dur="500" fill="hold"/>
                                        <p:tgtEl>
                                          <p:spTgt spid="426"/>
                                        </p:tgtEl>
                                        <p:attrNameLst>
                                          <p:attrName>ppt_h</p:attrName>
                                        </p:attrNameLst>
                                      </p:cBhvr>
                                      <p:tavLst>
                                        <p:tav tm="0">
                                          <p:val>
                                            <p:fltVal val="0"/>
                                          </p:val>
                                        </p:tav>
                                        <p:tav tm="100000">
                                          <p:val>
                                            <p:strVal val="#ppt_h"/>
                                          </p:val>
                                        </p:tav>
                                      </p:tavLst>
                                    </p:anim>
                                    <p:animEffect transition="in" filter="fade">
                                      <p:cBhvr>
                                        <p:cTn id="26" dur="500"/>
                                        <p:tgtEl>
                                          <p:spTgt spid="4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25"/>
                                        </p:tgtEl>
                                        <p:attrNameLst>
                                          <p:attrName>style.visibility</p:attrName>
                                        </p:attrNameLst>
                                      </p:cBhvr>
                                      <p:to>
                                        <p:strVal val="visible"/>
                                      </p:to>
                                    </p:set>
                                    <p:anim calcmode="lin" valueType="num">
                                      <p:cBhvr>
                                        <p:cTn id="31" dur="500" fill="hold"/>
                                        <p:tgtEl>
                                          <p:spTgt spid="425"/>
                                        </p:tgtEl>
                                        <p:attrNameLst>
                                          <p:attrName>ppt_w</p:attrName>
                                        </p:attrNameLst>
                                      </p:cBhvr>
                                      <p:tavLst>
                                        <p:tav tm="0">
                                          <p:val>
                                            <p:fltVal val="0"/>
                                          </p:val>
                                        </p:tav>
                                        <p:tav tm="100000">
                                          <p:val>
                                            <p:strVal val="#ppt_w"/>
                                          </p:val>
                                        </p:tav>
                                      </p:tavLst>
                                    </p:anim>
                                    <p:anim calcmode="lin" valueType="num">
                                      <p:cBhvr>
                                        <p:cTn id="32" dur="500" fill="hold"/>
                                        <p:tgtEl>
                                          <p:spTgt spid="425"/>
                                        </p:tgtEl>
                                        <p:attrNameLst>
                                          <p:attrName>ppt_h</p:attrName>
                                        </p:attrNameLst>
                                      </p:cBhvr>
                                      <p:tavLst>
                                        <p:tav tm="0">
                                          <p:val>
                                            <p:fltVal val="0"/>
                                          </p:val>
                                        </p:tav>
                                        <p:tav tm="100000">
                                          <p:val>
                                            <p:strVal val="#ppt_h"/>
                                          </p:val>
                                        </p:tav>
                                      </p:tavLst>
                                    </p:anim>
                                    <p:animEffect transition="in" filter="fade">
                                      <p:cBhvr>
                                        <p:cTn id="33" dur="500"/>
                                        <p:tgtEl>
                                          <p:spTgt spid="4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8"/>
                                        </p:tgtEl>
                                        <p:attrNameLst>
                                          <p:attrName>style.visibility</p:attrName>
                                        </p:attrNameLst>
                                      </p:cBhvr>
                                      <p:to>
                                        <p:strVal val="visible"/>
                                      </p:to>
                                    </p:set>
                                    <p:anim calcmode="lin" valueType="num">
                                      <p:cBhvr>
                                        <p:cTn id="36" dur="500" fill="hold"/>
                                        <p:tgtEl>
                                          <p:spTgt spid="428"/>
                                        </p:tgtEl>
                                        <p:attrNameLst>
                                          <p:attrName>ppt_w</p:attrName>
                                        </p:attrNameLst>
                                      </p:cBhvr>
                                      <p:tavLst>
                                        <p:tav tm="0">
                                          <p:val>
                                            <p:fltVal val="0"/>
                                          </p:val>
                                        </p:tav>
                                        <p:tav tm="100000">
                                          <p:val>
                                            <p:strVal val="#ppt_w"/>
                                          </p:val>
                                        </p:tav>
                                      </p:tavLst>
                                    </p:anim>
                                    <p:anim calcmode="lin" valueType="num">
                                      <p:cBhvr>
                                        <p:cTn id="37" dur="500" fill="hold"/>
                                        <p:tgtEl>
                                          <p:spTgt spid="428"/>
                                        </p:tgtEl>
                                        <p:attrNameLst>
                                          <p:attrName>ppt_h</p:attrName>
                                        </p:attrNameLst>
                                      </p:cBhvr>
                                      <p:tavLst>
                                        <p:tav tm="0">
                                          <p:val>
                                            <p:fltVal val="0"/>
                                          </p:val>
                                        </p:tav>
                                        <p:tav tm="100000">
                                          <p:val>
                                            <p:strVal val="#ppt_h"/>
                                          </p:val>
                                        </p:tav>
                                      </p:tavLst>
                                    </p:anim>
                                    <p:animEffect transition="in" filter="fade">
                                      <p:cBhvr>
                                        <p:cTn id="38" dur="500"/>
                                        <p:tgtEl>
                                          <p:spTgt spid="4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21"/>
                                        </p:tgtEl>
                                        <p:attrNameLst>
                                          <p:attrName>style.visibility</p:attrName>
                                        </p:attrNameLst>
                                      </p:cBhvr>
                                      <p:to>
                                        <p:strVal val="visible"/>
                                      </p:to>
                                    </p:set>
                                    <p:anim calcmode="lin" valueType="num">
                                      <p:cBhvr>
                                        <p:cTn id="43" dur="500" fill="hold"/>
                                        <p:tgtEl>
                                          <p:spTgt spid="421"/>
                                        </p:tgtEl>
                                        <p:attrNameLst>
                                          <p:attrName>ppt_w</p:attrName>
                                        </p:attrNameLst>
                                      </p:cBhvr>
                                      <p:tavLst>
                                        <p:tav tm="0">
                                          <p:val>
                                            <p:fltVal val="0"/>
                                          </p:val>
                                        </p:tav>
                                        <p:tav tm="100000">
                                          <p:val>
                                            <p:strVal val="#ppt_w"/>
                                          </p:val>
                                        </p:tav>
                                      </p:tavLst>
                                    </p:anim>
                                    <p:anim calcmode="lin" valueType="num">
                                      <p:cBhvr>
                                        <p:cTn id="44" dur="500" fill="hold"/>
                                        <p:tgtEl>
                                          <p:spTgt spid="421"/>
                                        </p:tgtEl>
                                        <p:attrNameLst>
                                          <p:attrName>ppt_h</p:attrName>
                                        </p:attrNameLst>
                                      </p:cBhvr>
                                      <p:tavLst>
                                        <p:tav tm="0">
                                          <p:val>
                                            <p:fltVal val="0"/>
                                          </p:val>
                                        </p:tav>
                                        <p:tav tm="100000">
                                          <p:val>
                                            <p:strVal val="#ppt_h"/>
                                          </p:val>
                                        </p:tav>
                                      </p:tavLst>
                                    </p:anim>
                                    <p:animEffect transition="in" filter="fade">
                                      <p:cBhvr>
                                        <p:cTn id="45" dur="500"/>
                                        <p:tgtEl>
                                          <p:spTgt spid="4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18"/>
                                        </p:tgtEl>
                                        <p:attrNameLst>
                                          <p:attrName>style.visibility</p:attrName>
                                        </p:attrNameLst>
                                      </p:cBhvr>
                                      <p:to>
                                        <p:strVal val="visible"/>
                                      </p:to>
                                    </p:set>
                                    <p:anim calcmode="lin" valueType="num">
                                      <p:cBhvr>
                                        <p:cTn id="48" dur="500" fill="hold"/>
                                        <p:tgtEl>
                                          <p:spTgt spid="418"/>
                                        </p:tgtEl>
                                        <p:attrNameLst>
                                          <p:attrName>ppt_w</p:attrName>
                                        </p:attrNameLst>
                                      </p:cBhvr>
                                      <p:tavLst>
                                        <p:tav tm="0">
                                          <p:val>
                                            <p:fltVal val="0"/>
                                          </p:val>
                                        </p:tav>
                                        <p:tav tm="100000">
                                          <p:val>
                                            <p:strVal val="#ppt_w"/>
                                          </p:val>
                                        </p:tav>
                                      </p:tavLst>
                                    </p:anim>
                                    <p:anim calcmode="lin" valueType="num">
                                      <p:cBhvr>
                                        <p:cTn id="49" dur="500" fill="hold"/>
                                        <p:tgtEl>
                                          <p:spTgt spid="418"/>
                                        </p:tgtEl>
                                        <p:attrNameLst>
                                          <p:attrName>ppt_h</p:attrName>
                                        </p:attrNameLst>
                                      </p:cBhvr>
                                      <p:tavLst>
                                        <p:tav tm="0">
                                          <p:val>
                                            <p:fltVal val="0"/>
                                          </p:val>
                                        </p:tav>
                                        <p:tav tm="100000">
                                          <p:val>
                                            <p:strVal val="#ppt_h"/>
                                          </p:val>
                                        </p:tav>
                                      </p:tavLst>
                                    </p:anim>
                                    <p:animEffect transition="in" filter="fade">
                                      <p:cBhvr>
                                        <p:cTn id="50"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21" grpId="0" animBg="1"/>
      <p:bldP spid="424" grpId="0" animBg="1"/>
      <p:bldP spid="425" grpId="0" animBg="1"/>
      <p:bldP spid="426" grpId="0" animBg="1"/>
      <p:bldP spid="427" grpId="0" animBg="1"/>
      <p:bldP spid="428" grpId="0" animBg="1"/>
      <p:bldP spid="4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p:cNvSpPr/>
          <p:nvPr/>
        </p:nvSpPr>
        <p:spPr>
          <a:xfrm>
            <a:off x="279294" y="-412699"/>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417" name="This is your list slide"/>
          <p:cNvSpPr txBox="1"/>
          <p:nvPr/>
        </p:nvSpPr>
        <p:spPr>
          <a:xfrm>
            <a:off x="3210411" y="1997710"/>
            <a:ext cx="13930214" cy="1414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8000">
                <a:solidFill>
                  <a:srgbClr val="011455"/>
                </a:solidFill>
                <a:latin typeface="Montserrat Medium"/>
                <a:ea typeface="Montserrat Medium"/>
                <a:cs typeface="Montserrat Medium"/>
                <a:sym typeface="Montserrat Medium"/>
              </a:defRPr>
            </a:lvl1pPr>
          </a:lstStyle>
          <a:p>
            <a:r>
              <a:rPr lang="ru-RU" dirty="0"/>
              <a:t>Требования к продукту</a:t>
            </a:r>
          </a:p>
        </p:txBody>
      </p:sp>
      <p:sp>
        <p:nvSpPr>
          <p:cNvPr id="418" name="Lorem ipsum dolor sit adipiscing elit, sed do incididunt exercitation ullamco laboris nisi."/>
          <p:cNvSpPr txBox="1"/>
          <p:nvPr/>
        </p:nvSpPr>
        <p:spPr>
          <a:xfrm>
            <a:off x="3390246" y="9554211"/>
            <a:ext cx="5915443" cy="18466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b="0" i="0" dirty="0">
                <a:effectLst/>
                <a:latin typeface="Montserrat Regular" panose="00000500000000000000" pitchFamily="2" charset="-52"/>
              </a:rPr>
              <a:t>Графики будем сохранять в формате </a:t>
            </a:r>
            <a:r>
              <a:rPr lang="ru-RU" b="0" i="0" dirty="0" err="1">
                <a:effectLst/>
                <a:latin typeface="Montserrat Regular" panose="00000500000000000000" pitchFamily="2" charset="-52"/>
              </a:rPr>
              <a:t>jpeg</a:t>
            </a:r>
            <a:r>
              <a:rPr lang="ru-RU" b="0" i="0" dirty="0">
                <a:effectLst/>
                <a:latin typeface="Montserrat Regular" panose="00000500000000000000" pitchFamily="2" charset="-52"/>
              </a:rPr>
              <a:t>.</a:t>
            </a:r>
            <a:endParaRPr dirty="0">
              <a:latin typeface="Montserrat Regular" panose="00000500000000000000" pitchFamily="2" charset="-52"/>
            </a:endParaRPr>
          </a:p>
        </p:txBody>
      </p:sp>
      <p:sp>
        <p:nvSpPr>
          <p:cNvPr id="419" name="Lorem ipsum dolor sit adipiscing elit, sed do incididunt exercitation ullamco laboris nisi."/>
          <p:cNvSpPr txBox="1"/>
          <p:nvPr/>
        </p:nvSpPr>
        <p:spPr>
          <a:xfrm>
            <a:off x="13134832" y="9554211"/>
            <a:ext cx="6522104" cy="29546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b="0" i="0" dirty="0">
                <a:effectLst/>
                <a:latin typeface="Montserrat Regular" panose="00000500000000000000" pitchFamily="2" charset="-52"/>
              </a:rPr>
              <a:t>Нам не обязательно фото в хорошем качестве, главное чтобы все части графика были различимы.</a:t>
            </a:r>
            <a:endParaRPr dirty="0">
              <a:latin typeface="Montserrat Regular" panose="00000500000000000000" pitchFamily="2" charset="-52"/>
            </a:endParaRPr>
          </a:p>
        </p:txBody>
      </p:sp>
      <p:sp>
        <p:nvSpPr>
          <p:cNvPr id="421" name="04."/>
          <p:cNvSpPr txBox="1"/>
          <p:nvPr/>
        </p:nvSpPr>
        <p:spPr>
          <a:xfrm>
            <a:off x="3390246" y="8690611"/>
            <a:ext cx="1566487" cy="741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a:t>
            </a:r>
            <a:r>
              <a:rPr lang="ru-RU" dirty="0">
                <a:solidFill>
                  <a:schemeClr val="accent1"/>
                </a:solidFill>
              </a:rPr>
              <a:t>3</a:t>
            </a:r>
            <a:r>
              <a:rPr dirty="0">
                <a:solidFill>
                  <a:schemeClr val="accent1"/>
                </a:solidFill>
              </a:rPr>
              <a:t>.</a:t>
            </a:r>
          </a:p>
        </p:txBody>
      </p:sp>
      <p:sp>
        <p:nvSpPr>
          <p:cNvPr id="422" name="05."/>
          <p:cNvSpPr txBox="1"/>
          <p:nvPr/>
        </p:nvSpPr>
        <p:spPr>
          <a:xfrm>
            <a:off x="13122132" y="8690611"/>
            <a:ext cx="1566487" cy="741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a:t>
            </a:r>
            <a:r>
              <a:rPr lang="ru-RU" dirty="0">
                <a:solidFill>
                  <a:schemeClr val="accent1"/>
                </a:solidFill>
              </a:rPr>
              <a:t>4</a:t>
            </a:r>
            <a:r>
              <a:rPr dirty="0">
                <a:solidFill>
                  <a:schemeClr val="accent1"/>
                </a:solidFill>
              </a:rPr>
              <a:t>.</a:t>
            </a:r>
          </a:p>
        </p:txBody>
      </p:sp>
      <p:sp>
        <p:nvSpPr>
          <p:cNvPr id="424" name="Lorem ipsum dolor sit adipiscing elit, sed do incididunt exercitation ullamco laboris nisi."/>
          <p:cNvSpPr txBox="1"/>
          <p:nvPr/>
        </p:nvSpPr>
        <p:spPr>
          <a:xfrm>
            <a:off x="3390246" y="5147309"/>
            <a:ext cx="5915443" cy="29546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b="0" i="0" dirty="0">
                <a:effectLst/>
                <a:latin typeface="Montserrat Regular" panose="00000500000000000000" pitchFamily="2" charset="-52"/>
              </a:rPr>
              <a:t>Программа должна уметь распознавать лицо по видео и строить график по</a:t>
            </a:r>
            <a:r>
              <a:rPr lang="ru-RU" dirty="0">
                <a:latin typeface="Montserrat Regular" panose="00000500000000000000" pitchFamily="2" charset="-52"/>
              </a:rPr>
              <a:t> полученным</a:t>
            </a:r>
            <a:r>
              <a:rPr lang="ru-RU" b="0" i="0" dirty="0">
                <a:effectLst/>
                <a:latin typeface="Montserrat Regular" panose="00000500000000000000" pitchFamily="2" charset="-52"/>
              </a:rPr>
              <a:t> данным.</a:t>
            </a:r>
            <a:endParaRPr dirty="0">
              <a:latin typeface="Montserrat Regular" panose="00000500000000000000" pitchFamily="2" charset="-52"/>
            </a:endParaRPr>
          </a:p>
        </p:txBody>
      </p:sp>
      <p:sp>
        <p:nvSpPr>
          <p:cNvPr id="425" name="Lorem ipsum dolor sit adipiscing elit, sed do incididunt exercitation ullamco laboris nisi."/>
          <p:cNvSpPr txBox="1"/>
          <p:nvPr/>
        </p:nvSpPr>
        <p:spPr>
          <a:xfrm>
            <a:off x="13134832" y="5147309"/>
            <a:ext cx="5915443" cy="18466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E6A92"/>
                </a:solidFill>
                <a:latin typeface="Montserrat Regular"/>
                <a:ea typeface="Montserrat Regular"/>
                <a:cs typeface="Montserrat Regular"/>
                <a:sym typeface="Montserrat Regular"/>
              </a:defRPr>
            </a:lvl1pPr>
          </a:lstStyle>
          <a:p>
            <a:r>
              <a:rPr lang="ru-RU" b="0" i="0" dirty="0">
                <a:effectLst/>
                <a:latin typeface="Montserrat Regular" panose="00000500000000000000" pitchFamily="2" charset="-52"/>
              </a:rPr>
              <a:t>У пользователя должна быть возможность выбрать камеру.</a:t>
            </a:r>
            <a:endParaRPr dirty="0">
              <a:latin typeface="Montserrat Regular" panose="00000500000000000000" pitchFamily="2" charset="-52"/>
            </a:endParaRPr>
          </a:p>
        </p:txBody>
      </p:sp>
      <p:sp>
        <p:nvSpPr>
          <p:cNvPr id="427" name="01."/>
          <p:cNvSpPr txBox="1"/>
          <p:nvPr/>
        </p:nvSpPr>
        <p:spPr>
          <a:xfrm>
            <a:off x="3390246" y="4283709"/>
            <a:ext cx="1566487" cy="741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dirty="0">
                <a:solidFill>
                  <a:schemeClr val="accent1"/>
                </a:solidFill>
              </a:rPr>
              <a:t>01.</a:t>
            </a:r>
          </a:p>
        </p:txBody>
      </p:sp>
      <p:sp>
        <p:nvSpPr>
          <p:cNvPr id="428" name="02."/>
          <p:cNvSpPr txBox="1"/>
          <p:nvPr/>
        </p:nvSpPr>
        <p:spPr>
          <a:xfrm>
            <a:off x="13122132" y="4283709"/>
            <a:ext cx="1566487" cy="741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1943C3"/>
                </a:solidFill>
                <a:latin typeface="Montserrat Medium"/>
                <a:ea typeface="Montserrat Medium"/>
                <a:cs typeface="Montserrat Medium"/>
                <a:sym typeface="Montserrat Medium"/>
              </a:defRPr>
            </a:lvl1pPr>
          </a:lstStyle>
          <a:p>
            <a:r>
              <a:rPr>
                <a:solidFill>
                  <a:schemeClr val="accent1"/>
                </a:solidFill>
              </a:rPr>
              <a:t>02.</a:t>
            </a:r>
          </a:p>
        </p:txBody>
      </p:sp>
      <p:grpSp>
        <p:nvGrpSpPr>
          <p:cNvPr id="437" name="Group"/>
          <p:cNvGrpSpPr/>
          <p:nvPr/>
        </p:nvGrpSpPr>
        <p:grpSpPr>
          <a:xfrm>
            <a:off x="20294270" y="9881075"/>
            <a:ext cx="9448106" cy="9448106"/>
            <a:chOff x="0" y="0"/>
            <a:chExt cx="9448105" cy="9448105"/>
          </a:xfrm>
        </p:grpSpPr>
        <p:sp>
          <p:nvSpPr>
            <p:cNvPr id="430"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1"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2"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3"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4"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5"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36"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7"/>
                                        </p:tgtEl>
                                        <p:attrNameLst>
                                          <p:attrName>style.visibility</p:attrName>
                                        </p:attrNameLst>
                                      </p:cBhvr>
                                      <p:to>
                                        <p:strVal val="visible"/>
                                      </p:to>
                                    </p:set>
                                    <p:anim calcmode="lin" valueType="num">
                                      <p:cBhvr>
                                        <p:cTn id="7" dur="500" fill="hold"/>
                                        <p:tgtEl>
                                          <p:spTgt spid="427"/>
                                        </p:tgtEl>
                                        <p:attrNameLst>
                                          <p:attrName>ppt_w</p:attrName>
                                        </p:attrNameLst>
                                      </p:cBhvr>
                                      <p:tavLst>
                                        <p:tav tm="0">
                                          <p:val>
                                            <p:fltVal val="0"/>
                                          </p:val>
                                        </p:tav>
                                        <p:tav tm="100000">
                                          <p:val>
                                            <p:strVal val="#ppt_w"/>
                                          </p:val>
                                        </p:tav>
                                      </p:tavLst>
                                    </p:anim>
                                    <p:anim calcmode="lin" valueType="num">
                                      <p:cBhvr>
                                        <p:cTn id="8" dur="500" fill="hold"/>
                                        <p:tgtEl>
                                          <p:spTgt spid="427"/>
                                        </p:tgtEl>
                                        <p:attrNameLst>
                                          <p:attrName>ppt_h</p:attrName>
                                        </p:attrNameLst>
                                      </p:cBhvr>
                                      <p:tavLst>
                                        <p:tav tm="0">
                                          <p:val>
                                            <p:fltVal val="0"/>
                                          </p:val>
                                        </p:tav>
                                        <p:tav tm="100000">
                                          <p:val>
                                            <p:strVal val="#ppt_h"/>
                                          </p:val>
                                        </p:tav>
                                      </p:tavLst>
                                    </p:anim>
                                    <p:animEffect transition="in" filter="fade">
                                      <p:cBhvr>
                                        <p:cTn id="9" dur="500"/>
                                        <p:tgtEl>
                                          <p:spTgt spid="4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4"/>
                                        </p:tgtEl>
                                        <p:attrNameLst>
                                          <p:attrName>style.visibility</p:attrName>
                                        </p:attrNameLst>
                                      </p:cBhvr>
                                      <p:to>
                                        <p:strVal val="visible"/>
                                      </p:to>
                                    </p:set>
                                    <p:anim calcmode="lin" valueType="num">
                                      <p:cBhvr>
                                        <p:cTn id="12" dur="500" fill="hold"/>
                                        <p:tgtEl>
                                          <p:spTgt spid="424"/>
                                        </p:tgtEl>
                                        <p:attrNameLst>
                                          <p:attrName>ppt_w</p:attrName>
                                        </p:attrNameLst>
                                      </p:cBhvr>
                                      <p:tavLst>
                                        <p:tav tm="0">
                                          <p:val>
                                            <p:fltVal val="0"/>
                                          </p:val>
                                        </p:tav>
                                        <p:tav tm="100000">
                                          <p:val>
                                            <p:strVal val="#ppt_w"/>
                                          </p:val>
                                        </p:tav>
                                      </p:tavLst>
                                    </p:anim>
                                    <p:anim calcmode="lin" valueType="num">
                                      <p:cBhvr>
                                        <p:cTn id="13" dur="500" fill="hold"/>
                                        <p:tgtEl>
                                          <p:spTgt spid="424"/>
                                        </p:tgtEl>
                                        <p:attrNameLst>
                                          <p:attrName>ppt_h</p:attrName>
                                        </p:attrNameLst>
                                      </p:cBhvr>
                                      <p:tavLst>
                                        <p:tav tm="0">
                                          <p:val>
                                            <p:fltVal val="0"/>
                                          </p:val>
                                        </p:tav>
                                        <p:tav tm="100000">
                                          <p:val>
                                            <p:strVal val="#ppt_h"/>
                                          </p:val>
                                        </p:tav>
                                      </p:tavLst>
                                    </p:anim>
                                    <p:animEffect transition="in" filter="fade">
                                      <p:cBhvr>
                                        <p:cTn id="14" dur="500"/>
                                        <p:tgtEl>
                                          <p:spTgt spid="4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28"/>
                                        </p:tgtEl>
                                        <p:attrNameLst>
                                          <p:attrName>style.visibility</p:attrName>
                                        </p:attrNameLst>
                                      </p:cBhvr>
                                      <p:to>
                                        <p:strVal val="visible"/>
                                      </p:to>
                                    </p:set>
                                    <p:anim calcmode="lin" valueType="num">
                                      <p:cBhvr>
                                        <p:cTn id="19" dur="500" fill="hold"/>
                                        <p:tgtEl>
                                          <p:spTgt spid="428"/>
                                        </p:tgtEl>
                                        <p:attrNameLst>
                                          <p:attrName>ppt_w</p:attrName>
                                        </p:attrNameLst>
                                      </p:cBhvr>
                                      <p:tavLst>
                                        <p:tav tm="0">
                                          <p:val>
                                            <p:fltVal val="0"/>
                                          </p:val>
                                        </p:tav>
                                        <p:tav tm="100000">
                                          <p:val>
                                            <p:strVal val="#ppt_w"/>
                                          </p:val>
                                        </p:tav>
                                      </p:tavLst>
                                    </p:anim>
                                    <p:anim calcmode="lin" valueType="num">
                                      <p:cBhvr>
                                        <p:cTn id="20" dur="500" fill="hold"/>
                                        <p:tgtEl>
                                          <p:spTgt spid="428"/>
                                        </p:tgtEl>
                                        <p:attrNameLst>
                                          <p:attrName>ppt_h</p:attrName>
                                        </p:attrNameLst>
                                      </p:cBhvr>
                                      <p:tavLst>
                                        <p:tav tm="0">
                                          <p:val>
                                            <p:fltVal val="0"/>
                                          </p:val>
                                        </p:tav>
                                        <p:tav tm="100000">
                                          <p:val>
                                            <p:strVal val="#ppt_h"/>
                                          </p:val>
                                        </p:tav>
                                      </p:tavLst>
                                    </p:anim>
                                    <p:animEffect transition="in" filter="fade">
                                      <p:cBhvr>
                                        <p:cTn id="21" dur="500"/>
                                        <p:tgtEl>
                                          <p:spTgt spid="4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25"/>
                                        </p:tgtEl>
                                        <p:attrNameLst>
                                          <p:attrName>style.visibility</p:attrName>
                                        </p:attrNameLst>
                                      </p:cBhvr>
                                      <p:to>
                                        <p:strVal val="visible"/>
                                      </p:to>
                                    </p:set>
                                    <p:anim calcmode="lin" valueType="num">
                                      <p:cBhvr>
                                        <p:cTn id="24" dur="500" fill="hold"/>
                                        <p:tgtEl>
                                          <p:spTgt spid="425"/>
                                        </p:tgtEl>
                                        <p:attrNameLst>
                                          <p:attrName>ppt_w</p:attrName>
                                        </p:attrNameLst>
                                      </p:cBhvr>
                                      <p:tavLst>
                                        <p:tav tm="0">
                                          <p:val>
                                            <p:fltVal val="0"/>
                                          </p:val>
                                        </p:tav>
                                        <p:tav tm="100000">
                                          <p:val>
                                            <p:strVal val="#ppt_w"/>
                                          </p:val>
                                        </p:tav>
                                      </p:tavLst>
                                    </p:anim>
                                    <p:anim calcmode="lin" valueType="num">
                                      <p:cBhvr>
                                        <p:cTn id="25" dur="500" fill="hold"/>
                                        <p:tgtEl>
                                          <p:spTgt spid="425"/>
                                        </p:tgtEl>
                                        <p:attrNameLst>
                                          <p:attrName>ppt_h</p:attrName>
                                        </p:attrNameLst>
                                      </p:cBhvr>
                                      <p:tavLst>
                                        <p:tav tm="0">
                                          <p:val>
                                            <p:fltVal val="0"/>
                                          </p:val>
                                        </p:tav>
                                        <p:tav tm="100000">
                                          <p:val>
                                            <p:strVal val="#ppt_h"/>
                                          </p:val>
                                        </p:tav>
                                      </p:tavLst>
                                    </p:anim>
                                    <p:animEffect transition="in" filter="fade">
                                      <p:cBhvr>
                                        <p:cTn id="26" dur="500"/>
                                        <p:tgtEl>
                                          <p:spTgt spid="4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21"/>
                                        </p:tgtEl>
                                        <p:attrNameLst>
                                          <p:attrName>style.visibility</p:attrName>
                                        </p:attrNameLst>
                                      </p:cBhvr>
                                      <p:to>
                                        <p:strVal val="visible"/>
                                      </p:to>
                                    </p:set>
                                    <p:anim calcmode="lin" valueType="num">
                                      <p:cBhvr>
                                        <p:cTn id="31" dur="500" fill="hold"/>
                                        <p:tgtEl>
                                          <p:spTgt spid="421"/>
                                        </p:tgtEl>
                                        <p:attrNameLst>
                                          <p:attrName>ppt_w</p:attrName>
                                        </p:attrNameLst>
                                      </p:cBhvr>
                                      <p:tavLst>
                                        <p:tav tm="0">
                                          <p:val>
                                            <p:fltVal val="0"/>
                                          </p:val>
                                        </p:tav>
                                        <p:tav tm="100000">
                                          <p:val>
                                            <p:strVal val="#ppt_w"/>
                                          </p:val>
                                        </p:tav>
                                      </p:tavLst>
                                    </p:anim>
                                    <p:anim calcmode="lin" valueType="num">
                                      <p:cBhvr>
                                        <p:cTn id="32" dur="500" fill="hold"/>
                                        <p:tgtEl>
                                          <p:spTgt spid="421"/>
                                        </p:tgtEl>
                                        <p:attrNameLst>
                                          <p:attrName>ppt_h</p:attrName>
                                        </p:attrNameLst>
                                      </p:cBhvr>
                                      <p:tavLst>
                                        <p:tav tm="0">
                                          <p:val>
                                            <p:fltVal val="0"/>
                                          </p:val>
                                        </p:tav>
                                        <p:tav tm="100000">
                                          <p:val>
                                            <p:strVal val="#ppt_h"/>
                                          </p:val>
                                        </p:tav>
                                      </p:tavLst>
                                    </p:anim>
                                    <p:animEffect transition="in" filter="fade">
                                      <p:cBhvr>
                                        <p:cTn id="33" dur="500"/>
                                        <p:tgtEl>
                                          <p:spTgt spid="4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18"/>
                                        </p:tgtEl>
                                        <p:attrNameLst>
                                          <p:attrName>style.visibility</p:attrName>
                                        </p:attrNameLst>
                                      </p:cBhvr>
                                      <p:to>
                                        <p:strVal val="visible"/>
                                      </p:to>
                                    </p:set>
                                    <p:anim calcmode="lin" valueType="num">
                                      <p:cBhvr>
                                        <p:cTn id="36" dur="500" fill="hold"/>
                                        <p:tgtEl>
                                          <p:spTgt spid="418"/>
                                        </p:tgtEl>
                                        <p:attrNameLst>
                                          <p:attrName>ppt_w</p:attrName>
                                        </p:attrNameLst>
                                      </p:cBhvr>
                                      <p:tavLst>
                                        <p:tav tm="0">
                                          <p:val>
                                            <p:fltVal val="0"/>
                                          </p:val>
                                        </p:tav>
                                        <p:tav tm="100000">
                                          <p:val>
                                            <p:strVal val="#ppt_w"/>
                                          </p:val>
                                        </p:tav>
                                      </p:tavLst>
                                    </p:anim>
                                    <p:anim calcmode="lin" valueType="num">
                                      <p:cBhvr>
                                        <p:cTn id="37" dur="500" fill="hold"/>
                                        <p:tgtEl>
                                          <p:spTgt spid="418"/>
                                        </p:tgtEl>
                                        <p:attrNameLst>
                                          <p:attrName>ppt_h</p:attrName>
                                        </p:attrNameLst>
                                      </p:cBhvr>
                                      <p:tavLst>
                                        <p:tav tm="0">
                                          <p:val>
                                            <p:fltVal val="0"/>
                                          </p:val>
                                        </p:tav>
                                        <p:tav tm="100000">
                                          <p:val>
                                            <p:strVal val="#ppt_h"/>
                                          </p:val>
                                        </p:tav>
                                      </p:tavLst>
                                    </p:anim>
                                    <p:animEffect transition="in" filter="fade">
                                      <p:cBhvr>
                                        <p:cTn id="38" dur="500"/>
                                        <p:tgtEl>
                                          <p:spTgt spid="4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22"/>
                                        </p:tgtEl>
                                        <p:attrNameLst>
                                          <p:attrName>style.visibility</p:attrName>
                                        </p:attrNameLst>
                                      </p:cBhvr>
                                      <p:to>
                                        <p:strVal val="visible"/>
                                      </p:to>
                                    </p:set>
                                    <p:anim calcmode="lin" valueType="num">
                                      <p:cBhvr>
                                        <p:cTn id="43" dur="500" fill="hold"/>
                                        <p:tgtEl>
                                          <p:spTgt spid="422"/>
                                        </p:tgtEl>
                                        <p:attrNameLst>
                                          <p:attrName>ppt_w</p:attrName>
                                        </p:attrNameLst>
                                      </p:cBhvr>
                                      <p:tavLst>
                                        <p:tav tm="0">
                                          <p:val>
                                            <p:fltVal val="0"/>
                                          </p:val>
                                        </p:tav>
                                        <p:tav tm="100000">
                                          <p:val>
                                            <p:strVal val="#ppt_w"/>
                                          </p:val>
                                        </p:tav>
                                      </p:tavLst>
                                    </p:anim>
                                    <p:anim calcmode="lin" valueType="num">
                                      <p:cBhvr>
                                        <p:cTn id="44" dur="500" fill="hold"/>
                                        <p:tgtEl>
                                          <p:spTgt spid="422"/>
                                        </p:tgtEl>
                                        <p:attrNameLst>
                                          <p:attrName>ppt_h</p:attrName>
                                        </p:attrNameLst>
                                      </p:cBhvr>
                                      <p:tavLst>
                                        <p:tav tm="0">
                                          <p:val>
                                            <p:fltVal val="0"/>
                                          </p:val>
                                        </p:tav>
                                        <p:tav tm="100000">
                                          <p:val>
                                            <p:strVal val="#ppt_h"/>
                                          </p:val>
                                        </p:tav>
                                      </p:tavLst>
                                    </p:anim>
                                    <p:animEffect transition="in" filter="fade">
                                      <p:cBhvr>
                                        <p:cTn id="45" dur="500"/>
                                        <p:tgtEl>
                                          <p:spTgt spid="4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19"/>
                                        </p:tgtEl>
                                        <p:attrNameLst>
                                          <p:attrName>style.visibility</p:attrName>
                                        </p:attrNameLst>
                                      </p:cBhvr>
                                      <p:to>
                                        <p:strVal val="visible"/>
                                      </p:to>
                                    </p:set>
                                    <p:anim calcmode="lin" valueType="num">
                                      <p:cBhvr>
                                        <p:cTn id="48" dur="500" fill="hold"/>
                                        <p:tgtEl>
                                          <p:spTgt spid="419"/>
                                        </p:tgtEl>
                                        <p:attrNameLst>
                                          <p:attrName>ppt_w</p:attrName>
                                        </p:attrNameLst>
                                      </p:cBhvr>
                                      <p:tavLst>
                                        <p:tav tm="0">
                                          <p:val>
                                            <p:fltVal val="0"/>
                                          </p:val>
                                        </p:tav>
                                        <p:tav tm="100000">
                                          <p:val>
                                            <p:strVal val="#ppt_w"/>
                                          </p:val>
                                        </p:tav>
                                      </p:tavLst>
                                    </p:anim>
                                    <p:anim calcmode="lin" valueType="num">
                                      <p:cBhvr>
                                        <p:cTn id="49" dur="500" fill="hold"/>
                                        <p:tgtEl>
                                          <p:spTgt spid="419"/>
                                        </p:tgtEl>
                                        <p:attrNameLst>
                                          <p:attrName>ppt_h</p:attrName>
                                        </p:attrNameLst>
                                      </p:cBhvr>
                                      <p:tavLst>
                                        <p:tav tm="0">
                                          <p:val>
                                            <p:fltVal val="0"/>
                                          </p:val>
                                        </p:tav>
                                        <p:tav tm="100000">
                                          <p:val>
                                            <p:strVal val="#ppt_h"/>
                                          </p:val>
                                        </p:tav>
                                      </p:tavLst>
                                    </p:anim>
                                    <p:animEffect transition="in" filter="fade">
                                      <p:cBhvr>
                                        <p:cTn id="50"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19" grpId="0" animBg="1"/>
      <p:bldP spid="421" grpId="0" animBg="1"/>
      <p:bldP spid="422" grpId="0" animBg="1"/>
      <p:bldP spid="424" grpId="0" animBg="1"/>
      <p:bldP spid="425" grpId="0" animBg="1"/>
      <p:bldP spid="427" grpId="0" animBg="1"/>
      <p:bldP spid="4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his is your list slide"/>
          <p:cNvSpPr txBox="1"/>
          <p:nvPr/>
        </p:nvSpPr>
        <p:spPr>
          <a:xfrm>
            <a:off x="2956410" y="1737360"/>
            <a:ext cx="14855340"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12000">
                <a:solidFill>
                  <a:srgbClr val="001356"/>
                </a:solidFill>
                <a:latin typeface="Montserrat Medium"/>
                <a:ea typeface="Montserrat Medium"/>
                <a:cs typeface="Montserrat Medium"/>
                <a:sym typeface="Montserrat Medium"/>
              </a:defRPr>
            </a:lvl1pPr>
          </a:lstStyle>
          <a:p>
            <a:r>
              <a:rPr lang="ru-RU" dirty="0"/>
              <a:t>Технологический стек</a:t>
            </a:r>
            <a:endParaRPr dirty="0"/>
          </a:p>
        </p:txBody>
      </p:sp>
      <p:sp>
        <p:nvSpPr>
          <p:cNvPr id="397" name="Lorem ipsum dolor sit adipiscing elit, sed do incididunt exercitation ullamco laboris nisi consequat."/>
          <p:cNvSpPr txBox="1"/>
          <p:nvPr/>
        </p:nvSpPr>
        <p:spPr>
          <a:xfrm>
            <a:off x="3083411" y="8483947"/>
            <a:ext cx="5915443" cy="29546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Платформа для разработки приложения и отладки кода – Visual Studio и .Net Framework 4.8 </a:t>
            </a:r>
            <a:endParaRPr dirty="0">
              <a:solidFill>
                <a:srgbClr val="5E6A92"/>
              </a:solidFill>
              <a:latin typeface="Montserrat Regular" panose="00000500000000000000" pitchFamily="2" charset="-52"/>
            </a:endParaRPr>
          </a:p>
        </p:txBody>
      </p:sp>
      <p:sp>
        <p:nvSpPr>
          <p:cNvPr id="398" name="Lorem ipsum dolor sit adipiscing elit, sed do incididunt exercitation ullamco laboris nisi consequat."/>
          <p:cNvSpPr txBox="1"/>
          <p:nvPr/>
        </p:nvSpPr>
        <p:spPr>
          <a:xfrm>
            <a:off x="9344511" y="8483947"/>
            <a:ext cx="5915443" cy="29546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Библиотека компьютерного зрения - </a:t>
            </a:r>
            <a:r>
              <a:rPr lang="ru-RU" b="0" i="0" dirty="0" err="1">
                <a:solidFill>
                  <a:srgbClr val="5E6A92"/>
                </a:solidFill>
                <a:effectLst/>
                <a:latin typeface="Montserrat Regular" panose="00000500000000000000" pitchFamily="2" charset="-52"/>
              </a:rPr>
              <a:t>OpenCV</a:t>
            </a:r>
            <a:r>
              <a:rPr lang="ru-RU" b="0" i="0" dirty="0">
                <a:solidFill>
                  <a:srgbClr val="5E6A92"/>
                </a:solidFill>
                <a:effectLst/>
                <a:latin typeface="Montserrat Regular" panose="00000500000000000000" pitchFamily="2" charset="-52"/>
              </a:rPr>
              <a:t> в виде обёртки Emgu.CV для C# </a:t>
            </a:r>
            <a:endParaRPr dirty="0">
              <a:solidFill>
                <a:srgbClr val="5E6A92"/>
              </a:solidFill>
              <a:latin typeface="Montserrat Regular" panose="00000500000000000000" pitchFamily="2" charset="-52"/>
            </a:endParaRPr>
          </a:p>
        </p:txBody>
      </p:sp>
      <p:sp>
        <p:nvSpPr>
          <p:cNvPr id="399" name="Lorem ipsum dolor sit adipiscing elit, sed do incididunt exercitation ullamco laboris nisi consequat."/>
          <p:cNvSpPr txBox="1"/>
          <p:nvPr/>
        </p:nvSpPr>
        <p:spPr>
          <a:xfrm>
            <a:off x="15605611" y="8483947"/>
            <a:ext cx="5915443" cy="18466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Платформа для выгрузки и хранения кода – </a:t>
            </a:r>
            <a:r>
              <a:rPr lang="ru-RU" b="0" i="0" dirty="0" err="1">
                <a:solidFill>
                  <a:srgbClr val="5E6A92"/>
                </a:solidFill>
                <a:effectLst/>
                <a:latin typeface="Montserrat Regular" panose="00000500000000000000" pitchFamily="2" charset="-52"/>
              </a:rPr>
              <a:t>GitHub</a:t>
            </a:r>
            <a:r>
              <a:rPr lang="ru-RU" b="0" i="0" dirty="0">
                <a:solidFill>
                  <a:srgbClr val="5E6A92"/>
                </a:solidFill>
                <a:effectLst/>
                <a:latin typeface="Montserrat Regular" panose="00000500000000000000" pitchFamily="2" charset="-52"/>
              </a:rPr>
              <a:t> </a:t>
            </a:r>
            <a:endParaRPr dirty="0">
              <a:solidFill>
                <a:srgbClr val="5E6A92"/>
              </a:solidFill>
              <a:latin typeface="Montserrat Regular" panose="00000500000000000000" pitchFamily="2" charset="-52"/>
            </a:endParaRPr>
          </a:p>
        </p:txBody>
      </p:sp>
      <p:sp>
        <p:nvSpPr>
          <p:cNvPr id="400" name="Circle"/>
          <p:cNvSpPr/>
          <p:nvPr/>
        </p:nvSpPr>
        <p:spPr>
          <a:xfrm>
            <a:off x="3048000" y="6701035"/>
            <a:ext cx="1263006" cy="1263007"/>
          </a:xfrm>
          <a:prstGeom prst="ellipse">
            <a:avLst/>
          </a:prstGeom>
          <a:solidFill>
            <a:schemeClr val="accent1"/>
          </a:solidFill>
          <a:ln w="25400">
            <a:miter lim="400000"/>
          </a:ln>
        </p:spPr>
        <p:txBody>
          <a:bodyPr tIns="91439" bIns="91439" anchor="ctr"/>
          <a:lstStyle/>
          <a:p>
            <a:endParaRPr/>
          </a:p>
        </p:txBody>
      </p:sp>
      <p:sp>
        <p:nvSpPr>
          <p:cNvPr id="401" name="Circle"/>
          <p:cNvSpPr/>
          <p:nvPr/>
        </p:nvSpPr>
        <p:spPr>
          <a:xfrm>
            <a:off x="9321800" y="6701035"/>
            <a:ext cx="1263006" cy="1263007"/>
          </a:xfrm>
          <a:prstGeom prst="ellipse">
            <a:avLst/>
          </a:prstGeom>
          <a:solidFill>
            <a:schemeClr val="accent2"/>
          </a:solidFill>
          <a:ln w="25400">
            <a:miter lim="400000"/>
          </a:ln>
        </p:spPr>
        <p:txBody>
          <a:bodyPr tIns="91439" bIns="91439" anchor="ctr"/>
          <a:lstStyle/>
          <a:p>
            <a:endParaRPr/>
          </a:p>
        </p:txBody>
      </p:sp>
      <p:sp>
        <p:nvSpPr>
          <p:cNvPr id="402" name="Circle"/>
          <p:cNvSpPr/>
          <p:nvPr/>
        </p:nvSpPr>
        <p:spPr>
          <a:xfrm>
            <a:off x="15646400" y="6701035"/>
            <a:ext cx="1263006" cy="1263007"/>
          </a:xfrm>
          <a:prstGeom prst="ellipse">
            <a:avLst/>
          </a:prstGeom>
          <a:solidFill>
            <a:schemeClr val="accent1"/>
          </a:solidFill>
          <a:ln w="25400">
            <a:miter lim="400000"/>
          </a:ln>
        </p:spPr>
        <p:txBody>
          <a:bodyPr tIns="91439" bIns="91439" anchor="ctr"/>
          <a:lstStyle/>
          <a:p>
            <a:endParaRPr/>
          </a:p>
        </p:txBody>
      </p:sp>
      <p:sp>
        <p:nvSpPr>
          <p:cNvPr id="403" name="Graphic 209"/>
          <p:cNvSpPr/>
          <p:nvPr/>
        </p:nvSpPr>
        <p:spPr>
          <a:xfrm>
            <a:off x="9655798" y="6998125"/>
            <a:ext cx="609526" cy="581015"/>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rgbClr val="FFFFFF"/>
          </a:solidFill>
          <a:ln w="25400">
            <a:miter lim="400000"/>
          </a:ln>
        </p:spPr>
        <p:txBody>
          <a:bodyPr tIns="91439" bIns="91439" anchor="ctr"/>
          <a:lstStyle/>
          <a:p>
            <a:endParaRPr/>
          </a:p>
        </p:txBody>
      </p:sp>
      <p:sp>
        <p:nvSpPr>
          <p:cNvPr id="404" name="Graphic 237"/>
          <p:cNvSpPr/>
          <p:nvPr/>
        </p:nvSpPr>
        <p:spPr>
          <a:xfrm>
            <a:off x="3374852" y="7008947"/>
            <a:ext cx="609290" cy="610171"/>
          </a:xfrm>
          <a:custGeom>
            <a:avLst/>
            <a:gdLst/>
            <a:ahLst/>
            <a:cxnLst>
              <a:cxn ang="0">
                <a:pos x="wd2" y="hd2"/>
              </a:cxn>
              <a:cxn ang="5400000">
                <a:pos x="wd2" y="hd2"/>
              </a:cxn>
              <a:cxn ang="10800000">
                <a:pos x="wd2" y="hd2"/>
              </a:cxn>
              <a:cxn ang="16200000">
                <a:pos x="wd2" y="hd2"/>
              </a:cxn>
            </a:cxnLst>
            <a:rect l="0" t="0" r="r" b="b"/>
            <a:pathLst>
              <a:path w="21023" h="21356" extrusionOk="0">
                <a:moveTo>
                  <a:pt x="15748" y="1025"/>
                </a:moveTo>
                <a:lnTo>
                  <a:pt x="12233" y="4592"/>
                </a:lnTo>
                <a:lnTo>
                  <a:pt x="13133" y="8001"/>
                </a:lnTo>
                <a:lnTo>
                  <a:pt x="16495" y="8915"/>
                </a:lnTo>
                <a:lnTo>
                  <a:pt x="19948" y="5410"/>
                </a:lnTo>
                <a:cubicBezTo>
                  <a:pt x="20146" y="5164"/>
                  <a:pt x="20502" y="5127"/>
                  <a:pt x="20744" y="5328"/>
                </a:cubicBezTo>
                <a:cubicBezTo>
                  <a:pt x="20872" y="5434"/>
                  <a:pt x="20949" y="5591"/>
                  <a:pt x="20952" y="5759"/>
                </a:cubicBezTo>
                <a:cubicBezTo>
                  <a:pt x="21257" y="7834"/>
                  <a:pt x="20564" y="9932"/>
                  <a:pt x="19088" y="11402"/>
                </a:cubicBezTo>
                <a:cubicBezTo>
                  <a:pt x="17801" y="12712"/>
                  <a:pt x="16033" y="13418"/>
                  <a:pt x="14211" y="13348"/>
                </a:cubicBezTo>
                <a:cubicBezTo>
                  <a:pt x="13191" y="13306"/>
                  <a:pt x="12198" y="13690"/>
                  <a:pt x="11465" y="14412"/>
                </a:cubicBezTo>
                <a:lnTo>
                  <a:pt x="5585" y="20379"/>
                </a:lnTo>
                <a:cubicBezTo>
                  <a:pt x="4967" y="21004"/>
                  <a:pt x="4130" y="21356"/>
                  <a:pt x="3257" y="21356"/>
                </a:cubicBezTo>
                <a:cubicBezTo>
                  <a:pt x="3206" y="21356"/>
                  <a:pt x="3154" y="21356"/>
                  <a:pt x="3102" y="21352"/>
                </a:cubicBezTo>
                <a:cubicBezTo>
                  <a:pt x="2174" y="21305"/>
                  <a:pt x="1309" y="20864"/>
                  <a:pt x="718" y="20137"/>
                </a:cubicBezTo>
                <a:cubicBezTo>
                  <a:pt x="-343" y="18762"/>
                  <a:pt x="-215" y="16798"/>
                  <a:pt x="1014" y="15577"/>
                </a:cubicBezTo>
                <a:lnTo>
                  <a:pt x="6814" y="9694"/>
                </a:lnTo>
                <a:cubicBezTo>
                  <a:pt x="7527" y="8951"/>
                  <a:pt x="7906" y="7943"/>
                  <a:pt x="7861" y="6907"/>
                </a:cubicBezTo>
                <a:cubicBezTo>
                  <a:pt x="7800" y="5061"/>
                  <a:pt x="8494" y="3270"/>
                  <a:pt x="9780" y="1961"/>
                </a:cubicBezTo>
                <a:cubicBezTo>
                  <a:pt x="11245" y="457"/>
                  <a:pt x="13332" y="-244"/>
                  <a:pt x="15393" y="76"/>
                </a:cubicBezTo>
                <a:cubicBezTo>
                  <a:pt x="15693" y="88"/>
                  <a:pt x="15927" y="345"/>
                  <a:pt x="15914" y="650"/>
                </a:cubicBezTo>
                <a:cubicBezTo>
                  <a:pt x="15909" y="792"/>
                  <a:pt x="15849" y="927"/>
                  <a:pt x="15748" y="1025"/>
                </a:cubicBezTo>
                <a:close/>
                <a:moveTo>
                  <a:pt x="3947" y="17319"/>
                </a:moveTo>
                <a:cubicBezTo>
                  <a:pt x="3561" y="16929"/>
                  <a:pt x="2937" y="16929"/>
                  <a:pt x="2552" y="17320"/>
                </a:cubicBezTo>
                <a:cubicBezTo>
                  <a:pt x="2167" y="17711"/>
                  <a:pt x="2167" y="18344"/>
                  <a:pt x="2553" y="18734"/>
                </a:cubicBezTo>
                <a:cubicBezTo>
                  <a:pt x="2938" y="19125"/>
                  <a:pt x="3562" y="19125"/>
                  <a:pt x="3947" y="18734"/>
                </a:cubicBezTo>
                <a:cubicBezTo>
                  <a:pt x="4332" y="18344"/>
                  <a:pt x="4332" y="17711"/>
                  <a:pt x="3947" y="17320"/>
                </a:cubicBezTo>
                <a:cubicBezTo>
                  <a:pt x="3947" y="17320"/>
                  <a:pt x="3947" y="17320"/>
                  <a:pt x="3947" y="17319"/>
                </a:cubicBezTo>
                <a:close/>
                <a:moveTo>
                  <a:pt x="6066" y="16113"/>
                </a:moveTo>
                <a:lnTo>
                  <a:pt x="10221" y="11897"/>
                </a:lnTo>
                <a:cubicBezTo>
                  <a:pt x="10482" y="11642"/>
                  <a:pt x="10490" y="11219"/>
                  <a:pt x="10237" y="10955"/>
                </a:cubicBezTo>
                <a:cubicBezTo>
                  <a:pt x="9985" y="10690"/>
                  <a:pt x="9569" y="10682"/>
                  <a:pt x="9308" y="10938"/>
                </a:cubicBezTo>
                <a:cubicBezTo>
                  <a:pt x="9302" y="10944"/>
                  <a:pt x="9297" y="10949"/>
                  <a:pt x="9292" y="10955"/>
                </a:cubicBezTo>
                <a:lnTo>
                  <a:pt x="5136" y="15170"/>
                </a:lnTo>
                <a:cubicBezTo>
                  <a:pt x="4875" y="15426"/>
                  <a:pt x="4868" y="15848"/>
                  <a:pt x="5120" y="16113"/>
                </a:cubicBezTo>
                <a:cubicBezTo>
                  <a:pt x="5372" y="16378"/>
                  <a:pt x="5788" y="16386"/>
                  <a:pt x="6049" y="16130"/>
                </a:cubicBezTo>
                <a:cubicBezTo>
                  <a:pt x="6055" y="16124"/>
                  <a:pt x="6060" y="16119"/>
                  <a:pt x="6066" y="16113"/>
                </a:cubicBezTo>
                <a:close/>
              </a:path>
            </a:pathLst>
          </a:custGeom>
          <a:solidFill>
            <a:srgbClr val="FFFFFF"/>
          </a:solidFill>
          <a:ln w="25400">
            <a:miter lim="400000"/>
          </a:ln>
        </p:spPr>
        <p:txBody>
          <a:bodyPr tIns="91439" bIns="91439" anchor="ctr"/>
          <a:lstStyle/>
          <a:p>
            <a:endParaRPr/>
          </a:p>
        </p:txBody>
      </p:sp>
      <p:sp>
        <p:nvSpPr>
          <p:cNvPr id="405" name="Graphic 229"/>
          <p:cNvSpPr/>
          <p:nvPr/>
        </p:nvSpPr>
        <p:spPr>
          <a:xfrm>
            <a:off x="16049184" y="7050507"/>
            <a:ext cx="609836" cy="476251"/>
          </a:xfrm>
          <a:custGeom>
            <a:avLst/>
            <a:gdLst/>
            <a:ahLst/>
            <a:cxnLst>
              <a:cxn ang="0">
                <a:pos x="wd2" y="hd2"/>
              </a:cxn>
              <a:cxn ang="5400000">
                <a:pos x="wd2" y="hd2"/>
              </a:cxn>
              <a:cxn ang="10800000">
                <a:pos x="wd2" y="hd2"/>
              </a:cxn>
              <a:cxn ang="16200000">
                <a:pos x="wd2" y="hd2"/>
              </a:cxn>
            </a:cxnLst>
            <a:rect l="0" t="0" r="r" b="b"/>
            <a:pathLst>
              <a:path w="21531" h="21600" extrusionOk="0">
                <a:moveTo>
                  <a:pt x="8407" y="21600"/>
                </a:moveTo>
                <a:cubicBezTo>
                  <a:pt x="0" y="21600"/>
                  <a:pt x="0" y="19953"/>
                  <a:pt x="0" y="19411"/>
                </a:cubicBezTo>
                <a:lnTo>
                  <a:pt x="0" y="18302"/>
                </a:lnTo>
                <a:cubicBezTo>
                  <a:pt x="2" y="16622"/>
                  <a:pt x="766" y="15098"/>
                  <a:pt x="1955" y="14401"/>
                </a:cubicBezTo>
                <a:lnTo>
                  <a:pt x="4763" y="12760"/>
                </a:lnTo>
                <a:cubicBezTo>
                  <a:pt x="5078" y="12575"/>
                  <a:pt x="5349" y="12286"/>
                  <a:pt x="5548" y="11923"/>
                </a:cubicBezTo>
                <a:cubicBezTo>
                  <a:pt x="5741" y="11570"/>
                  <a:pt x="5756" y="11104"/>
                  <a:pt x="5586" y="10732"/>
                </a:cubicBezTo>
                <a:cubicBezTo>
                  <a:pt x="4964" y="9342"/>
                  <a:pt x="4638" y="7766"/>
                  <a:pt x="4641" y="6163"/>
                </a:cubicBezTo>
                <a:cubicBezTo>
                  <a:pt x="4641" y="3096"/>
                  <a:pt x="5805" y="0"/>
                  <a:pt x="8407" y="0"/>
                </a:cubicBezTo>
                <a:cubicBezTo>
                  <a:pt x="11009" y="0"/>
                  <a:pt x="12174" y="3096"/>
                  <a:pt x="12174" y="6163"/>
                </a:cubicBezTo>
                <a:cubicBezTo>
                  <a:pt x="12178" y="7766"/>
                  <a:pt x="11853" y="9343"/>
                  <a:pt x="11232" y="10734"/>
                </a:cubicBezTo>
                <a:cubicBezTo>
                  <a:pt x="11062" y="11107"/>
                  <a:pt x="11076" y="11572"/>
                  <a:pt x="11270" y="11926"/>
                </a:cubicBezTo>
                <a:cubicBezTo>
                  <a:pt x="11469" y="12289"/>
                  <a:pt x="11740" y="12578"/>
                  <a:pt x="12055" y="12762"/>
                </a:cubicBezTo>
                <a:lnTo>
                  <a:pt x="14863" y="14404"/>
                </a:lnTo>
                <a:cubicBezTo>
                  <a:pt x="16050" y="15102"/>
                  <a:pt x="16812" y="16624"/>
                  <a:pt x="16814" y="18302"/>
                </a:cubicBezTo>
                <a:lnTo>
                  <a:pt x="16814" y="19411"/>
                </a:lnTo>
                <a:cubicBezTo>
                  <a:pt x="16814" y="19953"/>
                  <a:pt x="16814" y="21600"/>
                  <a:pt x="8407" y="21600"/>
                </a:cubicBezTo>
                <a:close/>
                <a:moveTo>
                  <a:pt x="16954" y="8819"/>
                </a:moveTo>
                <a:lnTo>
                  <a:pt x="21325" y="3203"/>
                </a:lnTo>
                <a:cubicBezTo>
                  <a:pt x="21593" y="2871"/>
                  <a:pt x="21600" y="2324"/>
                  <a:pt x="21342" y="1981"/>
                </a:cubicBezTo>
                <a:cubicBezTo>
                  <a:pt x="21084" y="1638"/>
                  <a:pt x="20658" y="1628"/>
                  <a:pt x="20391" y="1960"/>
                </a:cubicBezTo>
                <a:cubicBezTo>
                  <a:pt x="20385" y="1967"/>
                  <a:pt x="20380" y="1974"/>
                  <a:pt x="20374" y="1981"/>
                </a:cubicBezTo>
                <a:lnTo>
                  <a:pt x="16478" y="6986"/>
                </a:lnTo>
                <a:lnTo>
                  <a:pt x="14600" y="4573"/>
                </a:lnTo>
                <a:cubicBezTo>
                  <a:pt x="14332" y="4242"/>
                  <a:pt x="13907" y="4251"/>
                  <a:pt x="13649" y="4594"/>
                </a:cubicBezTo>
                <a:cubicBezTo>
                  <a:pt x="13397" y="4929"/>
                  <a:pt x="13397" y="5460"/>
                  <a:pt x="13649" y="5795"/>
                </a:cubicBezTo>
                <a:lnTo>
                  <a:pt x="16003" y="8819"/>
                </a:lnTo>
                <a:cubicBezTo>
                  <a:pt x="16265" y="9156"/>
                  <a:pt x="16691" y="9156"/>
                  <a:pt x="16954" y="8819"/>
                </a:cubicBezTo>
                <a:close/>
              </a:path>
            </a:pathLst>
          </a:custGeom>
          <a:solidFill>
            <a:srgbClr val="FFFFFF"/>
          </a:solidFill>
          <a:ln w="25400">
            <a:miter lim="400000"/>
          </a:ln>
        </p:spPr>
        <p:txBody>
          <a:bodyPr tIns="91439" bIns="91439" anchor="ctr"/>
          <a:lstStyle/>
          <a:p>
            <a:endParaRPr/>
          </a:p>
        </p:txBody>
      </p:sp>
      <p:grpSp>
        <p:nvGrpSpPr>
          <p:cNvPr id="413" name="Group"/>
          <p:cNvGrpSpPr/>
          <p:nvPr/>
        </p:nvGrpSpPr>
        <p:grpSpPr>
          <a:xfrm>
            <a:off x="19634547" y="-4216053"/>
            <a:ext cx="9448106" cy="9448106"/>
            <a:chOff x="0" y="0"/>
            <a:chExt cx="9448105" cy="9448105"/>
          </a:xfrm>
        </p:grpSpPr>
        <p:sp>
          <p:nvSpPr>
            <p:cNvPr id="406"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7"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8"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9"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0"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1"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2"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414" name="Shape"/>
          <p:cNvSpPr/>
          <p:nvPr/>
        </p:nvSpPr>
        <p:spPr>
          <a:xfrm>
            <a:off x="-6731106" y="1522755"/>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anim calcmode="lin" valueType="num">
                                      <p:cBhvr>
                                        <p:cTn id="8" dur="1000" fill="hold"/>
                                        <p:tgtEl>
                                          <p:spTgt spid="397"/>
                                        </p:tgtEl>
                                        <p:attrNameLst>
                                          <p:attrName>ppt_x</p:attrName>
                                        </p:attrNameLst>
                                      </p:cBhvr>
                                      <p:tavLst>
                                        <p:tav tm="0">
                                          <p:val>
                                            <p:strVal val="#ppt_x"/>
                                          </p:val>
                                        </p:tav>
                                        <p:tav tm="100000">
                                          <p:val>
                                            <p:strVal val="#ppt_x"/>
                                          </p:val>
                                        </p:tav>
                                      </p:tavLst>
                                    </p:anim>
                                    <p:anim calcmode="lin" valueType="num">
                                      <p:cBhvr>
                                        <p:cTn id="9" dur="1000" fill="hold"/>
                                        <p:tgtEl>
                                          <p:spTgt spid="3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fade">
                                      <p:cBhvr>
                                        <p:cTn id="12" dur="1000"/>
                                        <p:tgtEl>
                                          <p:spTgt spid="404"/>
                                        </p:tgtEl>
                                      </p:cBhvr>
                                    </p:animEffect>
                                    <p:anim calcmode="lin" valueType="num">
                                      <p:cBhvr>
                                        <p:cTn id="13" dur="1000" fill="hold"/>
                                        <p:tgtEl>
                                          <p:spTgt spid="404"/>
                                        </p:tgtEl>
                                        <p:attrNameLst>
                                          <p:attrName>ppt_x</p:attrName>
                                        </p:attrNameLst>
                                      </p:cBhvr>
                                      <p:tavLst>
                                        <p:tav tm="0">
                                          <p:val>
                                            <p:strVal val="#ppt_x"/>
                                          </p:val>
                                        </p:tav>
                                        <p:tav tm="100000">
                                          <p:val>
                                            <p:strVal val="#ppt_x"/>
                                          </p:val>
                                        </p:tav>
                                      </p:tavLst>
                                    </p:anim>
                                    <p:anim calcmode="lin" valueType="num">
                                      <p:cBhvr>
                                        <p:cTn id="14" dur="1000" fill="hold"/>
                                        <p:tgtEl>
                                          <p:spTgt spid="4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1000"/>
                                        <p:tgtEl>
                                          <p:spTgt spid="400"/>
                                        </p:tgtEl>
                                      </p:cBhvr>
                                    </p:animEffect>
                                    <p:anim calcmode="lin" valueType="num">
                                      <p:cBhvr>
                                        <p:cTn id="18" dur="1000" fill="hold"/>
                                        <p:tgtEl>
                                          <p:spTgt spid="400"/>
                                        </p:tgtEl>
                                        <p:attrNameLst>
                                          <p:attrName>ppt_x</p:attrName>
                                        </p:attrNameLst>
                                      </p:cBhvr>
                                      <p:tavLst>
                                        <p:tav tm="0">
                                          <p:val>
                                            <p:strVal val="#ppt_x"/>
                                          </p:val>
                                        </p:tav>
                                        <p:tav tm="100000">
                                          <p:val>
                                            <p:strVal val="#ppt_x"/>
                                          </p:val>
                                        </p:tav>
                                      </p:tavLst>
                                    </p:anim>
                                    <p:anim calcmode="lin" valueType="num">
                                      <p:cBhvr>
                                        <p:cTn id="19"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03"/>
                                        </p:tgtEl>
                                        <p:attrNameLst>
                                          <p:attrName>style.visibility</p:attrName>
                                        </p:attrNameLst>
                                      </p:cBhvr>
                                      <p:to>
                                        <p:strVal val="visible"/>
                                      </p:to>
                                    </p:set>
                                    <p:animEffect transition="in" filter="fade">
                                      <p:cBhvr>
                                        <p:cTn id="24" dur="1000"/>
                                        <p:tgtEl>
                                          <p:spTgt spid="403"/>
                                        </p:tgtEl>
                                      </p:cBhvr>
                                    </p:animEffect>
                                    <p:anim calcmode="lin" valueType="num">
                                      <p:cBhvr>
                                        <p:cTn id="25" dur="1000" fill="hold"/>
                                        <p:tgtEl>
                                          <p:spTgt spid="403"/>
                                        </p:tgtEl>
                                        <p:attrNameLst>
                                          <p:attrName>ppt_x</p:attrName>
                                        </p:attrNameLst>
                                      </p:cBhvr>
                                      <p:tavLst>
                                        <p:tav tm="0">
                                          <p:val>
                                            <p:strVal val="#ppt_x"/>
                                          </p:val>
                                        </p:tav>
                                        <p:tav tm="100000">
                                          <p:val>
                                            <p:strVal val="#ppt_x"/>
                                          </p:val>
                                        </p:tav>
                                      </p:tavLst>
                                    </p:anim>
                                    <p:anim calcmode="lin" valueType="num">
                                      <p:cBhvr>
                                        <p:cTn id="26" dur="1000" fill="hold"/>
                                        <p:tgtEl>
                                          <p:spTgt spid="40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01"/>
                                        </p:tgtEl>
                                        <p:attrNameLst>
                                          <p:attrName>style.visibility</p:attrName>
                                        </p:attrNameLst>
                                      </p:cBhvr>
                                      <p:to>
                                        <p:strVal val="visible"/>
                                      </p:to>
                                    </p:set>
                                    <p:animEffect transition="in" filter="fade">
                                      <p:cBhvr>
                                        <p:cTn id="29" dur="1000"/>
                                        <p:tgtEl>
                                          <p:spTgt spid="401"/>
                                        </p:tgtEl>
                                      </p:cBhvr>
                                    </p:animEffect>
                                    <p:anim calcmode="lin" valueType="num">
                                      <p:cBhvr>
                                        <p:cTn id="30" dur="1000" fill="hold"/>
                                        <p:tgtEl>
                                          <p:spTgt spid="401"/>
                                        </p:tgtEl>
                                        <p:attrNameLst>
                                          <p:attrName>ppt_x</p:attrName>
                                        </p:attrNameLst>
                                      </p:cBhvr>
                                      <p:tavLst>
                                        <p:tav tm="0">
                                          <p:val>
                                            <p:strVal val="#ppt_x"/>
                                          </p:val>
                                        </p:tav>
                                        <p:tav tm="100000">
                                          <p:val>
                                            <p:strVal val="#ppt_x"/>
                                          </p:val>
                                        </p:tav>
                                      </p:tavLst>
                                    </p:anim>
                                    <p:anim calcmode="lin" valueType="num">
                                      <p:cBhvr>
                                        <p:cTn id="31" dur="1000" fill="hold"/>
                                        <p:tgtEl>
                                          <p:spTgt spid="40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8"/>
                                        </p:tgtEl>
                                        <p:attrNameLst>
                                          <p:attrName>style.visibility</p:attrName>
                                        </p:attrNameLst>
                                      </p:cBhvr>
                                      <p:to>
                                        <p:strVal val="visible"/>
                                      </p:to>
                                    </p:set>
                                    <p:animEffect transition="in" filter="fade">
                                      <p:cBhvr>
                                        <p:cTn id="34" dur="1000"/>
                                        <p:tgtEl>
                                          <p:spTgt spid="398"/>
                                        </p:tgtEl>
                                      </p:cBhvr>
                                    </p:animEffect>
                                    <p:anim calcmode="lin" valueType="num">
                                      <p:cBhvr>
                                        <p:cTn id="35" dur="1000" fill="hold"/>
                                        <p:tgtEl>
                                          <p:spTgt spid="398"/>
                                        </p:tgtEl>
                                        <p:attrNameLst>
                                          <p:attrName>ppt_x</p:attrName>
                                        </p:attrNameLst>
                                      </p:cBhvr>
                                      <p:tavLst>
                                        <p:tav tm="0">
                                          <p:val>
                                            <p:strVal val="#ppt_x"/>
                                          </p:val>
                                        </p:tav>
                                        <p:tav tm="100000">
                                          <p:val>
                                            <p:strVal val="#ppt_x"/>
                                          </p:val>
                                        </p:tav>
                                      </p:tavLst>
                                    </p:anim>
                                    <p:anim calcmode="lin" valueType="num">
                                      <p:cBhvr>
                                        <p:cTn id="36" dur="1000" fill="hold"/>
                                        <p:tgtEl>
                                          <p:spTgt spid="39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02"/>
                                        </p:tgtEl>
                                        <p:attrNameLst>
                                          <p:attrName>style.visibility</p:attrName>
                                        </p:attrNameLst>
                                      </p:cBhvr>
                                      <p:to>
                                        <p:strVal val="visible"/>
                                      </p:to>
                                    </p:set>
                                    <p:animEffect transition="in" filter="fade">
                                      <p:cBhvr>
                                        <p:cTn id="41" dur="1000"/>
                                        <p:tgtEl>
                                          <p:spTgt spid="402"/>
                                        </p:tgtEl>
                                      </p:cBhvr>
                                    </p:animEffect>
                                    <p:anim calcmode="lin" valueType="num">
                                      <p:cBhvr>
                                        <p:cTn id="42" dur="1000" fill="hold"/>
                                        <p:tgtEl>
                                          <p:spTgt spid="402"/>
                                        </p:tgtEl>
                                        <p:attrNameLst>
                                          <p:attrName>ppt_x</p:attrName>
                                        </p:attrNameLst>
                                      </p:cBhvr>
                                      <p:tavLst>
                                        <p:tav tm="0">
                                          <p:val>
                                            <p:strVal val="#ppt_x"/>
                                          </p:val>
                                        </p:tav>
                                        <p:tav tm="100000">
                                          <p:val>
                                            <p:strVal val="#ppt_x"/>
                                          </p:val>
                                        </p:tav>
                                      </p:tavLst>
                                    </p:anim>
                                    <p:anim calcmode="lin" valueType="num">
                                      <p:cBhvr>
                                        <p:cTn id="43" dur="1000" fill="hold"/>
                                        <p:tgtEl>
                                          <p:spTgt spid="40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5"/>
                                        </p:tgtEl>
                                        <p:attrNameLst>
                                          <p:attrName>style.visibility</p:attrName>
                                        </p:attrNameLst>
                                      </p:cBhvr>
                                      <p:to>
                                        <p:strVal val="visible"/>
                                      </p:to>
                                    </p:set>
                                    <p:animEffect transition="in" filter="fade">
                                      <p:cBhvr>
                                        <p:cTn id="46" dur="1000"/>
                                        <p:tgtEl>
                                          <p:spTgt spid="405"/>
                                        </p:tgtEl>
                                      </p:cBhvr>
                                    </p:animEffect>
                                    <p:anim calcmode="lin" valueType="num">
                                      <p:cBhvr>
                                        <p:cTn id="47" dur="1000" fill="hold"/>
                                        <p:tgtEl>
                                          <p:spTgt spid="405"/>
                                        </p:tgtEl>
                                        <p:attrNameLst>
                                          <p:attrName>ppt_x</p:attrName>
                                        </p:attrNameLst>
                                      </p:cBhvr>
                                      <p:tavLst>
                                        <p:tav tm="0">
                                          <p:val>
                                            <p:strVal val="#ppt_x"/>
                                          </p:val>
                                        </p:tav>
                                        <p:tav tm="100000">
                                          <p:val>
                                            <p:strVal val="#ppt_x"/>
                                          </p:val>
                                        </p:tav>
                                      </p:tavLst>
                                    </p:anim>
                                    <p:anim calcmode="lin" valueType="num">
                                      <p:cBhvr>
                                        <p:cTn id="48" dur="1000" fill="hold"/>
                                        <p:tgtEl>
                                          <p:spTgt spid="40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99"/>
                                        </p:tgtEl>
                                        <p:attrNameLst>
                                          <p:attrName>style.visibility</p:attrName>
                                        </p:attrNameLst>
                                      </p:cBhvr>
                                      <p:to>
                                        <p:strVal val="visible"/>
                                      </p:to>
                                    </p:set>
                                    <p:animEffect transition="in" filter="fade">
                                      <p:cBhvr>
                                        <p:cTn id="51" dur="1000"/>
                                        <p:tgtEl>
                                          <p:spTgt spid="399"/>
                                        </p:tgtEl>
                                      </p:cBhvr>
                                    </p:animEffect>
                                    <p:anim calcmode="lin" valueType="num">
                                      <p:cBhvr>
                                        <p:cTn id="52" dur="1000" fill="hold"/>
                                        <p:tgtEl>
                                          <p:spTgt spid="399"/>
                                        </p:tgtEl>
                                        <p:attrNameLst>
                                          <p:attrName>ppt_x</p:attrName>
                                        </p:attrNameLst>
                                      </p:cBhvr>
                                      <p:tavLst>
                                        <p:tav tm="0">
                                          <p:val>
                                            <p:strVal val="#ppt_x"/>
                                          </p:val>
                                        </p:tav>
                                        <p:tav tm="100000">
                                          <p:val>
                                            <p:strVal val="#ppt_x"/>
                                          </p:val>
                                        </p:tav>
                                      </p:tavLst>
                                    </p:anim>
                                    <p:anim calcmode="lin" valueType="num">
                                      <p:cBhvr>
                                        <p:cTn id="53" dur="1000" fill="hold"/>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p:bldP spid="398" grpId="0" animBg="1"/>
      <p:bldP spid="399" grpId="0" animBg="1"/>
      <p:bldP spid="400" grpId="0" animBg="1"/>
      <p:bldP spid="401" grpId="0" animBg="1"/>
      <p:bldP spid="402" grpId="0" animBg="1"/>
      <p:bldP spid="403" grpId="0" animBg="1"/>
      <p:bldP spid="404" grpId="0" animBg="1"/>
      <p:bldP spid="4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Our business process"/>
          <p:cNvSpPr txBox="1"/>
          <p:nvPr/>
        </p:nvSpPr>
        <p:spPr>
          <a:xfrm>
            <a:off x="2905611" y="2092960"/>
            <a:ext cx="13930214" cy="38779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12000">
                <a:solidFill>
                  <a:srgbClr val="001355"/>
                </a:solidFill>
                <a:latin typeface="Montserrat Medium"/>
                <a:ea typeface="Montserrat Medium"/>
                <a:cs typeface="Montserrat Medium"/>
                <a:sym typeface="Montserrat Medium"/>
              </a:defRPr>
            </a:lvl1pPr>
          </a:lstStyle>
          <a:p>
            <a:r>
              <a:rPr lang="ru-RU" dirty="0"/>
              <a:t>Реализация проекта</a:t>
            </a:r>
            <a:endParaRPr dirty="0"/>
          </a:p>
        </p:txBody>
      </p:sp>
      <p:sp>
        <p:nvSpPr>
          <p:cNvPr id="386" name="Lorem ipsum dolor sit adipiscing elit, sed do incididunt exercitation ullamco laboris nisi consequat."/>
          <p:cNvSpPr txBox="1"/>
          <p:nvPr/>
        </p:nvSpPr>
        <p:spPr>
          <a:xfrm>
            <a:off x="2905611" y="8318501"/>
            <a:ext cx="4062851" cy="35086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После включения приложения необходимо выбрать камеру. </a:t>
            </a:r>
            <a:endParaRPr dirty="0">
              <a:solidFill>
                <a:srgbClr val="5E6A92"/>
              </a:solidFill>
              <a:latin typeface="Montserrat Regular" panose="00000500000000000000" pitchFamily="2" charset="-52"/>
            </a:endParaRPr>
          </a:p>
        </p:txBody>
      </p:sp>
      <p:sp>
        <p:nvSpPr>
          <p:cNvPr id="389" name="Shape"/>
          <p:cNvSpPr/>
          <p:nvPr/>
        </p:nvSpPr>
        <p:spPr>
          <a:xfrm>
            <a:off x="3047999" y="6858000"/>
            <a:ext cx="3920463"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72" y="0"/>
                </a:lnTo>
                <a:lnTo>
                  <a:pt x="21600" y="10800"/>
                </a:lnTo>
                <a:lnTo>
                  <a:pt x="19872" y="21600"/>
                </a:lnTo>
                <a:lnTo>
                  <a:pt x="0" y="21600"/>
                </a:lnTo>
                <a:lnTo>
                  <a:pt x="1728" y="10800"/>
                </a:lnTo>
                <a:lnTo>
                  <a:pt x="0" y="0"/>
                </a:lnTo>
                <a:close/>
              </a:path>
            </a:pathLst>
          </a:custGeom>
          <a:solidFill>
            <a:schemeClr val="accent2"/>
          </a:solidFill>
          <a:ln w="25400">
            <a:miter lim="400000"/>
          </a:ln>
        </p:spPr>
        <p:txBody>
          <a:bodyPr tIns="91439" bIns="91439" anchor="ctr"/>
          <a:lstStyle/>
          <a:p>
            <a:endParaRPr/>
          </a:p>
        </p:txBody>
      </p:sp>
      <p:sp>
        <p:nvSpPr>
          <p:cNvPr id="390" name="Shape"/>
          <p:cNvSpPr/>
          <p:nvPr/>
        </p:nvSpPr>
        <p:spPr>
          <a:xfrm>
            <a:off x="7021970" y="6858000"/>
            <a:ext cx="3953768"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72" y="0"/>
                </a:lnTo>
                <a:lnTo>
                  <a:pt x="21600" y="10800"/>
                </a:lnTo>
                <a:lnTo>
                  <a:pt x="19872" y="21600"/>
                </a:lnTo>
                <a:lnTo>
                  <a:pt x="0" y="21600"/>
                </a:lnTo>
                <a:lnTo>
                  <a:pt x="1728" y="10800"/>
                </a:lnTo>
                <a:lnTo>
                  <a:pt x="0" y="0"/>
                </a:lnTo>
                <a:close/>
              </a:path>
            </a:pathLst>
          </a:custGeom>
          <a:solidFill>
            <a:schemeClr val="accent1">
              <a:lumMod val="60000"/>
              <a:lumOff val="40000"/>
            </a:schemeClr>
          </a:solidFill>
          <a:ln w="25400">
            <a:miter lim="400000"/>
          </a:ln>
        </p:spPr>
        <p:txBody>
          <a:bodyPr tIns="91439" bIns="91439" anchor="ctr"/>
          <a:lstStyle/>
          <a:p>
            <a:endParaRPr/>
          </a:p>
        </p:txBody>
      </p:sp>
      <p:sp>
        <p:nvSpPr>
          <p:cNvPr id="391" name="Shape"/>
          <p:cNvSpPr/>
          <p:nvPr/>
        </p:nvSpPr>
        <p:spPr>
          <a:xfrm>
            <a:off x="11029246" y="6863080"/>
            <a:ext cx="3953768"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72" y="0"/>
                </a:lnTo>
                <a:lnTo>
                  <a:pt x="21600" y="10800"/>
                </a:lnTo>
                <a:lnTo>
                  <a:pt x="19872" y="21600"/>
                </a:lnTo>
                <a:lnTo>
                  <a:pt x="0" y="21600"/>
                </a:lnTo>
                <a:lnTo>
                  <a:pt x="1728" y="10800"/>
                </a:lnTo>
                <a:lnTo>
                  <a:pt x="0" y="0"/>
                </a:lnTo>
                <a:close/>
              </a:path>
            </a:pathLst>
          </a:custGeom>
          <a:solidFill>
            <a:schemeClr val="tx1">
              <a:lumMod val="50000"/>
              <a:lumOff val="50000"/>
            </a:schemeClr>
          </a:solidFill>
          <a:ln w="25400">
            <a:miter lim="400000"/>
          </a:ln>
        </p:spPr>
        <p:txBody>
          <a:bodyPr tIns="91439" bIns="91439" anchor="ctr"/>
          <a:lstStyle/>
          <a:p>
            <a:endParaRPr/>
          </a:p>
        </p:txBody>
      </p:sp>
      <p:sp>
        <p:nvSpPr>
          <p:cNvPr id="392" name="Step #01"/>
          <p:cNvSpPr txBox="1"/>
          <p:nvPr/>
        </p:nvSpPr>
        <p:spPr>
          <a:xfrm>
            <a:off x="3896211" y="7073900"/>
            <a:ext cx="2685773"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rPr dirty="0"/>
              <a:t>Step #01</a:t>
            </a:r>
          </a:p>
        </p:txBody>
      </p:sp>
      <p:sp>
        <p:nvSpPr>
          <p:cNvPr id="393" name="Step #02"/>
          <p:cNvSpPr txBox="1"/>
          <p:nvPr/>
        </p:nvSpPr>
        <p:spPr>
          <a:xfrm>
            <a:off x="7816674" y="7109460"/>
            <a:ext cx="2685773"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rPr dirty="0"/>
              <a:t>Step #02</a:t>
            </a:r>
          </a:p>
        </p:txBody>
      </p:sp>
      <p:sp>
        <p:nvSpPr>
          <p:cNvPr id="394" name="Step #03"/>
          <p:cNvSpPr txBox="1"/>
          <p:nvPr/>
        </p:nvSpPr>
        <p:spPr>
          <a:xfrm>
            <a:off x="16266011" y="7073900"/>
            <a:ext cx="2685774"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t>Step #03</a:t>
            </a:r>
          </a:p>
        </p:txBody>
      </p:sp>
      <p:sp>
        <p:nvSpPr>
          <p:cNvPr id="14" name="Shape">
            <a:extLst>
              <a:ext uri="{FF2B5EF4-FFF2-40B4-BE49-F238E27FC236}">
                <a16:creationId xmlns:a16="http://schemas.microsoft.com/office/drawing/2014/main" id="{316822AB-2B04-4F8A-A9D3-642E97A7A530}"/>
              </a:ext>
            </a:extLst>
          </p:cNvPr>
          <p:cNvSpPr/>
          <p:nvPr/>
        </p:nvSpPr>
        <p:spPr>
          <a:xfrm>
            <a:off x="15024726" y="6858000"/>
            <a:ext cx="3920463"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72" y="0"/>
                </a:lnTo>
                <a:lnTo>
                  <a:pt x="21600" y="10800"/>
                </a:lnTo>
                <a:lnTo>
                  <a:pt x="19872" y="21600"/>
                </a:lnTo>
                <a:lnTo>
                  <a:pt x="0" y="21600"/>
                </a:lnTo>
                <a:lnTo>
                  <a:pt x="1728" y="10800"/>
                </a:lnTo>
                <a:lnTo>
                  <a:pt x="0" y="0"/>
                </a:lnTo>
                <a:close/>
              </a:path>
            </a:pathLst>
          </a:custGeom>
          <a:solidFill>
            <a:schemeClr val="accent1"/>
          </a:solidFill>
          <a:ln w="25400">
            <a:miter lim="400000"/>
          </a:ln>
        </p:spPr>
        <p:txBody>
          <a:bodyPr tIns="91439" bIns="91439" anchor="ctr"/>
          <a:lstStyle/>
          <a:p>
            <a:endParaRPr/>
          </a:p>
        </p:txBody>
      </p:sp>
      <p:sp>
        <p:nvSpPr>
          <p:cNvPr id="15" name="Shape">
            <a:extLst>
              <a:ext uri="{FF2B5EF4-FFF2-40B4-BE49-F238E27FC236}">
                <a16:creationId xmlns:a16="http://schemas.microsoft.com/office/drawing/2014/main" id="{7988CBA0-2A95-4534-BF5E-640AB1A7A2B1}"/>
              </a:ext>
            </a:extLst>
          </p:cNvPr>
          <p:cNvSpPr/>
          <p:nvPr/>
        </p:nvSpPr>
        <p:spPr>
          <a:xfrm>
            <a:off x="18998697" y="6858000"/>
            <a:ext cx="3953768"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72" y="0"/>
                </a:lnTo>
                <a:lnTo>
                  <a:pt x="21600" y="10800"/>
                </a:lnTo>
                <a:lnTo>
                  <a:pt x="19872" y="21600"/>
                </a:lnTo>
                <a:lnTo>
                  <a:pt x="0" y="21600"/>
                </a:lnTo>
                <a:lnTo>
                  <a:pt x="1728" y="10800"/>
                </a:lnTo>
                <a:lnTo>
                  <a:pt x="0" y="0"/>
                </a:lnTo>
                <a:close/>
              </a:path>
            </a:pathLst>
          </a:custGeom>
          <a:solidFill>
            <a:srgbClr val="001355"/>
          </a:solidFill>
          <a:ln w="25400">
            <a:miter lim="400000"/>
          </a:ln>
        </p:spPr>
        <p:txBody>
          <a:bodyPr tIns="91439" bIns="91439" anchor="ctr"/>
          <a:lstStyle/>
          <a:p>
            <a:endParaRPr/>
          </a:p>
        </p:txBody>
      </p:sp>
      <p:sp>
        <p:nvSpPr>
          <p:cNvPr id="20" name="Step #02">
            <a:extLst>
              <a:ext uri="{FF2B5EF4-FFF2-40B4-BE49-F238E27FC236}">
                <a16:creationId xmlns:a16="http://schemas.microsoft.com/office/drawing/2014/main" id="{08AF2B6D-36B5-4AC2-89DD-98B2DE15446F}"/>
              </a:ext>
            </a:extLst>
          </p:cNvPr>
          <p:cNvSpPr txBox="1"/>
          <p:nvPr/>
        </p:nvSpPr>
        <p:spPr>
          <a:xfrm>
            <a:off x="11663243" y="7109460"/>
            <a:ext cx="2685773"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rPr dirty="0"/>
              <a:t>Step #0</a:t>
            </a:r>
            <a:r>
              <a:rPr lang="ru-RU" dirty="0"/>
              <a:t>3</a:t>
            </a:r>
            <a:endParaRPr dirty="0"/>
          </a:p>
        </p:txBody>
      </p:sp>
      <p:sp>
        <p:nvSpPr>
          <p:cNvPr id="21" name="Step #02">
            <a:extLst>
              <a:ext uri="{FF2B5EF4-FFF2-40B4-BE49-F238E27FC236}">
                <a16:creationId xmlns:a16="http://schemas.microsoft.com/office/drawing/2014/main" id="{26912508-E3C3-4998-B775-4BC0E689E607}"/>
              </a:ext>
            </a:extLst>
          </p:cNvPr>
          <p:cNvSpPr txBox="1"/>
          <p:nvPr/>
        </p:nvSpPr>
        <p:spPr>
          <a:xfrm>
            <a:off x="15647969" y="7109460"/>
            <a:ext cx="2685773"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rPr dirty="0"/>
              <a:t>Step #0</a:t>
            </a:r>
            <a:r>
              <a:rPr lang="ru-RU" dirty="0"/>
              <a:t>4</a:t>
            </a:r>
            <a:endParaRPr dirty="0"/>
          </a:p>
        </p:txBody>
      </p:sp>
      <p:sp>
        <p:nvSpPr>
          <p:cNvPr id="22" name="Step #02">
            <a:extLst>
              <a:ext uri="{FF2B5EF4-FFF2-40B4-BE49-F238E27FC236}">
                <a16:creationId xmlns:a16="http://schemas.microsoft.com/office/drawing/2014/main" id="{80DAB263-D385-482F-8420-83370B71CED7}"/>
              </a:ext>
            </a:extLst>
          </p:cNvPr>
          <p:cNvSpPr txBox="1"/>
          <p:nvPr/>
        </p:nvSpPr>
        <p:spPr>
          <a:xfrm>
            <a:off x="19785094" y="7105650"/>
            <a:ext cx="2685773" cy="74168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914400">
              <a:defRPr>
                <a:solidFill>
                  <a:srgbClr val="FFFFFF"/>
                </a:solidFill>
                <a:latin typeface="Montserrat Medium"/>
                <a:ea typeface="Montserrat Medium"/>
                <a:cs typeface="Montserrat Medium"/>
                <a:sym typeface="Montserrat Medium"/>
              </a:defRPr>
            </a:lvl1pPr>
          </a:lstStyle>
          <a:p>
            <a:r>
              <a:rPr dirty="0"/>
              <a:t>Step #0</a:t>
            </a:r>
            <a:r>
              <a:rPr lang="ru-RU" dirty="0"/>
              <a:t>5</a:t>
            </a:r>
            <a:endParaRPr dirty="0"/>
          </a:p>
        </p:txBody>
      </p:sp>
      <p:sp>
        <p:nvSpPr>
          <p:cNvPr id="24" name="Lorem ipsum dolor sit adipiscing elit, sed do incididunt exercitation ullamco laboris nisi consequat.">
            <a:extLst>
              <a:ext uri="{FF2B5EF4-FFF2-40B4-BE49-F238E27FC236}">
                <a16:creationId xmlns:a16="http://schemas.microsoft.com/office/drawing/2014/main" id="{E50BDBA8-06B7-4A3F-B055-ED2044234360}"/>
              </a:ext>
            </a:extLst>
          </p:cNvPr>
          <p:cNvSpPr txBox="1"/>
          <p:nvPr/>
        </p:nvSpPr>
        <p:spPr>
          <a:xfrm>
            <a:off x="6965495" y="8318501"/>
            <a:ext cx="4062851" cy="29546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Для запуска программы нужно нажать кнопку “Начать”. </a:t>
            </a:r>
            <a:endParaRPr dirty="0">
              <a:solidFill>
                <a:srgbClr val="5E6A92"/>
              </a:solidFill>
              <a:latin typeface="Montserrat Regular" panose="00000500000000000000" pitchFamily="2" charset="-52"/>
            </a:endParaRPr>
          </a:p>
        </p:txBody>
      </p:sp>
      <p:sp>
        <p:nvSpPr>
          <p:cNvPr id="25" name="Lorem ipsum dolor sit adipiscing elit, sed do incididunt exercitation ullamco laboris nisi consequat.">
            <a:extLst>
              <a:ext uri="{FF2B5EF4-FFF2-40B4-BE49-F238E27FC236}">
                <a16:creationId xmlns:a16="http://schemas.microsoft.com/office/drawing/2014/main" id="{39B03EBD-4BBB-42F1-9183-48CA85482737}"/>
              </a:ext>
            </a:extLst>
          </p:cNvPr>
          <p:cNvSpPr txBox="1"/>
          <p:nvPr/>
        </p:nvSpPr>
        <p:spPr>
          <a:xfrm>
            <a:off x="10961875" y="8299316"/>
            <a:ext cx="4062851" cy="35086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После нажатия кнопки появится график и начнется сбор информации. </a:t>
            </a:r>
            <a:endParaRPr dirty="0">
              <a:solidFill>
                <a:srgbClr val="5E6A92"/>
              </a:solidFill>
              <a:latin typeface="Montserrat Regular" panose="00000500000000000000" pitchFamily="2" charset="-52"/>
            </a:endParaRPr>
          </a:p>
        </p:txBody>
      </p:sp>
      <p:sp>
        <p:nvSpPr>
          <p:cNvPr id="26" name="Lorem ipsum dolor sit adipiscing elit, sed do incididunt exercitation ullamco laboris nisi consequat.">
            <a:extLst>
              <a:ext uri="{FF2B5EF4-FFF2-40B4-BE49-F238E27FC236}">
                <a16:creationId xmlns:a16="http://schemas.microsoft.com/office/drawing/2014/main" id="{42C828A0-4942-4E78-B769-D18D50C742ED}"/>
              </a:ext>
            </a:extLst>
          </p:cNvPr>
          <p:cNvSpPr txBox="1"/>
          <p:nvPr/>
        </p:nvSpPr>
        <p:spPr>
          <a:xfrm>
            <a:off x="15088230" y="8318501"/>
            <a:ext cx="4062851" cy="18466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Далее можно просмотреть видеопоток. </a:t>
            </a:r>
            <a:endParaRPr dirty="0">
              <a:solidFill>
                <a:srgbClr val="5E6A92"/>
              </a:solidFill>
              <a:latin typeface="Montserrat Regular" panose="00000500000000000000" pitchFamily="2" charset="-52"/>
            </a:endParaRPr>
          </a:p>
        </p:txBody>
      </p:sp>
      <p:sp>
        <p:nvSpPr>
          <p:cNvPr id="27" name="Lorem ipsum dolor sit adipiscing elit, sed do incididunt exercitation ullamco laboris nisi consequat.">
            <a:extLst>
              <a:ext uri="{FF2B5EF4-FFF2-40B4-BE49-F238E27FC236}">
                <a16:creationId xmlns:a16="http://schemas.microsoft.com/office/drawing/2014/main" id="{F6A121A4-E7C7-4964-95ED-DE7EAD1EDBF5}"/>
              </a:ext>
            </a:extLst>
          </p:cNvPr>
          <p:cNvSpPr txBox="1"/>
          <p:nvPr/>
        </p:nvSpPr>
        <p:spPr>
          <a:xfrm>
            <a:off x="19049026" y="8313288"/>
            <a:ext cx="4062851" cy="240065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lang="ru-RU" b="0" i="0" dirty="0">
                <a:solidFill>
                  <a:srgbClr val="5E6A92"/>
                </a:solidFill>
                <a:effectLst/>
                <a:latin typeface="Montserrat Regular" panose="00000500000000000000" pitchFamily="2" charset="-52"/>
              </a:rPr>
              <a:t>Также можно экспортировать график в формат </a:t>
            </a:r>
            <a:r>
              <a:rPr lang="ru-RU" b="0" i="0" dirty="0" err="1">
                <a:solidFill>
                  <a:srgbClr val="5E6A92"/>
                </a:solidFill>
                <a:effectLst/>
                <a:latin typeface="Montserrat Regular" panose="00000500000000000000" pitchFamily="2" charset="-52"/>
              </a:rPr>
              <a:t>jpeg</a:t>
            </a:r>
            <a:r>
              <a:rPr lang="ru-RU" b="0" i="0" dirty="0">
                <a:solidFill>
                  <a:srgbClr val="5E6A92"/>
                </a:solidFill>
                <a:effectLst/>
                <a:latin typeface="Montserrat Regular" panose="00000500000000000000" pitchFamily="2" charset="-52"/>
              </a:rPr>
              <a:t>. </a:t>
            </a:r>
            <a:endParaRPr lang="en-US" dirty="0">
              <a:solidFill>
                <a:srgbClr val="5E6A92"/>
              </a:solidFill>
              <a:latin typeface="Montserrat Regular" panose="00000500000000000000" pitchFamily="2" charset="-5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wipe(left)">
                                      <p:cBhvr>
                                        <p:cTn id="7" dur="500"/>
                                        <p:tgtEl>
                                          <p:spTgt spid="38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wipe(left)">
                                      <p:cBhvr>
                                        <p:cTn id="10" dur="500"/>
                                        <p:tgtEl>
                                          <p:spTgt spid="39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6"/>
                                        </p:tgtEl>
                                        <p:attrNameLst>
                                          <p:attrName>style.visibility</p:attrName>
                                        </p:attrNameLst>
                                      </p:cBhvr>
                                      <p:to>
                                        <p:strVal val="visible"/>
                                      </p:to>
                                    </p:set>
                                    <p:animEffect transition="in" filter="wipe(left)">
                                      <p:cBhvr>
                                        <p:cTn id="13" dur="500"/>
                                        <p:tgtEl>
                                          <p:spTgt spid="38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90"/>
                                        </p:tgtEl>
                                        <p:attrNameLst>
                                          <p:attrName>style.visibility</p:attrName>
                                        </p:attrNameLst>
                                      </p:cBhvr>
                                      <p:to>
                                        <p:strVal val="visible"/>
                                      </p:to>
                                    </p:set>
                                    <p:animEffect transition="in" filter="wipe(left)">
                                      <p:cBhvr>
                                        <p:cTn id="18" dur="500"/>
                                        <p:tgtEl>
                                          <p:spTgt spid="39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3"/>
                                        </p:tgtEl>
                                        <p:attrNameLst>
                                          <p:attrName>style.visibility</p:attrName>
                                        </p:attrNameLst>
                                      </p:cBhvr>
                                      <p:to>
                                        <p:strVal val="visible"/>
                                      </p:to>
                                    </p:set>
                                    <p:animEffect transition="in" filter="wipe(left)">
                                      <p:cBhvr>
                                        <p:cTn id="21" dur="500"/>
                                        <p:tgtEl>
                                          <p:spTgt spid="39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1"/>
                                        </p:tgtEl>
                                        <p:attrNameLst>
                                          <p:attrName>style.visibility</p:attrName>
                                        </p:attrNameLst>
                                      </p:cBhvr>
                                      <p:to>
                                        <p:strVal val="visible"/>
                                      </p:to>
                                    </p:set>
                                    <p:animEffect transition="in" filter="wipe(left)">
                                      <p:cBhvr>
                                        <p:cTn id="29" dur="500"/>
                                        <p:tgtEl>
                                          <p:spTgt spid="39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9" grpId="0" animBg="1"/>
      <p:bldP spid="390" grpId="0" animBg="1"/>
      <p:bldP spid="391" grpId="0" animBg="1"/>
      <p:bldP spid="392" grpId="0" animBg="1"/>
      <p:bldP spid="393" grpId="0" animBg="1"/>
      <p:bldP spid="14" grpId="0" animBg="1"/>
      <p:bldP spid="15" grpId="0" animBg="1"/>
      <p:bldP spid="20" grpId="0" animBg="1"/>
      <p:bldP spid="21" grpId="0" animBg="1"/>
      <p:bldP spid="22" grpId="0" animBg="1"/>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Blue Free Template">
      <a:dk1>
        <a:srgbClr val="001359"/>
      </a:dk1>
      <a:lt1>
        <a:srgbClr val="FFFFFF"/>
      </a:lt1>
      <a:dk2>
        <a:srgbClr val="53618E"/>
      </a:dk2>
      <a:lt2>
        <a:srgbClr val="E9EBED"/>
      </a:lt2>
      <a:accent1>
        <a:srgbClr val="0043CB"/>
      </a:accent1>
      <a:accent2>
        <a:srgbClr val="12B1EF"/>
      </a:accent2>
      <a:accent3>
        <a:srgbClr val="0043CA"/>
      </a:accent3>
      <a:accent4>
        <a:srgbClr val="0043CA"/>
      </a:accent4>
      <a:accent5>
        <a:srgbClr val="07B2F0"/>
      </a:accent5>
      <a:accent6>
        <a:srgbClr val="00B2EF"/>
      </a:accent6>
      <a:hlink>
        <a:srgbClr val="0044CA"/>
      </a:hlink>
      <a:folHlink>
        <a:srgbClr val="0042CA"/>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215</TotalTime>
  <Words>604</Words>
  <Application>Microsoft Office PowerPoint</Application>
  <PresentationFormat>Произвольный</PresentationFormat>
  <Paragraphs>82</Paragraphs>
  <Slides>15</Slides>
  <Notes>1</Notes>
  <HiddenSlides>0</HiddenSlides>
  <MMClips>1</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Montserrat</vt:lpstr>
      <vt:lpstr>Montserrat Medium</vt:lpstr>
      <vt:lpstr>Montserrat Regular</vt:lpstr>
      <vt:lpstr>Source Sans Pro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Дорох Данила</dc:creator>
  <cp:lastModifiedBy>Мельников Александр Валерьевич</cp:lastModifiedBy>
  <cp:revision>24</cp:revision>
  <dcterms:modified xsi:type="dcterms:W3CDTF">2022-06-22T12:10:36Z</dcterms:modified>
</cp:coreProperties>
</file>