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Bold" panose="020B080603050402020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8620483122749188"/>
          <c:y val="6.3925781249999994E-2"/>
          <c:w val="0.58533105963498744"/>
          <c:h val="0.80878767839566934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Хорошо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numCol="1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+mn-ea"/>
                        <a:cs typeface="+mn-cs"/>
                      </a:defRPr>
                    </a:pPr>
                    <a:fld id="{AC50A826-C85E-4755-8D1A-8ED46341A1C8}" type="SERIESNAME">
                      <a:rPr lang="ru-RU" baseline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</a:rPr>
                      <a:pPr>
                        <a:defRPr sz="1197" b="0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+mn-ea"/>
                          <a:cs typeface="+mn-cs"/>
                        </a:defRPr>
                      </a:pPr>
                      <a:t>[ИМЯ РЯДА]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F68-458B-B21C-80F2D6326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numCol="5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Представьте платформу, где можно удобно находить прогулки. Как вы оцените такую платформу?</c:v>
                </c:pt>
                <c:pt idx="1">
                  <c:v>Как вы находите или организуете пешие прогулки?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68-458B-B21C-80F2D63267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Плохо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627906976744186E-2"/>
                  <c:y val="-3.906250000000072E-3"/>
                </c:manualLayout>
              </c:layout>
              <c:tx>
                <c:rich>
                  <a:bodyPr/>
                  <a:lstStyle/>
                  <a:p>
                    <a:fld id="{1B4BC1FB-78CF-49B1-A4CF-B039B97EA0D9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F68-458B-B21C-80F2D6326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Представьте платформу, где можно удобно находить прогулки. Как вы оцените такую платформу?</c:v>
                </c:pt>
                <c:pt idx="1">
                  <c:v>Как вы находите или организуете пешие прогулки?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68-458B-B21C-80F2D63267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 гида</c:v>
                </c:pt>
              </c:strCache>
            </c:strRef>
          </c:tx>
          <c:spPr>
            <a:solidFill>
              <a:srgbClr val="02E2B7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5C712837-31AB-459B-9E61-9E67E6F4C097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F68-458B-B21C-80F2D6326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Представьте платформу, где можно удобно находить прогулки. Как вы оцените такую платформу?</c:v>
                </c:pt>
                <c:pt idx="1">
                  <c:v>Как вы находите или организуете пешие прогулки?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68-458B-B21C-80F2D632674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 яндекс картам</c:v>
                </c:pt>
              </c:strCache>
            </c:strRef>
          </c:tx>
          <c:spPr>
            <a:solidFill>
              <a:srgbClr val="FFC50D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F720BEEB-E7CF-40DD-80CE-93D559A2017B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F68-458B-B21C-80F2D6326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Представьте платформу, где можно удобно находить прогулки. Как вы оцените такую платформу?</c:v>
                </c:pt>
                <c:pt idx="1">
                  <c:v>Как вы находите или организуете пешие прогулки?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1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68-458B-B21C-80F2D632674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EDB1B65-0B75-4163-BA49-AA64E4F4FF93}" type="SERIESNAME">
                      <a:rPr lang="ru-RU" smtClean="0"/>
                      <a:pPr/>
                      <a:t>[ИМЯ РЯДА]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4F68-458B-B21C-80F2D63267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Представьте платформу, где можно удобно находить прогулки. Как вы оцените такую платформу?</c:v>
                </c:pt>
                <c:pt idx="1">
                  <c:v>Как вы находите или организуете пешие прогулки?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1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F68-458B-B21C-80F2D63267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48459967"/>
        <c:axId val="1779519871"/>
        <c:axId val="0"/>
      </c:bar3DChart>
      <c:catAx>
        <c:axId val="2048459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rgbClr val="333F70"/>
                </a:solidFill>
                <a:latin typeface="Open Sans" panose="020B0606030504020204" pitchFamily="34" charset="0"/>
                <a:ea typeface="+mn-ea"/>
                <a:cs typeface="+mn-cs"/>
              </a:defRPr>
            </a:pPr>
            <a:endParaRPr lang="ru-RU"/>
          </a:p>
        </c:txPr>
        <c:crossAx val="1779519871"/>
        <c:crosses val="autoZero"/>
        <c:auto val="1"/>
        <c:lblAlgn val="ctr"/>
        <c:lblOffset val="100"/>
        <c:noMultiLvlLbl val="0"/>
      </c:catAx>
      <c:valAx>
        <c:axId val="17795198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8459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731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12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14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7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8</a:t>
            </a:r>
          </a:p>
          <a:p>
            <a:r>
              <a:rPr lang="en-US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10</a:t>
            </a:r>
          </a:p>
          <a:p>
            <a:r>
              <a:rPr lang="en-US" dirty="0"/>
              <a:t>6/1/2025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6/1/2025</a:t>
            </a:r>
          </a:p>
          <a:p>
            <a:r>
              <a:rPr lang="en-US"/>
              <a:t>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s://gamma.app/?utm_source=made-with-gamm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998375" y="2738855"/>
            <a:ext cx="4749897" cy="3120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Проект EventMaster</a:t>
            </a:r>
          </a:p>
          <a:p>
            <a:pPr algn="l">
              <a:lnSpc>
                <a:spcPts val="4800"/>
              </a:lnSpc>
            </a:pPr>
            <a:endParaRPr lang="en-US" sz="4000" b="1">
              <a:solidFill>
                <a:srgbClr val="333F7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Команда: swag</a:t>
            </a:r>
          </a:p>
        </p:txBody>
      </p:sp>
      <p:sp>
        <p:nvSpPr>
          <p:cNvPr id="3" name="Freeform 3" descr="Picture background"/>
          <p:cNvSpPr/>
          <p:nvPr/>
        </p:nvSpPr>
        <p:spPr>
          <a:xfrm>
            <a:off x="2285" y="0"/>
            <a:ext cx="10458650" cy="10287000"/>
          </a:xfrm>
          <a:custGeom>
            <a:avLst/>
            <a:gdLst/>
            <a:ahLst/>
            <a:cxnLst/>
            <a:rect l="l" t="t" r="r" b="b"/>
            <a:pathLst>
              <a:path w="10458650" h="10287000">
                <a:moveTo>
                  <a:pt x="0" y="0"/>
                </a:moveTo>
                <a:lnTo>
                  <a:pt x="10458650" y="0"/>
                </a:lnTo>
                <a:lnTo>
                  <a:pt x="10458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7680"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986879" y="709910"/>
            <a:ext cx="9635568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Сценарии использования</a:t>
            </a:r>
          </a:p>
        </p:txBody>
      </p:sp>
      <p:sp>
        <p:nvSpPr>
          <p:cNvPr id="8" name="Freeform 8" descr="preencoded.png"/>
          <p:cNvSpPr/>
          <p:nvPr/>
        </p:nvSpPr>
        <p:spPr>
          <a:xfrm>
            <a:off x="986879" y="2961531"/>
            <a:ext cx="1409700" cy="3274367"/>
          </a:xfrm>
          <a:custGeom>
            <a:avLst/>
            <a:gdLst/>
            <a:ahLst/>
            <a:cxnLst/>
            <a:rect l="l" t="t" r="r" b="b"/>
            <a:pathLst>
              <a:path w="1409700" h="3274367">
                <a:moveTo>
                  <a:pt x="0" y="0"/>
                </a:moveTo>
                <a:lnTo>
                  <a:pt x="1409700" y="0"/>
                </a:lnTo>
                <a:lnTo>
                  <a:pt x="1409700" y="3274368"/>
                </a:lnTo>
                <a:lnTo>
                  <a:pt x="0" y="32743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" b="-3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2819399" y="3162452"/>
            <a:ext cx="6241268" cy="407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 dirty="0" err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Создание</a:t>
            </a:r>
            <a:r>
              <a:rPr lang="en-US" sz="2750" b="1" dirty="0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50" b="1" dirty="0" err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прогулки</a:t>
            </a:r>
            <a:r>
              <a:rPr lang="en-US" sz="2750" b="1" dirty="0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(</a:t>
            </a:r>
            <a:r>
              <a:rPr lang="en-US" sz="2750" b="1" dirty="0" err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организатор</a:t>
            </a:r>
            <a:r>
              <a:rPr lang="en-US" sz="2750" b="1" dirty="0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19400" y="3767286"/>
            <a:ext cx="7623721" cy="53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00"/>
              </a:lnSpc>
              <a:buAutoNum type="arabicPeriod"/>
            </a:pP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Авторизация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платформе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19400" y="4317206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Заполнение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данных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о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прогулке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19400" y="4867126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Построение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интерактивного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маршрута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карте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400" y="5417046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Публикация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мероприятия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 descr="preencoded.png"/>
          <p:cNvSpPr/>
          <p:nvPr/>
        </p:nvSpPr>
        <p:spPr>
          <a:xfrm>
            <a:off x="986879" y="6235899"/>
            <a:ext cx="1409700" cy="3274367"/>
          </a:xfrm>
          <a:custGeom>
            <a:avLst/>
            <a:gdLst/>
            <a:ahLst/>
            <a:cxnLst/>
            <a:rect l="l" t="t" r="r" b="b"/>
            <a:pathLst>
              <a:path w="1409700" h="3274367">
                <a:moveTo>
                  <a:pt x="0" y="0"/>
                </a:moveTo>
                <a:lnTo>
                  <a:pt x="1409700" y="0"/>
                </a:lnTo>
                <a:lnTo>
                  <a:pt x="1409700" y="3274367"/>
                </a:lnTo>
                <a:lnTo>
                  <a:pt x="0" y="32743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" b="-3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5"/>
          <p:cNvSpPr txBox="1"/>
          <p:nvPr/>
        </p:nvSpPr>
        <p:spPr>
          <a:xfrm>
            <a:off x="2819399" y="6479679"/>
            <a:ext cx="7144579" cy="47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Поиск прогулки (участник)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19400" y="7041654"/>
            <a:ext cx="7623721" cy="53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00"/>
              </a:lnSpc>
              <a:buAutoNum type="arabicPeriod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Просмотр списка прогулок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19400" y="7591574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Выбор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дате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описанию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819400" y="8141494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Изучение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детализации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и карты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маршрута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819400" y="8691414"/>
            <a:ext cx="7623721" cy="409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4951" lvl="1" algn="l">
              <a:lnSpc>
                <a:spcPts val="3500"/>
              </a:lnSpc>
            </a:pPr>
            <a:r>
              <a:rPr lang="ru-RU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Принятие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решения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об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участии</a:t>
            </a:r>
            <a:endParaRPr lang="en-US" sz="2187" dirty="0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060667" y="9788966"/>
            <a:ext cx="166665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Изображение выглядит как мультфильм, статуэтка, Анимация, кукла  Контент, сгенерированный ИИ, может содержать ошибки."/>
          <p:cNvSpPr/>
          <p:nvPr/>
        </p:nvSpPr>
        <p:spPr>
          <a:xfrm>
            <a:off x="13763065" y="2692760"/>
            <a:ext cx="1425390" cy="1425390"/>
          </a:xfrm>
          <a:custGeom>
            <a:avLst/>
            <a:gdLst/>
            <a:ahLst/>
            <a:cxnLst/>
            <a:rect l="l" t="t" r="r" b="b"/>
            <a:pathLst>
              <a:path w="1425390" h="1425390">
                <a:moveTo>
                  <a:pt x="0" y="0"/>
                </a:moveTo>
                <a:lnTo>
                  <a:pt x="1425390" y="0"/>
                </a:lnTo>
                <a:lnTo>
                  <a:pt x="1425390" y="1425390"/>
                </a:lnTo>
                <a:lnTo>
                  <a:pt x="0" y="1425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 descr="Изображение выглядит как черно-белый  Контент, сгенерированный ИИ, может содержать ошибки."/>
          <p:cNvSpPr/>
          <p:nvPr/>
        </p:nvSpPr>
        <p:spPr>
          <a:xfrm>
            <a:off x="2504589" y="2685892"/>
            <a:ext cx="1445557" cy="1445557"/>
          </a:xfrm>
          <a:custGeom>
            <a:avLst/>
            <a:gdLst/>
            <a:ahLst/>
            <a:cxnLst/>
            <a:rect l="l" t="t" r="r" b="b"/>
            <a:pathLst>
              <a:path w="1445557" h="1445557">
                <a:moveTo>
                  <a:pt x="0" y="0"/>
                </a:moveTo>
                <a:lnTo>
                  <a:pt x="1445557" y="0"/>
                </a:lnTo>
                <a:lnTo>
                  <a:pt x="1445557" y="1445558"/>
                </a:lnTo>
                <a:lnTo>
                  <a:pt x="0" y="1445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7002818" y="1702511"/>
            <a:ext cx="3986530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Веб-платформа EventMaster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66235" y="4478065"/>
            <a:ext cx="1882589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Авторизация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2699" y="5175080"/>
            <a:ext cx="8961120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Создать прогулку/мероприятие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2699" y="5872095"/>
            <a:ext cx="8961120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Заполнить данные о прогулке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2699" y="6638631"/>
            <a:ext cx="8961120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Опубликовать мероприятие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87222" y="7288555"/>
            <a:ext cx="8961120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Редактировать/удалить мероприятие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21445" y="2279473"/>
            <a:ext cx="1880586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Организатор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28464" y="2299671"/>
            <a:ext cx="1344621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Участник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96516" y="5175080"/>
            <a:ext cx="4468779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Просмотр списка прогулок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96516" y="5885577"/>
            <a:ext cx="3261769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Выбор прогулки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96516" y="6625064"/>
            <a:ext cx="5870927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Изучение детализации и карту маршрута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96517" y="4474741"/>
            <a:ext cx="3880332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Регистрация на платформе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96517" y="7439725"/>
            <a:ext cx="5423525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Добавить мероприятие в календарь</a:t>
            </a:r>
          </a:p>
        </p:txBody>
      </p:sp>
      <p:sp>
        <p:nvSpPr>
          <p:cNvPr id="21" name="AutoShape 21"/>
          <p:cNvSpPr/>
          <p:nvPr/>
        </p:nvSpPr>
        <p:spPr>
          <a:xfrm flipH="1">
            <a:off x="4148825" y="1887411"/>
            <a:ext cx="2709176" cy="346343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2" name="AutoShape 22"/>
          <p:cNvSpPr/>
          <p:nvPr/>
        </p:nvSpPr>
        <p:spPr>
          <a:xfrm rot="5563963">
            <a:off x="2905597" y="4286238"/>
            <a:ext cx="344506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AutoShape 23"/>
          <p:cNvSpPr/>
          <p:nvPr/>
        </p:nvSpPr>
        <p:spPr>
          <a:xfrm rot="5237590">
            <a:off x="2903938" y="5050911"/>
            <a:ext cx="347826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" name="AutoShape 24"/>
          <p:cNvSpPr/>
          <p:nvPr/>
        </p:nvSpPr>
        <p:spPr>
          <a:xfrm rot="5320717">
            <a:off x="2909991" y="5749588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5" name="AutoShape 25"/>
          <p:cNvSpPr/>
          <p:nvPr/>
        </p:nvSpPr>
        <p:spPr>
          <a:xfrm rot="5320717">
            <a:off x="2909991" y="6446603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" name="AutoShape 26"/>
          <p:cNvSpPr/>
          <p:nvPr/>
        </p:nvSpPr>
        <p:spPr>
          <a:xfrm rot="5320717">
            <a:off x="2901504" y="7143618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7" name="AutoShape 27"/>
          <p:cNvSpPr/>
          <p:nvPr/>
        </p:nvSpPr>
        <p:spPr>
          <a:xfrm rot="5320717">
            <a:off x="14330769" y="4299538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" name="AutoShape 28"/>
          <p:cNvSpPr/>
          <p:nvPr/>
        </p:nvSpPr>
        <p:spPr>
          <a:xfrm rot="5320717">
            <a:off x="14330769" y="5052573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" name="AutoShape 29"/>
          <p:cNvSpPr/>
          <p:nvPr/>
        </p:nvSpPr>
        <p:spPr>
          <a:xfrm rot="5290956">
            <a:off x="14332218" y="5749588"/>
            <a:ext cx="344287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" name="AutoShape 30"/>
          <p:cNvSpPr/>
          <p:nvPr/>
        </p:nvSpPr>
        <p:spPr>
          <a:xfrm rot="5320717">
            <a:off x="14348959" y="6446603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" name="AutoShape 31"/>
          <p:cNvSpPr/>
          <p:nvPr/>
        </p:nvSpPr>
        <p:spPr>
          <a:xfrm rot="5320717">
            <a:off x="14353919" y="7263486"/>
            <a:ext cx="344205" cy="0"/>
          </a:xfrm>
          <a:prstGeom prst="line">
            <a:avLst/>
          </a:prstGeom>
          <a:ln w="9525" cap="rnd">
            <a:solidFill>
              <a:srgbClr val="4472C4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" name="AutoShape 32"/>
          <p:cNvSpPr/>
          <p:nvPr/>
        </p:nvSpPr>
        <p:spPr>
          <a:xfrm>
            <a:off x="10989347" y="1873845"/>
            <a:ext cx="2884373" cy="31236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33" name="TextBox 33"/>
          <p:cNvSpPr txBox="1"/>
          <p:nvPr/>
        </p:nvSpPr>
        <p:spPr>
          <a:xfrm>
            <a:off x="7192371" y="282335"/>
            <a:ext cx="3796976" cy="81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Use Case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911999" y="9788966"/>
            <a:ext cx="464001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609056" y="2705894"/>
            <a:ext cx="5788819" cy="5771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node.js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express.js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HTML5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Vanilla JS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CSS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SQLite 3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Api graphhopper</a:t>
            </a:r>
          </a:p>
          <a:p>
            <a:pPr marL="603250" lvl="1" indent="-301625" algn="l">
              <a:lnSpc>
                <a:spcPts val="5520"/>
              </a:lnSpc>
              <a:buFont typeface="Arial"/>
              <a:buChar char="•"/>
            </a:pPr>
            <a:r>
              <a:rPr lang="en-US" sz="40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Git</a:t>
            </a:r>
          </a:p>
          <a:p>
            <a:pPr marL="603250" lvl="1" indent="-301625" algn="l">
              <a:lnSpc>
                <a:spcPts val="5520"/>
              </a:lnSpc>
            </a:pPr>
            <a:endParaRPr lang="en-US" sz="4000" b="1">
              <a:solidFill>
                <a:srgbClr val="333F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 descr="Picture background"/>
          <p:cNvSpPr/>
          <p:nvPr/>
        </p:nvSpPr>
        <p:spPr>
          <a:xfrm rot="5400000">
            <a:off x="9313370" y="2842541"/>
            <a:ext cx="8535234" cy="4601914"/>
          </a:xfrm>
          <a:custGeom>
            <a:avLst/>
            <a:gdLst/>
            <a:ahLst/>
            <a:cxnLst/>
            <a:rect l="l" t="t" r="r" b="b"/>
            <a:pathLst>
              <a:path w="8535234" h="4601914">
                <a:moveTo>
                  <a:pt x="0" y="0"/>
                </a:moveTo>
                <a:lnTo>
                  <a:pt x="8535234" y="0"/>
                </a:lnTo>
                <a:lnTo>
                  <a:pt x="8535234" y="4601914"/>
                </a:lnTo>
                <a:lnTo>
                  <a:pt x="0" y="460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8911999" y="9788966"/>
            <a:ext cx="464001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11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7389" y="1192511"/>
            <a:ext cx="8909297" cy="80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6749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Стек технологий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preencoded.png">
            <a:hlinkClick r:id="rId4" tooltip="https://gamma.app/?utm_source=made-with-gamma"/>
          </p:cNvPr>
          <p:cNvSpPr/>
          <p:nvPr/>
        </p:nvSpPr>
        <p:spPr>
          <a:xfrm>
            <a:off x="16049019" y="9686925"/>
            <a:ext cx="2153256" cy="514350"/>
          </a:xfrm>
          <a:custGeom>
            <a:avLst/>
            <a:gdLst/>
            <a:ahLst/>
            <a:cxnLst/>
            <a:rect l="l" t="t" r="r" b="b"/>
            <a:pathLst>
              <a:path w="2153256" h="514350">
                <a:moveTo>
                  <a:pt x="0" y="0"/>
                </a:moveTo>
                <a:lnTo>
                  <a:pt x="2153256" y="0"/>
                </a:lnTo>
                <a:lnTo>
                  <a:pt x="2153256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7" name="Group 7"/>
          <p:cNvGrpSpPr/>
          <p:nvPr/>
        </p:nvGrpSpPr>
        <p:grpSpPr>
          <a:xfrm>
            <a:off x="15980569" y="9619456"/>
            <a:ext cx="2315369" cy="675481"/>
            <a:chOff x="0" y="0"/>
            <a:chExt cx="3087158" cy="900642"/>
          </a:xfrm>
        </p:grpSpPr>
        <p:sp>
          <p:nvSpPr>
            <p:cNvPr id="8" name="Freeform 8"/>
            <p:cNvSpPr/>
            <p:nvPr/>
          </p:nvSpPr>
          <p:spPr>
            <a:xfrm>
              <a:off x="10541" y="10541"/>
              <a:ext cx="3066034" cy="879475"/>
            </a:xfrm>
            <a:custGeom>
              <a:avLst/>
              <a:gdLst/>
              <a:ahLst/>
              <a:cxnLst/>
              <a:rect l="l" t="t" r="r" b="b"/>
              <a:pathLst>
                <a:path w="3066034" h="879475">
                  <a:moveTo>
                    <a:pt x="0" y="0"/>
                  </a:moveTo>
                  <a:lnTo>
                    <a:pt x="3066034" y="0"/>
                  </a:lnTo>
                  <a:lnTo>
                    <a:pt x="3066034" y="879475"/>
                  </a:lnTo>
                  <a:lnTo>
                    <a:pt x="0" y="8794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3087116" cy="900557"/>
            </a:xfrm>
            <a:custGeom>
              <a:avLst/>
              <a:gdLst/>
              <a:ahLst/>
              <a:cxnLst/>
              <a:rect l="l" t="t" r="r" b="b"/>
              <a:pathLst>
                <a:path w="3087116" h="900557">
                  <a:moveTo>
                    <a:pt x="10541" y="0"/>
                  </a:moveTo>
                  <a:lnTo>
                    <a:pt x="3076575" y="0"/>
                  </a:lnTo>
                  <a:cubicBezTo>
                    <a:pt x="3082417" y="0"/>
                    <a:pt x="3087116" y="4699"/>
                    <a:pt x="3087116" y="10541"/>
                  </a:cubicBezTo>
                  <a:lnTo>
                    <a:pt x="3087116" y="890016"/>
                  </a:lnTo>
                  <a:cubicBezTo>
                    <a:pt x="3087116" y="895858"/>
                    <a:pt x="3082417" y="900557"/>
                    <a:pt x="3076575" y="900557"/>
                  </a:cubicBezTo>
                  <a:lnTo>
                    <a:pt x="10541" y="900557"/>
                  </a:lnTo>
                  <a:cubicBezTo>
                    <a:pt x="4699" y="900557"/>
                    <a:pt x="0" y="895858"/>
                    <a:pt x="0" y="890016"/>
                  </a:cubicBezTo>
                  <a:lnTo>
                    <a:pt x="0" y="10541"/>
                  </a:lnTo>
                  <a:cubicBezTo>
                    <a:pt x="0" y="4699"/>
                    <a:pt x="4699" y="0"/>
                    <a:pt x="10541" y="0"/>
                  </a:cubicBezTo>
                  <a:moveTo>
                    <a:pt x="10541" y="21209"/>
                  </a:moveTo>
                  <a:lnTo>
                    <a:pt x="10541" y="10541"/>
                  </a:lnTo>
                  <a:lnTo>
                    <a:pt x="21082" y="10541"/>
                  </a:lnTo>
                  <a:lnTo>
                    <a:pt x="21082" y="890016"/>
                  </a:lnTo>
                  <a:lnTo>
                    <a:pt x="10541" y="890016"/>
                  </a:lnTo>
                  <a:lnTo>
                    <a:pt x="10541" y="879475"/>
                  </a:lnTo>
                  <a:lnTo>
                    <a:pt x="3076575" y="879475"/>
                  </a:lnTo>
                  <a:lnTo>
                    <a:pt x="3076575" y="890016"/>
                  </a:lnTo>
                  <a:lnTo>
                    <a:pt x="3066034" y="890016"/>
                  </a:lnTo>
                  <a:lnTo>
                    <a:pt x="3066034" y="10541"/>
                  </a:lnTo>
                  <a:lnTo>
                    <a:pt x="3076575" y="10541"/>
                  </a:lnTo>
                  <a:lnTo>
                    <a:pt x="3076575" y="21082"/>
                  </a:lnTo>
                  <a:lnTo>
                    <a:pt x="10541" y="210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917741" y="9788966"/>
            <a:ext cx="452516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11</a:t>
            </a:r>
          </a:p>
        </p:txBody>
      </p: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1838622"/>
            <a:ext cx="12917835" cy="94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Результаты работы и планы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2238" y="3525888"/>
            <a:ext cx="16303526" cy="38100"/>
            <a:chOff x="0" y="0"/>
            <a:chExt cx="21738035" cy="50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738082" cy="50800"/>
            </a:xfrm>
            <a:custGeom>
              <a:avLst/>
              <a:gdLst/>
              <a:ahLst/>
              <a:cxnLst/>
              <a:rect l="l" t="t" r="r" b="b"/>
              <a:pathLst>
                <a:path w="21738082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lnTo>
                    <a:pt x="21712682" y="0"/>
                  </a:lnTo>
                  <a:cubicBezTo>
                    <a:pt x="21726652" y="0"/>
                    <a:pt x="21738082" y="11430"/>
                    <a:pt x="21738082" y="25400"/>
                  </a:cubicBezTo>
                  <a:cubicBezTo>
                    <a:pt x="21738082" y="39370"/>
                    <a:pt x="21726652" y="50800"/>
                    <a:pt x="21712682" y="50800"/>
                  </a:cubicBezTo>
                  <a:lnTo>
                    <a:pt x="25400" y="50800"/>
                  </a:lnTo>
                  <a:cubicBezTo>
                    <a:pt x="11430" y="50800"/>
                    <a:pt x="0" y="39370"/>
                    <a:pt x="0" y="254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60441" y="3525888"/>
            <a:ext cx="38100" cy="850552"/>
            <a:chOff x="0" y="0"/>
            <a:chExt cx="50800" cy="11340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800" cy="1134110"/>
            </a:xfrm>
            <a:custGeom>
              <a:avLst/>
              <a:gdLst/>
              <a:ahLst/>
              <a:cxnLst/>
              <a:rect l="l" t="t" r="r" b="b"/>
              <a:pathLst>
                <a:path w="50800" h="113411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1108710"/>
                  </a:lnTo>
                  <a:cubicBezTo>
                    <a:pt x="50800" y="1122680"/>
                    <a:pt x="39370" y="1134110"/>
                    <a:pt x="25400" y="1134110"/>
                  </a:cubicBezTo>
                  <a:cubicBezTo>
                    <a:pt x="11430" y="1134110"/>
                    <a:pt x="0" y="1122680"/>
                    <a:pt x="0" y="1108710"/>
                  </a:cubicBezTo>
                  <a:close/>
                </a:path>
              </a:pathLst>
            </a:custGeom>
            <a:solidFill>
              <a:srgbClr val="3FBFA1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55790" y="3202186"/>
            <a:ext cx="647403" cy="647402"/>
            <a:chOff x="0" y="0"/>
            <a:chExt cx="863203" cy="863203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26A688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3FBFA1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" name="Freeform 14" descr="preencoded.png"/>
          <p:cNvSpPr/>
          <p:nvPr/>
        </p:nvSpPr>
        <p:spPr>
          <a:xfrm>
            <a:off x="4766890" y="3260080"/>
            <a:ext cx="425202" cy="531614"/>
          </a:xfrm>
          <a:custGeom>
            <a:avLst/>
            <a:gdLst/>
            <a:ahLst/>
            <a:cxnLst/>
            <a:rect l="l" t="t" r="r" b="b"/>
            <a:pathLst>
              <a:path w="425202" h="531614">
                <a:moveTo>
                  <a:pt x="0" y="0"/>
                </a:moveTo>
                <a:lnTo>
                  <a:pt x="425202" y="0"/>
                </a:lnTo>
                <a:lnTo>
                  <a:pt x="425202" y="531614"/>
                </a:lnTo>
                <a:lnTo>
                  <a:pt x="0" y="531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5"/>
          <p:cNvSpPr txBox="1"/>
          <p:nvPr/>
        </p:nvSpPr>
        <p:spPr>
          <a:xfrm>
            <a:off x="3188342" y="4270029"/>
            <a:ext cx="3544044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Выполнено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6702" y="4835426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Выделена целевая аудитория</a:t>
            </a:r>
          </a:p>
          <a:p>
            <a:pPr marL="329902" lvl="1" indent="-164951" algn="l">
              <a:lnSpc>
                <a:spcPts val="3562"/>
              </a:lnSpc>
            </a:pPr>
            <a:endParaRPr lang="en-US" sz="2187">
              <a:solidFill>
                <a:srgbClr val="333F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37650" y="7387420"/>
            <a:ext cx="7407474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Предусмотрено отображение мероприятий в кабинете и календаре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6704" y="6367850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Интегрирована база данных SQLite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7649" y="6877635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Реализована авторизация пользователей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3289310" y="3525888"/>
            <a:ext cx="38100" cy="850552"/>
            <a:chOff x="0" y="0"/>
            <a:chExt cx="50800" cy="11340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800" cy="1134110"/>
            </a:xfrm>
            <a:custGeom>
              <a:avLst/>
              <a:gdLst/>
              <a:ahLst/>
              <a:cxnLst/>
              <a:rect l="l" t="t" r="r" b="b"/>
              <a:pathLst>
                <a:path w="50800" h="113411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lnTo>
                    <a:pt x="50800" y="1108710"/>
                  </a:lnTo>
                  <a:cubicBezTo>
                    <a:pt x="50800" y="1122680"/>
                    <a:pt x="39370" y="1134110"/>
                    <a:pt x="25400" y="1134110"/>
                  </a:cubicBezTo>
                  <a:cubicBezTo>
                    <a:pt x="11430" y="1134110"/>
                    <a:pt x="0" y="1122680"/>
                    <a:pt x="0" y="1108710"/>
                  </a:cubicBezTo>
                  <a:close/>
                </a:path>
              </a:pathLst>
            </a:custGeom>
            <a:solidFill>
              <a:srgbClr val="C3DED8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84659" y="3202186"/>
            <a:ext cx="647402" cy="647402"/>
            <a:chOff x="0" y="0"/>
            <a:chExt cx="863203" cy="863203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DF8F2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3DED8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" name="Freeform 25" descr="preencoded.png"/>
          <p:cNvSpPr/>
          <p:nvPr/>
        </p:nvSpPr>
        <p:spPr>
          <a:xfrm>
            <a:off x="13095759" y="3260080"/>
            <a:ext cx="425203" cy="531614"/>
          </a:xfrm>
          <a:custGeom>
            <a:avLst/>
            <a:gdLst/>
            <a:ahLst/>
            <a:cxnLst/>
            <a:rect l="l" t="t" r="r" b="b"/>
            <a:pathLst>
              <a:path w="425203" h="531614">
                <a:moveTo>
                  <a:pt x="0" y="0"/>
                </a:moveTo>
                <a:lnTo>
                  <a:pt x="425202" y="0"/>
                </a:lnTo>
                <a:lnTo>
                  <a:pt x="425202" y="531614"/>
                </a:lnTo>
                <a:lnTo>
                  <a:pt x="0" y="531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6" name="TextBox 26"/>
          <p:cNvSpPr txBox="1"/>
          <p:nvPr/>
        </p:nvSpPr>
        <p:spPr>
          <a:xfrm>
            <a:off x="11156454" y="4621858"/>
            <a:ext cx="4303811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Дальнейшие шаги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04622" y="5187255"/>
            <a:ext cx="740762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Добавить функционал приглашения участников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04622" y="5740001"/>
            <a:ext cx="740762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Реализовать систему уведомлений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17741" y="9788966"/>
            <a:ext cx="452516" cy="3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13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7648" y="8262004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Реализована новостная лента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6626" y="5347736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Проведен анализ аналогов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37650" y="5857155"/>
            <a:ext cx="7407474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Сформулированы требования к приложению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762" y="6149590"/>
            <a:ext cx="9301442" cy="2202432"/>
            <a:chOff x="0" y="0"/>
            <a:chExt cx="12401923" cy="2936577"/>
          </a:xfrm>
        </p:grpSpPr>
        <p:sp>
          <p:nvSpPr>
            <p:cNvPr id="7" name="Freeform 7"/>
            <p:cNvSpPr/>
            <p:nvPr/>
          </p:nvSpPr>
          <p:spPr>
            <a:xfrm>
              <a:off x="6350" y="6350"/>
              <a:ext cx="12389231" cy="2923921"/>
            </a:xfrm>
            <a:custGeom>
              <a:avLst/>
              <a:gdLst/>
              <a:ahLst/>
              <a:cxnLst/>
              <a:rect l="l" t="t" r="r" b="b"/>
              <a:pathLst>
                <a:path w="12389231" h="2923921">
                  <a:moveTo>
                    <a:pt x="0" y="210693"/>
                  </a:moveTo>
                  <a:cubicBezTo>
                    <a:pt x="0" y="94361"/>
                    <a:pt x="94615" y="0"/>
                    <a:pt x="211455" y="0"/>
                  </a:cubicBezTo>
                  <a:lnTo>
                    <a:pt x="12177776" y="0"/>
                  </a:lnTo>
                  <a:cubicBezTo>
                    <a:pt x="12294489" y="0"/>
                    <a:pt x="12389231" y="94361"/>
                    <a:pt x="12389231" y="210693"/>
                  </a:cubicBezTo>
                  <a:lnTo>
                    <a:pt x="12389231" y="2713228"/>
                  </a:lnTo>
                  <a:cubicBezTo>
                    <a:pt x="12389231" y="2829560"/>
                    <a:pt x="12294616" y="2923921"/>
                    <a:pt x="12177776" y="2923921"/>
                  </a:cubicBezTo>
                  <a:lnTo>
                    <a:pt x="211455" y="2923921"/>
                  </a:lnTo>
                  <a:cubicBezTo>
                    <a:pt x="94615" y="2923921"/>
                    <a:pt x="0" y="2829560"/>
                    <a:pt x="0" y="2713228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2401931" cy="2936621"/>
            </a:xfrm>
            <a:custGeom>
              <a:avLst/>
              <a:gdLst/>
              <a:ahLst/>
              <a:cxnLst/>
              <a:rect l="l" t="t" r="r" b="b"/>
              <a:pathLst>
                <a:path w="12401931" h="2936621">
                  <a:moveTo>
                    <a:pt x="0" y="217043"/>
                  </a:moveTo>
                  <a:cubicBezTo>
                    <a:pt x="0" y="97155"/>
                    <a:pt x="97536" y="0"/>
                    <a:pt x="217805" y="0"/>
                  </a:cubicBezTo>
                  <a:lnTo>
                    <a:pt x="12184126" y="0"/>
                  </a:lnTo>
                  <a:lnTo>
                    <a:pt x="12184126" y="6350"/>
                  </a:lnTo>
                  <a:lnTo>
                    <a:pt x="12184126" y="0"/>
                  </a:lnTo>
                  <a:cubicBezTo>
                    <a:pt x="12304395" y="0"/>
                    <a:pt x="12401931" y="97155"/>
                    <a:pt x="12401931" y="217043"/>
                  </a:cubicBezTo>
                  <a:lnTo>
                    <a:pt x="12395581" y="217043"/>
                  </a:lnTo>
                  <a:lnTo>
                    <a:pt x="12401931" y="217043"/>
                  </a:lnTo>
                  <a:lnTo>
                    <a:pt x="12401931" y="2719578"/>
                  </a:lnTo>
                  <a:lnTo>
                    <a:pt x="12395581" y="2719578"/>
                  </a:lnTo>
                  <a:lnTo>
                    <a:pt x="12401931" y="2719578"/>
                  </a:lnTo>
                  <a:cubicBezTo>
                    <a:pt x="12401931" y="2839466"/>
                    <a:pt x="12304395" y="2936621"/>
                    <a:pt x="12184126" y="2936621"/>
                  </a:cubicBezTo>
                  <a:lnTo>
                    <a:pt x="12184126" y="2930271"/>
                  </a:lnTo>
                  <a:lnTo>
                    <a:pt x="12184126" y="2936621"/>
                  </a:lnTo>
                  <a:lnTo>
                    <a:pt x="217805" y="2936621"/>
                  </a:lnTo>
                  <a:lnTo>
                    <a:pt x="217805" y="2930271"/>
                  </a:lnTo>
                  <a:lnTo>
                    <a:pt x="217805" y="2936621"/>
                  </a:lnTo>
                  <a:cubicBezTo>
                    <a:pt x="97536" y="2936621"/>
                    <a:pt x="0" y="2839466"/>
                    <a:pt x="0" y="2719578"/>
                  </a:cubicBezTo>
                  <a:lnTo>
                    <a:pt x="0" y="217043"/>
                  </a:lnTo>
                  <a:lnTo>
                    <a:pt x="6350" y="217043"/>
                  </a:lnTo>
                  <a:lnTo>
                    <a:pt x="0" y="217043"/>
                  </a:lnTo>
                  <a:moveTo>
                    <a:pt x="12700" y="217043"/>
                  </a:moveTo>
                  <a:lnTo>
                    <a:pt x="12700" y="2719578"/>
                  </a:lnTo>
                  <a:lnTo>
                    <a:pt x="6350" y="2719578"/>
                  </a:lnTo>
                  <a:lnTo>
                    <a:pt x="12700" y="2719578"/>
                  </a:lnTo>
                  <a:cubicBezTo>
                    <a:pt x="12700" y="2832354"/>
                    <a:pt x="104521" y="2923921"/>
                    <a:pt x="217805" y="2923921"/>
                  </a:cubicBezTo>
                  <a:lnTo>
                    <a:pt x="12184126" y="2923921"/>
                  </a:lnTo>
                  <a:cubicBezTo>
                    <a:pt x="12297410" y="2923921"/>
                    <a:pt x="12389231" y="2832354"/>
                    <a:pt x="12389231" y="2719578"/>
                  </a:cubicBezTo>
                  <a:lnTo>
                    <a:pt x="12389231" y="217043"/>
                  </a:lnTo>
                  <a:cubicBezTo>
                    <a:pt x="12389231" y="104267"/>
                    <a:pt x="12297410" y="12700"/>
                    <a:pt x="12184126" y="12700"/>
                  </a:cubicBezTo>
                  <a:lnTo>
                    <a:pt x="217805" y="12700"/>
                  </a:lnTo>
                  <a:lnTo>
                    <a:pt x="217805" y="6350"/>
                  </a:lnTo>
                  <a:lnTo>
                    <a:pt x="217805" y="12700"/>
                  </a:lnTo>
                  <a:cubicBezTo>
                    <a:pt x="104521" y="12700"/>
                    <a:pt x="12700" y="104267"/>
                    <a:pt x="12700" y="217043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9992" y="1452165"/>
            <a:ext cx="17183201" cy="4010620"/>
            <a:chOff x="0" y="0"/>
            <a:chExt cx="22910935" cy="5347493"/>
          </a:xfrm>
        </p:grpSpPr>
        <p:sp>
          <p:nvSpPr>
            <p:cNvPr id="10" name="Freeform 10"/>
            <p:cNvSpPr/>
            <p:nvPr/>
          </p:nvSpPr>
          <p:spPr>
            <a:xfrm>
              <a:off x="6350" y="6350"/>
              <a:ext cx="22898227" cy="5334762"/>
            </a:xfrm>
            <a:custGeom>
              <a:avLst/>
              <a:gdLst/>
              <a:ahLst/>
              <a:cxnLst/>
              <a:rect l="l" t="t" r="r" b="b"/>
              <a:pathLst>
                <a:path w="22898227" h="5334762">
                  <a:moveTo>
                    <a:pt x="0" y="384429"/>
                  </a:moveTo>
                  <a:cubicBezTo>
                    <a:pt x="0" y="172085"/>
                    <a:pt x="172466" y="0"/>
                    <a:pt x="385064" y="0"/>
                  </a:cubicBezTo>
                  <a:lnTo>
                    <a:pt x="22513162" y="0"/>
                  </a:lnTo>
                  <a:cubicBezTo>
                    <a:pt x="22725887" y="0"/>
                    <a:pt x="22898227" y="172085"/>
                    <a:pt x="22898227" y="384429"/>
                  </a:cubicBezTo>
                  <a:lnTo>
                    <a:pt x="22898227" y="4950333"/>
                  </a:lnTo>
                  <a:cubicBezTo>
                    <a:pt x="22898227" y="5162677"/>
                    <a:pt x="22725760" y="5334762"/>
                    <a:pt x="22513162" y="5334762"/>
                  </a:cubicBezTo>
                  <a:lnTo>
                    <a:pt x="385064" y="5334762"/>
                  </a:lnTo>
                  <a:cubicBezTo>
                    <a:pt x="172466" y="5334762"/>
                    <a:pt x="0" y="5162677"/>
                    <a:pt x="0" y="4950333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22910927" cy="5347462"/>
            </a:xfrm>
            <a:custGeom>
              <a:avLst/>
              <a:gdLst/>
              <a:ahLst/>
              <a:cxnLst/>
              <a:rect l="l" t="t" r="r" b="b"/>
              <a:pathLst>
                <a:path w="22910927" h="5347462">
                  <a:moveTo>
                    <a:pt x="0" y="390779"/>
                  </a:moveTo>
                  <a:cubicBezTo>
                    <a:pt x="0" y="175006"/>
                    <a:pt x="175260" y="0"/>
                    <a:pt x="391414" y="0"/>
                  </a:cubicBezTo>
                  <a:lnTo>
                    <a:pt x="22519512" y="0"/>
                  </a:lnTo>
                  <a:lnTo>
                    <a:pt x="22519512" y="6350"/>
                  </a:lnTo>
                  <a:lnTo>
                    <a:pt x="22519512" y="0"/>
                  </a:lnTo>
                  <a:cubicBezTo>
                    <a:pt x="22735667" y="0"/>
                    <a:pt x="22910927" y="175006"/>
                    <a:pt x="22910927" y="390779"/>
                  </a:cubicBezTo>
                  <a:lnTo>
                    <a:pt x="22904577" y="390779"/>
                  </a:lnTo>
                  <a:lnTo>
                    <a:pt x="22910927" y="390779"/>
                  </a:lnTo>
                  <a:lnTo>
                    <a:pt x="22910927" y="4956683"/>
                  </a:lnTo>
                  <a:lnTo>
                    <a:pt x="22904577" y="4956683"/>
                  </a:lnTo>
                  <a:lnTo>
                    <a:pt x="22910927" y="4956683"/>
                  </a:lnTo>
                  <a:cubicBezTo>
                    <a:pt x="22910927" y="5172456"/>
                    <a:pt x="22735667" y="5347462"/>
                    <a:pt x="22519512" y="5347462"/>
                  </a:cubicBezTo>
                  <a:lnTo>
                    <a:pt x="22519512" y="5341112"/>
                  </a:lnTo>
                  <a:lnTo>
                    <a:pt x="22519512" y="5347462"/>
                  </a:lnTo>
                  <a:lnTo>
                    <a:pt x="391414" y="5347462"/>
                  </a:lnTo>
                  <a:lnTo>
                    <a:pt x="391414" y="5341112"/>
                  </a:lnTo>
                  <a:lnTo>
                    <a:pt x="391414" y="5347462"/>
                  </a:lnTo>
                  <a:cubicBezTo>
                    <a:pt x="175260" y="5347462"/>
                    <a:pt x="0" y="5172583"/>
                    <a:pt x="0" y="4956683"/>
                  </a:cubicBezTo>
                  <a:lnTo>
                    <a:pt x="0" y="390779"/>
                  </a:lnTo>
                  <a:lnTo>
                    <a:pt x="6350" y="390779"/>
                  </a:lnTo>
                  <a:lnTo>
                    <a:pt x="0" y="390779"/>
                  </a:lnTo>
                  <a:moveTo>
                    <a:pt x="12700" y="390779"/>
                  </a:moveTo>
                  <a:lnTo>
                    <a:pt x="12700" y="4956683"/>
                  </a:lnTo>
                  <a:lnTo>
                    <a:pt x="6350" y="4956683"/>
                  </a:lnTo>
                  <a:lnTo>
                    <a:pt x="12700" y="4956683"/>
                  </a:lnTo>
                  <a:cubicBezTo>
                    <a:pt x="12700" y="5165471"/>
                    <a:pt x="182245" y="5334762"/>
                    <a:pt x="391414" y="5334762"/>
                  </a:cubicBezTo>
                  <a:lnTo>
                    <a:pt x="22519512" y="5334762"/>
                  </a:lnTo>
                  <a:cubicBezTo>
                    <a:pt x="22728681" y="5334762"/>
                    <a:pt x="22898227" y="5165471"/>
                    <a:pt x="22898227" y="4956683"/>
                  </a:cubicBezTo>
                  <a:lnTo>
                    <a:pt x="22898227" y="390779"/>
                  </a:lnTo>
                  <a:cubicBezTo>
                    <a:pt x="22898227" y="181991"/>
                    <a:pt x="22728681" y="12700"/>
                    <a:pt x="22519512" y="12700"/>
                  </a:cubicBezTo>
                  <a:lnTo>
                    <a:pt x="391414" y="12700"/>
                  </a:lnTo>
                  <a:lnTo>
                    <a:pt x="391414" y="6350"/>
                  </a:lnTo>
                  <a:lnTo>
                    <a:pt x="391414" y="12700"/>
                  </a:lnTo>
                  <a:cubicBezTo>
                    <a:pt x="182245" y="12700"/>
                    <a:pt x="12700" y="181991"/>
                    <a:pt x="12700" y="390779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95940" y="223728"/>
            <a:ext cx="7886572" cy="65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Требования к проекту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3145" y="1050507"/>
            <a:ext cx="4702672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Функциональные требования: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" y="1552514"/>
            <a:ext cx="17112079" cy="413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Управление ролями пользователей: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Организатор, Участник.</a:t>
            </a:r>
          </a:p>
          <a:p>
            <a:pPr marL="339328" lvl="1" indent="-169664"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Регистрация и Авторизация: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Для Организаторов и участников.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Публичный просмотр для незарегистрированных пользователей.</a:t>
            </a:r>
          </a:p>
          <a:p>
            <a:pPr marL="339328" lvl="1" indent="-169664"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Управление мероприятиями (для Организатора):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Создание, редактирование и удаление информации о прогулках.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Ключевое: Создание и привязка пользовательских маршрутов к мероприятию через интерактивный редактор карты.</a:t>
            </a:r>
          </a:p>
          <a:p>
            <a:pPr marL="339328" lvl="1" indent="-169664"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Отображение информации о прогулке: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Просмотр списка доступных прогулок.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Детальная страница мероприятия с полной информацией и отображением маршрута на карте.</a:t>
            </a:r>
          </a:p>
          <a:p>
            <a:pPr marL="339328" lvl="1" indent="-169664" algn="l">
              <a:lnSpc>
                <a:spcPts val="2699"/>
              </a:lnSpc>
            </a:pPr>
            <a:endParaRPr lang="en-US" sz="2249">
              <a:solidFill>
                <a:srgbClr val="44546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3145" y="5553609"/>
            <a:ext cx="5076572" cy="3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Нефункциональные требования: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" y="6209597"/>
            <a:ext cx="8744244" cy="209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Интерфейс: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Интуитивно понятный, современный, адаптивный дизайн.</a:t>
            </a:r>
          </a:p>
          <a:p>
            <a:pPr marL="339328" lvl="1" indent="-169664"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Производительность: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Быстрая загрузка страниц и карты, стабильная работа.</a:t>
            </a:r>
          </a:p>
          <a:p>
            <a:pPr marL="339328" lvl="1" indent="-169664" algn="l">
              <a:lnSpc>
                <a:spcPts val="2699"/>
              </a:lnSpc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Безопасность: </a:t>
            </a:r>
          </a:p>
          <a:p>
            <a:pPr marL="339328" lvl="1" indent="-169664" algn="l">
              <a:lnSpc>
                <a:spcPts val="2699"/>
              </a:lnSpc>
              <a:buFont typeface="Arial"/>
              <a:buChar char="•"/>
            </a:pPr>
            <a:r>
              <a:rPr lang="en-US" sz="2249">
                <a:solidFill>
                  <a:srgbClr val="44546A"/>
                </a:solidFill>
                <a:latin typeface="Open Sans"/>
                <a:ea typeface="Open Sans"/>
                <a:cs typeface="Open Sans"/>
                <a:sym typeface="Open Sans"/>
              </a:rPr>
              <a:t>Разграничение прав доступа.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7845772" y="711250"/>
            <a:ext cx="8148638" cy="94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0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Команда проекта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41010" y="2078385"/>
            <a:ext cx="9463980" cy="1654374"/>
            <a:chOff x="0" y="0"/>
            <a:chExt cx="12618640" cy="2205832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12605893" cy="2193163"/>
            </a:xfrm>
            <a:custGeom>
              <a:avLst/>
              <a:gdLst/>
              <a:ahLst/>
              <a:cxnLst/>
              <a:rect l="l" t="t" r="r" b="b"/>
              <a:pathLst>
                <a:path w="12605893" h="2193163">
                  <a:moveTo>
                    <a:pt x="0" y="157988"/>
                  </a:moveTo>
                  <a:cubicBezTo>
                    <a:pt x="0" y="70739"/>
                    <a:pt x="71120" y="0"/>
                    <a:pt x="158750" y="0"/>
                  </a:cubicBezTo>
                  <a:lnTo>
                    <a:pt x="12447143" y="0"/>
                  </a:lnTo>
                  <a:cubicBezTo>
                    <a:pt x="12534900" y="0"/>
                    <a:pt x="12605893" y="70739"/>
                    <a:pt x="12605893" y="157988"/>
                  </a:cubicBezTo>
                  <a:lnTo>
                    <a:pt x="12605893" y="2035048"/>
                  </a:lnTo>
                  <a:cubicBezTo>
                    <a:pt x="12605893" y="2122297"/>
                    <a:pt x="12534774" y="2193036"/>
                    <a:pt x="12447143" y="2193036"/>
                  </a:cubicBezTo>
                  <a:lnTo>
                    <a:pt x="158750" y="2193036"/>
                  </a:lnTo>
                  <a:cubicBezTo>
                    <a:pt x="71120" y="2193163"/>
                    <a:pt x="0" y="2122424"/>
                    <a:pt x="0" y="2035048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2618593" cy="2205736"/>
            </a:xfrm>
            <a:custGeom>
              <a:avLst/>
              <a:gdLst/>
              <a:ahLst/>
              <a:cxnLst/>
              <a:rect l="l" t="t" r="r" b="b"/>
              <a:pathLst>
                <a:path w="12618593" h="2205736">
                  <a:moveTo>
                    <a:pt x="0" y="164338"/>
                  </a:moveTo>
                  <a:cubicBezTo>
                    <a:pt x="0" y="73533"/>
                    <a:pt x="73914" y="0"/>
                    <a:pt x="165100" y="0"/>
                  </a:cubicBezTo>
                  <a:lnTo>
                    <a:pt x="12453493" y="0"/>
                  </a:lnTo>
                  <a:lnTo>
                    <a:pt x="12453493" y="6350"/>
                  </a:lnTo>
                  <a:lnTo>
                    <a:pt x="12453493" y="0"/>
                  </a:lnTo>
                  <a:cubicBezTo>
                    <a:pt x="12544679" y="0"/>
                    <a:pt x="12618593" y="73533"/>
                    <a:pt x="12618593" y="164338"/>
                  </a:cubicBezTo>
                  <a:lnTo>
                    <a:pt x="12612243" y="164338"/>
                  </a:lnTo>
                  <a:lnTo>
                    <a:pt x="12618593" y="164338"/>
                  </a:lnTo>
                  <a:lnTo>
                    <a:pt x="12618593" y="2041398"/>
                  </a:lnTo>
                  <a:lnTo>
                    <a:pt x="12612243" y="2041398"/>
                  </a:lnTo>
                  <a:lnTo>
                    <a:pt x="12618593" y="2041398"/>
                  </a:lnTo>
                  <a:cubicBezTo>
                    <a:pt x="12618593" y="2132203"/>
                    <a:pt x="12544679" y="2205736"/>
                    <a:pt x="12453493" y="2205736"/>
                  </a:cubicBezTo>
                  <a:lnTo>
                    <a:pt x="12453493" y="2199386"/>
                  </a:lnTo>
                  <a:lnTo>
                    <a:pt x="12453493" y="2205736"/>
                  </a:lnTo>
                  <a:lnTo>
                    <a:pt x="165100" y="2205736"/>
                  </a:lnTo>
                  <a:lnTo>
                    <a:pt x="165100" y="2199386"/>
                  </a:lnTo>
                  <a:lnTo>
                    <a:pt x="165100" y="2205736"/>
                  </a:lnTo>
                  <a:cubicBezTo>
                    <a:pt x="73914" y="2205736"/>
                    <a:pt x="0" y="2132203"/>
                    <a:pt x="0" y="2041398"/>
                  </a:cubicBezTo>
                  <a:lnTo>
                    <a:pt x="0" y="164338"/>
                  </a:lnTo>
                  <a:lnTo>
                    <a:pt x="6350" y="164338"/>
                  </a:lnTo>
                  <a:lnTo>
                    <a:pt x="0" y="164338"/>
                  </a:lnTo>
                  <a:moveTo>
                    <a:pt x="12700" y="164338"/>
                  </a:moveTo>
                  <a:lnTo>
                    <a:pt x="12700" y="2041398"/>
                  </a:lnTo>
                  <a:lnTo>
                    <a:pt x="6350" y="2041398"/>
                  </a:lnTo>
                  <a:lnTo>
                    <a:pt x="12700" y="2041398"/>
                  </a:lnTo>
                  <a:cubicBezTo>
                    <a:pt x="12700" y="2125091"/>
                    <a:pt x="80899" y="2193036"/>
                    <a:pt x="165100" y="2193036"/>
                  </a:cubicBezTo>
                  <a:lnTo>
                    <a:pt x="12453493" y="2193036"/>
                  </a:lnTo>
                  <a:cubicBezTo>
                    <a:pt x="12537694" y="2193036"/>
                    <a:pt x="12605893" y="2125091"/>
                    <a:pt x="12605893" y="2041398"/>
                  </a:cubicBezTo>
                  <a:lnTo>
                    <a:pt x="12605893" y="164338"/>
                  </a:lnTo>
                  <a:cubicBezTo>
                    <a:pt x="12605893" y="80645"/>
                    <a:pt x="12537694" y="12700"/>
                    <a:pt x="12453493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645"/>
                    <a:pt x="12700" y="164338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137475" y="2336750"/>
            <a:ext cx="4473476" cy="47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Плотников Максим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37475" y="2899173"/>
            <a:ext cx="8871049" cy="5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Тимлид, бекенд-разработчик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841010" y="4005411"/>
            <a:ext cx="9463980" cy="1654374"/>
            <a:chOff x="0" y="0"/>
            <a:chExt cx="12618640" cy="2205832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12605893" cy="2193163"/>
            </a:xfrm>
            <a:custGeom>
              <a:avLst/>
              <a:gdLst/>
              <a:ahLst/>
              <a:cxnLst/>
              <a:rect l="l" t="t" r="r" b="b"/>
              <a:pathLst>
                <a:path w="12605893" h="2193163">
                  <a:moveTo>
                    <a:pt x="0" y="157988"/>
                  </a:moveTo>
                  <a:cubicBezTo>
                    <a:pt x="0" y="70739"/>
                    <a:pt x="71120" y="0"/>
                    <a:pt x="158750" y="0"/>
                  </a:cubicBezTo>
                  <a:lnTo>
                    <a:pt x="12447143" y="0"/>
                  </a:lnTo>
                  <a:cubicBezTo>
                    <a:pt x="12534900" y="0"/>
                    <a:pt x="12605893" y="70739"/>
                    <a:pt x="12605893" y="157988"/>
                  </a:cubicBezTo>
                  <a:lnTo>
                    <a:pt x="12605893" y="2035048"/>
                  </a:lnTo>
                  <a:cubicBezTo>
                    <a:pt x="12605893" y="2122297"/>
                    <a:pt x="12534774" y="2193036"/>
                    <a:pt x="12447143" y="2193036"/>
                  </a:cubicBezTo>
                  <a:lnTo>
                    <a:pt x="158750" y="2193036"/>
                  </a:lnTo>
                  <a:cubicBezTo>
                    <a:pt x="71120" y="2193163"/>
                    <a:pt x="0" y="2122424"/>
                    <a:pt x="0" y="2035048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2618593" cy="2205736"/>
            </a:xfrm>
            <a:custGeom>
              <a:avLst/>
              <a:gdLst/>
              <a:ahLst/>
              <a:cxnLst/>
              <a:rect l="l" t="t" r="r" b="b"/>
              <a:pathLst>
                <a:path w="12618593" h="2205736">
                  <a:moveTo>
                    <a:pt x="0" y="164338"/>
                  </a:moveTo>
                  <a:cubicBezTo>
                    <a:pt x="0" y="73533"/>
                    <a:pt x="73914" y="0"/>
                    <a:pt x="165100" y="0"/>
                  </a:cubicBezTo>
                  <a:lnTo>
                    <a:pt x="12453493" y="0"/>
                  </a:lnTo>
                  <a:lnTo>
                    <a:pt x="12453493" y="6350"/>
                  </a:lnTo>
                  <a:lnTo>
                    <a:pt x="12453493" y="0"/>
                  </a:lnTo>
                  <a:cubicBezTo>
                    <a:pt x="12544679" y="0"/>
                    <a:pt x="12618593" y="73533"/>
                    <a:pt x="12618593" y="164338"/>
                  </a:cubicBezTo>
                  <a:lnTo>
                    <a:pt x="12612243" y="164338"/>
                  </a:lnTo>
                  <a:lnTo>
                    <a:pt x="12618593" y="164338"/>
                  </a:lnTo>
                  <a:lnTo>
                    <a:pt x="12618593" y="2041398"/>
                  </a:lnTo>
                  <a:lnTo>
                    <a:pt x="12612243" y="2041398"/>
                  </a:lnTo>
                  <a:lnTo>
                    <a:pt x="12618593" y="2041398"/>
                  </a:lnTo>
                  <a:cubicBezTo>
                    <a:pt x="12618593" y="2132203"/>
                    <a:pt x="12544679" y="2205736"/>
                    <a:pt x="12453493" y="2205736"/>
                  </a:cubicBezTo>
                  <a:lnTo>
                    <a:pt x="12453493" y="2199386"/>
                  </a:lnTo>
                  <a:lnTo>
                    <a:pt x="12453493" y="2205736"/>
                  </a:lnTo>
                  <a:lnTo>
                    <a:pt x="165100" y="2205736"/>
                  </a:lnTo>
                  <a:lnTo>
                    <a:pt x="165100" y="2199386"/>
                  </a:lnTo>
                  <a:lnTo>
                    <a:pt x="165100" y="2205736"/>
                  </a:lnTo>
                  <a:cubicBezTo>
                    <a:pt x="73914" y="2205736"/>
                    <a:pt x="0" y="2132203"/>
                    <a:pt x="0" y="2041398"/>
                  </a:cubicBezTo>
                  <a:lnTo>
                    <a:pt x="0" y="164338"/>
                  </a:lnTo>
                  <a:lnTo>
                    <a:pt x="6350" y="164338"/>
                  </a:lnTo>
                  <a:lnTo>
                    <a:pt x="0" y="164338"/>
                  </a:lnTo>
                  <a:moveTo>
                    <a:pt x="12700" y="164338"/>
                  </a:moveTo>
                  <a:lnTo>
                    <a:pt x="12700" y="2041398"/>
                  </a:lnTo>
                  <a:lnTo>
                    <a:pt x="6350" y="2041398"/>
                  </a:lnTo>
                  <a:lnTo>
                    <a:pt x="12700" y="2041398"/>
                  </a:lnTo>
                  <a:cubicBezTo>
                    <a:pt x="12700" y="2125091"/>
                    <a:pt x="80899" y="2193036"/>
                    <a:pt x="165100" y="2193036"/>
                  </a:cubicBezTo>
                  <a:lnTo>
                    <a:pt x="12453493" y="2193036"/>
                  </a:lnTo>
                  <a:cubicBezTo>
                    <a:pt x="12537694" y="2193036"/>
                    <a:pt x="12605893" y="2125091"/>
                    <a:pt x="12605893" y="2041398"/>
                  </a:cubicBezTo>
                  <a:lnTo>
                    <a:pt x="12605893" y="164338"/>
                  </a:lnTo>
                  <a:cubicBezTo>
                    <a:pt x="12605893" y="80645"/>
                    <a:pt x="12537694" y="12700"/>
                    <a:pt x="12453493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645"/>
                    <a:pt x="12700" y="164338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137475" y="4263777"/>
            <a:ext cx="4152305" cy="47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Денис Нацибулин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37475" y="4826199"/>
            <a:ext cx="8871049" cy="5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Фронтенд-разработчик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841010" y="5932437"/>
            <a:ext cx="9463980" cy="1654374"/>
            <a:chOff x="0" y="0"/>
            <a:chExt cx="12618640" cy="2205832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12605893" cy="2193163"/>
            </a:xfrm>
            <a:custGeom>
              <a:avLst/>
              <a:gdLst/>
              <a:ahLst/>
              <a:cxnLst/>
              <a:rect l="l" t="t" r="r" b="b"/>
              <a:pathLst>
                <a:path w="12605893" h="2193163">
                  <a:moveTo>
                    <a:pt x="0" y="157988"/>
                  </a:moveTo>
                  <a:cubicBezTo>
                    <a:pt x="0" y="70739"/>
                    <a:pt x="71120" y="0"/>
                    <a:pt x="158750" y="0"/>
                  </a:cubicBezTo>
                  <a:lnTo>
                    <a:pt x="12447143" y="0"/>
                  </a:lnTo>
                  <a:cubicBezTo>
                    <a:pt x="12534900" y="0"/>
                    <a:pt x="12605893" y="70739"/>
                    <a:pt x="12605893" y="157988"/>
                  </a:cubicBezTo>
                  <a:lnTo>
                    <a:pt x="12605893" y="2035048"/>
                  </a:lnTo>
                  <a:cubicBezTo>
                    <a:pt x="12605893" y="2122297"/>
                    <a:pt x="12534774" y="2193036"/>
                    <a:pt x="12447143" y="2193036"/>
                  </a:cubicBezTo>
                  <a:lnTo>
                    <a:pt x="158750" y="2193036"/>
                  </a:lnTo>
                  <a:cubicBezTo>
                    <a:pt x="71120" y="2193163"/>
                    <a:pt x="0" y="2122424"/>
                    <a:pt x="0" y="2035048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618593" cy="2205736"/>
            </a:xfrm>
            <a:custGeom>
              <a:avLst/>
              <a:gdLst/>
              <a:ahLst/>
              <a:cxnLst/>
              <a:rect l="l" t="t" r="r" b="b"/>
              <a:pathLst>
                <a:path w="12618593" h="2205736">
                  <a:moveTo>
                    <a:pt x="0" y="164338"/>
                  </a:moveTo>
                  <a:cubicBezTo>
                    <a:pt x="0" y="73533"/>
                    <a:pt x="73914" y="0"/>
                    <a:pt x="165100" y="0"/>
                  </a:cubicBezTo>
                  <a:lnTo>
                    <a:pt x="12453493" y="0"/>
                  </a:lnTo>
                  <a:lnTo>
                    <a:pt x="12453493" y="6350"/>
                  </a:lnTo>
                  <a:lnTo>
                    <a:pt x="12453493" y="0"/>
                  </a:lnTo>
                  <a:cubicBezTo>
                    <a:pt x="12544679" y="0"/>
                    <a:pt x="12618593" y="73533"/>
                    <a:pt x="12618593" y="164338"/>
                  </a:cubicBezTo>
                  <a:lnTo>
                    <a:pt x="12612243" y="164338"/>
                  </a:lnTo>
                  <a:lnTo>
                    <a:pt x="12618593" y="164338"/>
                  </a:lnTo>
                  <a:lnTo>
                    <a:pt x="12618593" y="2041398"/>
                  </a:lnTo>
                  <a:lnTo>
                    <a:pt x="12612243" y="2041398"/>
                  </a:lnTo>
                  <a:lnTo>
                    <a:pt x="12618593" y="2041398"/>
                  </a:lnTo>
                  <a:cubicBezTo>
                    <a:pt x="12618593" y="2132203"/>
                    <a:pt x="12544679" y="2205736"/>
                    <a:pt x="12453493" y="2205736"/>
                  </a:cubicBezTo>
                  <a:lnTo>
                    <a:pt x="12453493" y="2199386"/>
                  </a:lnTo>
                  <a:lnTo>
                    <a:pt x="12453493" y="2205736"/>
                  </a:lnTo>
                  <a:lnTo>
                    <a:pt x="165100" y="2205736"/>
                  </a:lnTo>
                  <a:lnTo>
                    <a:pt x="165100" y="2199386"/>
                  </a:lnTo>
                  <a:lnTo>
                    <a:pt x="165100" y="2205736"/>
                  </a:lnTo>
                  <a:cubicBezTo>
                    <a:pt x="73914" y="2205736"/>
                    <a:pt x="0" y="2132203"/>
                    <a:pt x="0" y="2041398"/>
                  </a:cubicBezTo>
                  <a:lnTo>
                    <a:pt x="0" y="164338"/>
                  </a:lnTo>
                  <a:lnTo>
                    <a:pt x="6350" y="164338"/>
                  </a:lnTo>
                  <a:lnTo>
                    <a:pt x="0" y="164338"/>
                  </a:lnTo>
                  <a:moveTo>
                    <a:pt x="12700" y="164338"/>
                  </a:moveTo>
                  <a:lnTo>
                    <a:pt x="12700" y="2041398"/>
                  </a:lnTo>
                  <a:lnTo>
                    <a:pt x="6350" y="2041398"/>
                  </a:lnTo>
                  <a:lnTo>
                    <a:pt x="12700" y="2041398"/>
                  </a:lnTo>
                  <a:cubicBezTo>
                    <a:pt x="12700" y="2125091"/>
                    <a:pt x="80899" y="2193036"/>
                    <a:pt x="165100" y="2193036"/>
                  </a:cubicBezTo>
                  <a:lnTo>
                    <a:pt x="12453493" y="2193036"/>
                  </a:lnTo>
                  <a:cubicBezTo>
                    <a:pt x="12537694" y="2193036"/>
                    <a:pt x="12605893" y="2125091"/>
                    <a:pt x="12605893" y="2041398"/>
                  </a:cubicBezTo>
                  <a:lnTo>
                    <a:pt x="12605893" y="164338"/>
                  </a:lnTo>
                  <a:cubicBezTo>
                    <a:pt x="12605893" y="80645"/>
                    <a:pt x="12537694" y="12700"/>
                    <a:pt x="12453493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645"/>
                    <a:pt x="12700" y="164338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8137475" y="6190804"/>
            <a:ext cx="4250977" cy="47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Наврузов Алексей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37475" y="6753225"/>
            <a:ext cx="8871049" cy="5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Аналитик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7841010" y="7859465"/>
            <a:ext cx="9463980" cy="1654374"/>
            <a:chOff x="0" y="0"/>
            <a:chExt cx="12618640" cy="2205832"/>
          </a:xfrm>
        </p:grpSpPr>
        <p:sp>
          <p:nvSpPr>
            <p:cNvPr id="24" name="Freeform 24"/>
            <p:cNvSpPr/>
            <p:nvPr/>
          </p:nvSpPr>
          <p:spPr>
            <a:xfrm>
              <a:off x="6350" y="6350"/>
              <a:ext cx="12605893" cy="2193163"/>
            </a:xfrm>
            <a:custGeom>
              <a:avLst/>
              <a:gdLst/>
              <a:ahLst/>
              <a:cxnLst/>
              <a:rect l="l" t="t" r="r" b="b"/>
              <a:pathLst>
                <a:path w="12605893" h="2193163">
                  <a:moveTo>
                    <a:pt x="0" y="157988"/>
                  </a:moveTo>
                  <a:cubicBezTo>
                    <a:pt x="0" y="70739"/>
                    <a:pt x="71120" y="0"/>
                    <a:pt x="158750" y="0"/>
                  </a:cubicBezTo>
                  <a:lnTo>
                    <a:pt x="12447143" y="0"/>
                  </a:lnTo>
                  <a:cubicBezTo>
                    <a:pt x="12534900" y="0"/>
                    <a:pt x="12605893" y="70739"/>
                    <a:pt x="12605893" y="157988"/>
                  </a:cubicBezTo>
                  <a:lnTo>
                    <a:pt x="12605893" y="2035048"/>
                  </a:lnTo>
                  <a:cubicBezTo>
                    <a:pt x="12605893" y="2122297"/>
                    <a:pt x="12534774" y="2193036"/>
                    <a:pt x="12447143" y="2193036"/>
                  </a:cubicBezTo>
                  <a:lnTo>
                    <a:pt x="158750" y="2193036"/>
                  </a:lnTo>
                  <a:cubicBezTo>
                    <a:pt x="71120" y="2193163"/>
                    <a:pt x="0" y="2122424"/>
                    <a:pt x="0" y="2035048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12618593" cy="2205736"/>
            </a:xfrm>
            <a:custGeom>
              <a:avLst/>
              <a:gdLst/>
              <a:ahLst/>
              <a:cxnLst/>
              <a:rect l="l" t="t" r="r" b="b"/>
              <a:pathLst>
                <a:path w="12618593" h="2205736">
                  <a:moveTo>
                    <a:pt x="0" y="164338"/>
                  </a:moveTo>
                  <a:cubicBezTo>
                    <a:pt x="0" y="73533"/>
                    <a:pt x="73914" y="0"/>
                    <a:pt x="165100" y="0"/>
                  </a:cubicBezTo>
                  <a:lnTo>
                    <a:pt x="12453493" y="0"/>
                  </a:lnTo>
                  <a:lnTo>
                    <a:pt x="12453493" y="6350"/>
                  </a:lnTo>
                  <a:lnTo>
                    <a:pt x="12453493" y="0"/>
                  </a:lnTo>
                  <a:cubicBezTo>
                    <a:pt x="12544679" y="0"/>
                    <a:pt x="12618593" y="73533"/>
                    <a:pt x="12618593" y="164338"/>
                  </a:cubicBezTo>
                  <a:lnTo>
                    <a:pt x="12612243" y="164338"/>
                  </a:lnTo>
                  <a:lnTo>
                    <a:pt x="12618593" y="164338"/>
                  </a:lnTo>
                  <a:lnTo>
                    <a:pt x="12618593" y="2041398"/>
                  </a:lnTo>
                  <a:lnTo>
                    <a:pt x="12612243" y="2041398"/>
                  </a:lnTo>
                  <a:lnTo>
                    <a:pt x="12618593" y="2041398"/>
                  </a:lnTo>
                  <a:cubicBezTo>
                    <a:pt x="12618593" y="2132203"/>
                    <a:pt x="12544679" y="2205736"/>
                    <a:pt x="12453493" y="2205736"/>
                  </a:cubicBezTo>
                  <a:lnTo>
                    <a:pt x="12453493" y="2199386"/>
                  </a:lnTo>
                  <a:lnTo>
                    <a:pt x="12453493" y="2205736"/>
                  </a:lnTo>
                  <a:lnTo>
                    <a:pt x="165100" y="2205736"/>
                  </a:lnTo>
                  <a:lnTo>
                    <a:pt x="165100" y="2199386"/>
                  </a:lnTo>
                  <a:lnTo>
                    <a:pt x="165100" y="2205736"/>
                  </a:lnTo>
                  <a:cubicBezTo>
                    <a:pt x="73914" y="2205736"/>
                    <a:pt x="0" y="2132203"/>
                    <a:pt x="0" y="2041398"/>
                  </a:cubicBezTo>
                  <a:lnTo>
                    <a:pt x="0" y="164338"/>
                  </a:lnTo>
                  <a:lnTo>
                    <a:pt x="6350" y="164338"/>
                  </a:lnTo>
                  <a:lnTo>
                    <a:pt x="0" y="164338"/>
                  </a:lnTo>
                  <a:moveTo>
                    <a:pt x="12700" y="164338"/>
                  </a:moveTo>
                  <a:lnTo>
                    <a:pt x="12700" y="2041398"/>
                  </a:lnTo>
                  <a:lnTo>
                    <a:pt x="6350" y="2041398"/>
                  </a:lnTo>
                  <a:lnTo>
                    <a:pt x="12700" y="2041398"/>
                  </a:lnTo>
                  <a:cubicBezTo>
                    <a:pt x="12700" y="2125091"/>
                    <a:pt x="80899" y="2193036"/>
                    <a:pt x="165100" y="2193036"/>
                  </a:cubicBezTo>
                  <a:lnTo>
                    <a:pt x="12453493" y="2193036"/>
                  </a:lnTo>
                  <a:cubicBezTo>
                    <a:pt x="12537694" y="2193036"/>
                    <a:pt x="12605893" y="2125091"/>
                    <a:pt x="12605893" y="2041398"/>
                  </a:cubicBezTo>
                  <a:lnTo>
                    <a:pt x="12605893" y="164338"/>
                  </a:lnTo>
                  <a:cubicBezTo>
                    <a:pt x="12605893" y="80645"/>
                    <a:pt x="12537694" y="12700"/>
                    <a:pt x="12453493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645"/>
                    <a:pt x="12700" y="164338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137475" y="8117830"/>
            <a:ext cx="4361409" cy="478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Меленьтев Матвей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37475" y="8680251"/>
            <a:ext cx="8871049" cy="53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Дизайнер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060667" y="9788966"/>
            <a:ext cx="166665" cy="3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992238" y="3363962"/>
            <a:ext cx="9328249" cy="94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Проект Eventmaster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238" y="4646562"/>
            <a:ext cx="9445526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Проект Eventmaster создаёт уникальную платформу для организации пеших прогулок и мероприятий.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2238" y="5872757"/>
            <a:ext cx="9445526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Команда разработчиков стремится упростить создание и участие в событиях.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60667" y="9788966"/>
            <a:ext cx="166665" cy="3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10634" y="1468579"/>
            <a:ext cx="7466732" cy="34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4499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Целевая аудитория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60667" y="9788966"/>
            <a:ext cx="166665" cy="3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7474" y="3285281"/>
            <a:ext cx="16313051" cy="4365129"/>
            <a:chOff x="0" y="0"/>
            <a:chExt cx="21750735" cy="58201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750655" cy="5820156"/>
            </a:xfrm>
            <a:custGeom>
              <a:avLst/>
              <a:gdLst/>
              <a:ahLst/>
              <a:cxnLst/>
              <a:rect l="l" t="t" r="r" b="b"/>
              <a:pathLst>
                <a:path w="21750655" h="5820156">
                  <a:moveTo>
                    <a:pt x="0" y="165100"/>
                  </a:moveTo>
                  <a:cubicBezTo>
                    <a:pt x="0" y="73914"/>
                    <a:pt x="74041" y="0"/>
                    <a:pt x="165354" y="0"/>
                  </a:cubicBezTo>
                  <a:lnTo>
                    <a:pt x="21585301" y="0"/>
                  </a:lnTo>
                  <a:lnTo>
                    <a:pt x="21585301" y="6350"/>
                  </a:lnTo>
                  <a:lnTo>
                    <a:pt x="21585301" y="0"/>
                  </a:lnTo>
                  <a:cubicBezTo>
                    <a:pt x="21676615" y="0"/>
                    <a:pt x="21750655" y="73914"/>
                    <a:pt x="21750655" y="165100"/>
                  </a:cubicBezTo>
                  <a:lnTo>
                    <a:pt x="21744305" y="165100"/>
                  </a:lnTo>
                  <a:lnTo>
                    <a:pt x="21750655" y="165100"/>
                  </a:lnTo>
                  <a:lnTo>
                    <a:pt x="21750655" y="5655056"/>
                  </a:lnTo>
                  <a:lnTo>
                    <a:pt x="21744305" y="5655056"/>
                  </a:lnTo>
                  <a:lnTo>
                    <a:pt x="21750655" y="5655056"/>
                  </a:lnTo>
                  <a:cubicBezTo>
                    <a:pt x="21750655" y="5746242"/>
                    <a:pt x="21676615" y="5820156"/>
                    <a:pt x="21585301" y="5820156"/>
                  </a:cubicBezTo>
                  <a:lnTo>
                    <a:pt x="21585301" y="5813806"/>
                  </a:lnTo>
                  <a:lnTo>
                    <a:pt x="21585301" y="5820156"/>
                  </a:lnTo>
                  <a:lnTo>
                    <a:pt x="165354" y="5820156"/>
                  </a:lnTo>
                  <a:lnTo>
                    <a:pt x="165354" y="5813806"/>
                  </a:lnTo>
                  <a:lnTo>
                    <a:pt x="165354" y="5820156"/>
                  </a:lnTo>
                  <a:cubicBezTo>
                    <a:pt x="74041" y="5820156"/>
                    <a:pt x="0" y="5746242"/>
                    <a:pt x="0" y="5655056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5655056"/>
                  </a:lnTo>
                  <a:lnTo>
                    <a:pt x="6350" y="5655056"/>
                  </a:lnTo>
                  <a:lnTo>
                    <a:pt x="12700" y="5655056"/>
                  </a:lnTo>
                  <a:cubicBezTo>
                    <a:pt x="12700" y="5739257"/>
                    <a:pt x="81026" y="5807456"/>
                    <a:pt x="165354" y="5807456"/>
                  </a:cubicBezTo>
                  <a:lnTo>
                    <a:pt x="21585301" y="5807456"/>
                  </a:lnTo>
                  <a:cubicBezTo>
                    <a:pt x="21669629" y="5807456"/>
                    <a:pt x="21737955" y="5739257"/>
                    <a:pt x="21737955" y="5655056"/>
                  </a:cubicBezTo>
                  <a:lnTo>
                    <a:pt x="21737955" y="165100"/>
                  </a:lnTo>
                  <a:cubicBezTo>
                    <a:pt x="21737955" y="80899"/>
                    <a:pt x="21669629" y="12700"/>
                    <a:pt x="21585301" y="12700"/>
                  </a:cubicBezTo>
                  <a:lnTo>
                    <a:pt x="165354" y="12700"/>
                  </a:lnTo>
                  <a:lnTo>
                    <a:pt x="165354" y="6350"/>
                  </a:lnTo>
                  <a:lnTo>
                    <a:pt x="165354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000000">
                <a:alpha val="392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01761" y="3299569"/>
            <a:ext cx="16284476" cy="802184"/>
            <a:chOff x="0" y="0"/>
            <a:chExt cx="21712635" cy="10695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712682" cy="1069594"/>
            </a:xfrm>
            <a:custGeom>
              <a:avLst/>
              <a:gdLst/>
              <a:ahLst/>
              <a:cxnLst/>
              <a:rect l="l" t="t" r="r" b="b"/>
              <a:pathLst>
                <a:path w="21712682" h="1069594">
                  <a:moveTo>
                    <a:pt x="0" y="0"/>
                  </a:moveTo>
                  <a:lnTo>
                    <a:pt x="21712682" y="0"/>
                  </a:lnTo>
                  <a:lnTo>
                    <a:pt x="21712682" y="1069594"/>
                  </a:lnTo>
                  <a:lnTo>
                    <a:pt x="0" y="106959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76857" y="3441105"/>
            <a:ext cx="6587281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Организаторы мероприятия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45478" y="3441105"/>
            <a:ext cx="3544044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Участники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01761" y="4101752"/>
            <a:ext cx="16284476" cy="3534370"/>
            <a:chOff x="0" y="0"/>
            <a:chExt cx="21712635" cy="47124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712682" cy="4712462"/>
            </a:xfrm>
            <a:custGeom>
              <a:avLst/>
              <a:gdLst/>
              <a:ahLst/>
              <a:cxnLst/>
              <a:rect l="l" t="t" r="r" b="b"/>
              <a:pathLst>
                <a:path w="21712682" h="4712462">
                  <a:moveTo>
                    <a:pt x="0" y="0"/>
                  </a:moveTo>
                  <a:lnTo>
                    <a:pt x="21712682" y="0"/>
                  </a:lnTo>
                  <a:lnTo>
                    <a:pt x="21712682" y="4712462"/>
                  </a:lnTo>
                  <a:lnTo>
                    <a:pt x="0" y="47124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85279" y="4110534"/>
            <a:ext cx="7570440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 dirty="0" err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Кто</a:t>
            </a:r>
            <a:r>
              <a:rPr lang="en-US" sz="2187" b="1" dirty="0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студенческие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объединения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активные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87" dirty="0" err="1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группы</a:t>
            </a:r>
            <a:r>
              <a:rPr lang="en-US" sz="2187" dirty="0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4804" y="4710467"/>
            <a:ext cx="7570440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Задача:</a:t>
            </a: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создавать и организовывать пешие прогулки.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4804" y="5712230"/>
            <a:ext cx="7570440" cy="14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Что им нужно:</a:t>
            </a: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инструменты для написания описаний, визуализации маршрутов (карта, ключевая особенность), управления событиями.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32279" y="4110534"/>
            <a:ext cx="7570440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Кто:</a:t>
            </a: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любители активного отдыха.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32279" y="4649143"/>
            <a:ext cx="7570440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Задача:</a:t>
            </a: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находить интересные прогулки и принимать в них участие.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32279" y="5641380"/>
            <a:ext cx="7570440" cy="144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Что им нужно:</a:t>
            </a: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 удобный поиск, полная информация о прогулках, понятные маршруты на карте.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60667" y="9788966"/>
            <a:ext cx="166665" cy="37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41351" y="772732"/>
            <a:ext cx="10405296" cy="34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4499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Результаты анкетирования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3372AFA-38A5-0EB4-5173-BC4103F88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186789"/>
              </p:ext>
            </p:extLst>
          </p:nvPr>
        </p:nvGraphicFramePr>
        <p:xfrm>
          <a:off x="1905000" y="1892300"/>
          <a:ext cx="1310640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 descr="preencoded.png"/>
          <p:cNvSpPr/>
          <p:nvPr/>
        </p:nvSpPr>
        <p:spPr>
          <a:xfrm>
            <a:off x="11426575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992238" y="845492"/>
            <a:ext cx="10129538" cy="182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Проблемы целевой аудитории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87475" y="3095030"/>
            <a:ext cx="647402" cy="647402"/>
            <a:chOff x="0" y="0"/>
            <a:chExt cx="863203" cy="863203"/>
          </a:xfrm>
        </p:grpSpPr>
        <p:sp>
          <p:nvSpPr>
            <p:cNvPr id="9" name="Freeform 9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Freeform 11" descr="preencoded.png"/>
          <p:cNvSpPr/>
          <p:nvPr/>
        </p:nvSpPr>
        <p:spPr>
          <a:xfrm>
            <a:off x="1098575" y="3152924"/>
            <a:ext cx="425202" cy="531614"/>
          </a:xfrm>
          <a:custGeom>
            <a:avLst/>
            <a:gdLst/>
            <a:ahLst/>
            <a:cxnLst/>
            <a:rect l="l" t="t" r="r" b="b"/>
            <a:pathLst>
              <a:path w="425202" h="531614">
                <a:moveTo>
                  <a:pt x="0" y="0"/>
                </a:moveTo>
                <a:lnTo>
                  <a:pt x="425203" y="0"/>
                </a:lnTo>
                <a:lnTo>
                  <a:pt x="425203" y="531614"/>
                </a:lnTo>
                <a:lnTo>
                  <a:pt x="0" y="531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2" name="Group 12"/>
          <p:cNvGrpSpPr/>
          <p:nvPr/>
        </p:nvGrpSpPr>
        <p:grpSpPr>
          <a:xfrm>
            <a:off x="987475" y="5280754"/>
            <a:ext cx="647402" cy="647403"/>
            <a:chOff x="0" y="0"/>
            <a:chExt cx="863203" cy="863203"/>
          </a:xfrm>
        </p:grpSpPr>
        <p:sp>
          <p:nvSpPr>
            <p:cNvPr id="13" name="Freeform 1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1098575" y="5338648"/>
            <a:ext cx="425202" cy="531614"/>
          </a:xfrm>
          <a:custGeom>
            <a:avLst/>
            <a:gdLst/>
            <a:ahLst/>
            <a:cxnLst/>
            <a:rect l="l" t="t" r="r" b="b"/>
            <a:pathLst>
              <a:path w="425202" h="531614">
                <a:moveTo>
                  <a:pt x="0" y="0"/>
                </a:moveTo>
                <a:lnTo>
                  <a:pt x="425203" y="0"/>
                </a:lnTo>
                <a:lnTo>
                  <a:pt x="425203" y="531613"/>
                </a:lnTo>
                <a:lnTo>
                  <a:pt x="0" y="5316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1826845" y="3211977"/>
            <a:ext cx="5971431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Недостаток информации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6845" y="3777375"/>
            <a:ext cx="8524131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Отсутствует подробное описание и четкая привязка к местности.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87475" y="7098541"/>
            <a:ext cx="647402" cy="647402"/>
            <a:chOff x="0" y="0"/>
            <a:chExt cx="863203" cy="863203"/>
          </a:xfrm>
        </p:grpSpPr>
        <p:sp>
          <p:nvSpPr>
            <p:cNvPr id="19" name="Freeform 19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" name="Freeform 21" descr="preencoded.png"/>
          <p:cNvSpPr/>
          <p:nvPr/>
        </p:nvSpPr>
        <p:spPr>
          <a:xfrm>
            <a:off x="1098575" y="7156436"/>
            <a:ext cx="425202" cy="531614"/>
          </a:xfrm>
          <a:custGeom>
            <a:avLst/>
            <a:gdLst/>
            <a:ahLst/>
            <a:cxnLst/>
            <a:rect l="l" t="t" r="r" b="b"/>
            <a:pathLst>
              <a:path w="425202" h="531614">
                <a:moveTo>
                  <a:pt x="0" y="0"/>
                </a:moveTo>
                <a:lnTo>
                  <a:pt x="425203" y="0"/>
                </a:lnTo>
                <a:lnTo>
                  <a:pt x="425203" y="531614"/>
                </a:lnTo>
                <a:lnTo>
                  <a:pt x="0" y="5316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2" name="TextBox 22"/>
          <p:cNvSpPr txBox="1"/>
          <p:nvPr/>
        </p:nvSpPr>
        <p:spPr>
          <a:xfrm>
            <a:off x="1826845" y="5369058"/>
            <a:ext cx="5629126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Трудности организации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826845" y="5934456"/>
            <a:ext cx="8524131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Ручное составление маршрутов отнимает много времени.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826845" y="7214414"/>
            <a:ext cx="6176516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Визуализация маршрутов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26845" y="7779811"/>
            <a:ext cx="8524131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2"/>
              </a:lnSpc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Карты и описания не показывают уникальность прогулок.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060667" y="9788966"/>
            <a:ext cx="166665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1110406"/>
            <a:ext cx="11043940" cy="702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7"/>
              </a:lnSpc>
            </a:pPr>
            <a:r>
              <a:rPr lang="en-US" sz="4124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Аналоги и отличие EventMaster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7475" y="2127200"/>
            <a:ext cx="16313051" cy="6436519"/>
            <a:chOff x="0" y="0"/>
            <a:chExt cx="21750735" cy="85820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750782" cy="8582025"/>
            </a:xfrm>
            <a:custGeom>
              <a:avLst/>
              <a:gdLst/>
              <a:ahLst/>
              <a:cxnLst/>
              <a:rect l="l" t="t" r="r" b="b"/>
              <a:pathLst>
                <a:path w="21750782" h="8582025">
                  <a:moveTo>
                    <a:pt x="0" y="125476"/>
                  </a:moveTo>
                  <a:cubicBezTo>
                    <a:pt x="0" y="56134"/>
                    <a:pt x="56261" y="0"/>
                    <a:pt x="125603" y="0"/>
                  </a:cubicBezTo>
                  <a:lnTo>
                    <a:pt x="21625179" y="0"/>
                  </a:lnTo>
                  <a:lnTo>
                    <a:pt x="21625179" y="6350"/>
                  </a:lnTo>
                  <a:lnTo>
                    <a:pt x="21625179" y="0"/>
                  </a:lnTo>
                  <a:cubicBezTo>
                    <a:pt x="21694521" y="0"/>
                    <a:pt x="21750782" y="56134"/>
                    <a:pt x="21750782" y="125476"/>
                  </a:cubicBezTo>
                  <a:lnTo>
                    <a:pt x="21744432" y="125476"/>
                  </a:lnTo>
                  <a:lnTo>
                    <a:pt x="21750782" y="125476"/>
                  </a:lnTo>
                  <a:lnTo>
                    <a:pt x="21750782" y="8456549"/>
                  </a:lnTo>
                  <a:lnTo>
                    <a:pt x="21744432" y="8456549"/>
                  </a:lnTo>
                  <a:lnTo>
                    <a:pt x="21750782" y="8456549"/>
                  </a:lnTo>
                  <a:cubicBezTo>
                    <a:pt x="21750782" y="8525891"/>
                    <a:pt x="21694521" y="8582025"/>
                    <a:pt x="21625179" y="8582025"/>
                  </a:cubicBezTo>
                  <a:lnTo>
                    <a:pt x="21625179" y="8575675"/>
                  </a:lnTo>
                  <a:lnTo>
                    <a:pt x="21625179" y="8582025"/>
                  </a:lnTo>
                  <a:lnTo>
                    <a:pt x="125603" y="8582025"/>
                  </a:lnTo>
                  <a:lnTo>
                    <a:pt x="125603" y="8575675"/>
                  </a:lnTo>
                  <a:lnTo>
                    <a:pt x="125603" y="8582025"/>
                  </a:lnTo>
                  <a:cubicBezTo>
                    <a:pt x="56261" y="8582025"/>
                    <a:pt x="0" y="8525891"/>
                    <a:pt x="0" y="8456549"/>
                  </a:cubicBezTo>
                  <a:lnTo>
                    <a:pt x="0" y="125476"/>
                  </a:lnTo>
                  <a:lnTo>
                    <a:pt x="6350" y="125476"/>
                  </a:lnTo>
                  <a:lnTo>
                    <a:pt x="0" y="125476"/>
                  </a:lnTo>
                  <a:moveTo>
                    <a:pt x="12700" y="125476"/>
                  </a:moveTo>
                  <a:lnTo>
                    <a:pt x="12700" y="8456549"/>
                  </a:lnTo>
                  <a:lnTo>
                    <a:pt x="6350" y="8456549"/>
                  </a:lnTo>
                  <a:lnTo>
                    <a:pt x="12700" y="8456549"/>
                  </a:lnTo>
                  <a:cubicBezTo>
                    <a:pt x="12700" y="8518779"/>
                    <a:pt x="63246" y="8569325"/>
                    <a:pt x="125603" y="8569325"/>
                  </a:cubicBezTo>
                  <a:lnTo>
                    <a:pt x="21625179" y="8569325"/>
                  </a:lnTo>
                  <a:cubicBezTo>
                    <a:pt x="21687537" y="8569325"/>
                    <a:pt x="21738082" y="8518779"/>
                    <a:pt x="21738082" y="8456549"/>
                  </a:cubicBezTo>
                  <a:lnTo>
                    <a:pt x="21738082" y="125476"/>
                  </a:lnTo>
                  <a:cubicBezTo>
                    <a:pt x="21738082" y="63246"/>
                    <a:pt x="21687537" y="12700"/>
                    <a:pt x="21625179" y="12700"/>
                  </a:cubicBezTo>
                  <a:lnTo>
                    <a:pt x="125603" y="12700"/>
                  </a:lnTo>
                  <a:lnTo>
                    <a:pt x="125603" y="6350"/>
                  </a:lnTo>
                  <a:lnTo>
                    <a:pt x="125603" y="12700"/>
                  </a:lnTo>
                  <a:cubicBezTo>
                    <a:pt x="63246" y="12700"/>
                    <a:pt x="12700" y="63246"/>
                    <a:pt x="12700" y="125476"/>
                  </a:cubicBezTo>
                  <a:close/>
                </a:path>
              </a:pathLst>
            </a:custGeom>
            <a:solidFill>
              <a:srgbClr val="000000">
                <a:alpha val="392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1762" y="2141488"/>
            <a:ext cx="16284476" cy="614362"/>
            <a:chOff x="0" y="0"/>
            <a:chExt cx="21712635" cy="8191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712682" cy="819150"/>
            </a:xfrm>
            <a:custGeom>
              <a:avLst/>
              <a:gdLst/>
              <a:ahLst/>
              <a:cxnLst/>
              <a:rect l="l" t="t" r="r" b="b"/>
              <a:pathLst>
                <a:path w="21712682" h="819150">
                  <a:moveTo>
                    <a:pt x="0" y="0"/>
                  </a:moveTo>
                  <a:lnTo>
                    <a:pt x="21712682" y="0"/>
                  </a:lnTo>
                  <a:lnTo>
                    <a:pt x="21712682" y="819150"/>
                  </a:lnTo>
                  <a:lnTo>
                    <a:pt x="0" y="819150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14735" y="2211884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Критерий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70300" y="2211884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Eventbrite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30108" y="2211884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AllTrails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89915" y="2211884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Wikiloc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46721" y="2211884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EventMaster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01762" y="2755850"/>
            <a:ext cx="16284476" cy="954584"/>
            <a:chOff x="0" y="0"/>
            <a:chExt cx="21712635" cy="127277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712682" cy="1272794"/>
            </a:xfrm>
            <a:custGeom>
              <a:avLst/>
              <a:gdLst/>
              <a:ahLst/>
              <a:cxnLst/>
              <a:rect l="l" t="t" r="r" b="b"/>
              <a:pathLst>
                <a:path w="21712682" h="1272794">
                  <a:moveTo>
                    <a:pt x="0" y="0"/>
                  </a:moveTo>
                  <a:lnTo>
                    <a:pt x="21712682" y="0"/>
                  </a:lnTo>
                  <a:lnTo>
                    <a:pt x="21712682" y="1272794"/>
                  </a:lnTo>
                  <a:lnTo>
                    <a:pt x="0" y="12727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14735" y="2826246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Фокус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70300" y="2826246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Управление событиями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30108" y="2826246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Трекинг и активные походы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89915" y="2826246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Обмен GPS-треками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246721" y="2826246"/>
            <a:ext cx="2826990" cy="74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Организация пеших прогулок и мероприятий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79260" y="3710434"/>
            <a:ext cx="15962814" cy="902227"/>
            <a:chOff x="0" y="0"/>
            <a:chExt cx="21712635" cy="127277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712682" cy="1272794"/>
            </a:xfrm>
            <a:custGeom>
              <a:avLst/>
              <a:gdLst/>
              <a:ahLst/>
              <a:cxnLst/>
              <a:rect l="l" t="t" r="r" b="b"/>
              <a:pathLst>
                <a:path w="21712682" h="1272794">
                  <a:moveTo>
                    <a:pt x="0" y="0"/>
                  </a:moveTo>
                  <a:lnTo>
                    <a:pt x="21712682" y="0"/>
                  </a:lnTo>
                  <a:lnTo>
                    <a:pt x="21712682" y="1272794"/>
                  </a:lnTo>
                  <a:lnTo>
                    <a:pt x="0" y="1272794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14735" y="3780830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Цель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70300" y="3780729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Организация массовых 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мероприятий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30108" y="3769073"/>
            <a:ext cx="324728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Поддержка индивидуальных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походов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89915" y="3780830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Обмен готовыми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треками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246721" y="3780830"/>
            <a:ext cx="2826990" cy="74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Групповые пешие мероприятия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01762" y="4665017"/>
            <a:ext cx="16284476" cy="954584"/>
            <a:chOff x="0" y="0"/>
            <a:chExt cx="21712635" cy="127277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1712682" cy="1272794"/>
            </a:xfrm>
            <a:custGeom>
              <a:avLst/>
              <a:gdLst/>
              <a:ahLst/>
              <a:cxnLst/>
              <a:rect l="l" t="t" r="r" b="b"/>
              <a:pathLst>
                <a:path w="21712682" h="1272794">
                  <a:moveTo>
                    <a:pt x="0" y="0"/>
                  </a:moveTo>
                  <a:lnTo>
                    <a:pt x="21712682" y="0"/>
                  </a:lnTo>
                  <a:lnTo>
                    <a:pt x="21712682" y="1272794"/>
                  </a:lnTo>
                  <a:lnTo>
                    <a:pt x="0" y="12727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14735" y="4735414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Работа с маршрутами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070300" y="4723655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Привязка мероприятий 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 заданным локациям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530108" y="4723656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Поиск, прохождение 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и запись треков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989915" y="4721491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Поиск и планирование 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GPS-маршрутов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46721" y="4588819"/>
            <a:ext cx="2633959" cy="57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Создание пользовательских маршрутов в редакторе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079261" y="5640417"/>
            <a:ext cx="15962814" cy="1273989"/>
            <a:chOff x="0" y="0"/>
            <a:chExt cx="21712635" cy="172640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1712682" cy="1726438"/>
            </a:xfrm>
            <a:custGeom>
              <a:avLst/>
              <a:gdLst/>
              <a:ahLst/>
              <a:cxnLst/>
              <a:rect l="l" t="t" r="r" b="b"/>
              <a:pathLst>
                <a:path w="21712682" h="1726438">
                  <a:moveTo>
                    <a:pt x="0" y="0"/>
                  </a:moveTo>
                  <a:lnTo>
                    <a:pt x="21712682" y="0"/>
                  </a:lnTo>
                  <a:lnTo>
                    <a:pt x="21712682" y="1726438"/>
                  </a:lnTo>
                  <a:lnTo>
                    <a:pt x="0" y="1726438"/>
                  </a:ln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214735" y="5689996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Специализация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041725" y="5682467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Любые мероприятия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530108" y="5667599"/>
            <a:ext cx="2822228" cy="74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Акцент на трекинг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989915" y="5689996"/>
            <a:ext cx="2822228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Поддержка разнообразных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Активностей в режиме </a:t>
            </a:r>
          </a:p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реального времени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246721" y="5689996"/>
            <a:ext cx="2826990" cy="108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Пешие прогулки с уникальным редактором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001762" y="6914406"/>
            <a:ext cx="16284476" cy="1635026"/>
            <a:chOff x="0" y="0"/>
            <a:chExt cx="21712635" cy="218003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1712682" cy="2180082"/>
            </a:xfrm>
            <a:custGeom>
              <a:avLst/>
              <a:gdLst/>
              <a:ahLst/>
              <a:cxnLst/>
              <a:rect l="l" t="t" r="r" b="b"/>
              <a:pathLst>
                <a:path w="21712682" h="2180082">
                  <a:moveTo>
                    <a:pt x="0" y="0"/>
                  </a:moveTo>
                  <a:lnTo>
                    <a:pt x="21712682" y="0"/>
                  </a:lnTo>
                  <a:lnTo>
                    <a:pt x="21712682" y="2180082"/>
                  </a:lnTo>
                  <a:lnTo>
                    <a:pt x="0" y="21800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14735" y="6984801"/>
            <a:ext cx="2826990" cy="4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Ключевое отличие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041725" y="6984801"/>
            <a:ext cx="2822228" cy="108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Общая платформа для разнообразных событий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530108" y="6984801"/>
            <a:ext cx="2822228" cy="108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Возможность пользоваться оффлайн-картой маршрутов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989915" y="6911776"/>
            <a:ext cx="2822228" cy="142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Ориентация на публикацию и обмен треками, создание маршрутов для навигации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246721" y="6984801"/>
            <a:ext cx="2826990" cy="1427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5"/>
              </a:lnSpc>
            </a:pPr>
            <a:r>
              <a:rPr lang="en-US" sz="1625" b="1">
                <a:solidFill>
                  <a:srgbClr val="333F7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Единая платформа для пеших событий с уникальным редактором маршрутов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060667" y="9788966"/>
            <a:ext cx="166665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id="54" name="Shape 8">
            <a:extLst>
              <a:ext uri="{FF2B5EF4-FFF2-40B4-BE49-F238E27FC236}">
                <a16:creationId xmlns:a16="http://schemas.microsoft.com/office/drawing/2014/main" id="{D894991B-704A-16A8-90A4-16F69D7C2B3D}"/>
              </a:ext>
            </a:extLst>
          </p:cNvPr>
          <p:cNvSpPr/>
          <p:nvPr/>
        </p:nvSpPr>
        <p:spPr>
          <a:xfrm>
            <a:off x="1064972" y="2749551"/>
            <a:ext cx="16008293" cy="960771"/>
          </a:xfrm>
          <a:prstGeom prst="rect">
            <a:avLst/>
          </a:prstGeom>
          <a:solidFill>
            <a:srgbClr val="000000">
              <a:alpha val="4000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55" name="Shape 2">
            <a:extLst>
              <a:ext uri="{FF2B5EF4-FFF2-40B4-BE49-F238E27FC236}">
                <a16:creationId xmlns:a16="http://schemas.microsoft.com/office/drawing/2014/main" id="{1408FA5D-FDAF-0CE8-2F43-B7893C73BC77}"/>
              </a:ext>
            </a:extLst>
          </p:cNvPr>
          <p:cNvSpPr/>
          <p:nvPr/>
        </p:nvSpPr>
        <p:spPr>
          <a:xfrm>
            <a:off x="1064972" y="2189525"/>
            <a:ext cx="16008293" cy="566437"/>
          </a:xfrm>
          <a:prstGeom prst="rect">
            <a:avLst/>
          </a:prstGeom>
          <a:solidFill>
            <a:srgbClr val="FFFFFF">
              <a:alpha val="4000"/>
            </a:srgb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56" name="Shape 20">
            <a:extLst>
              <a:ext uri="{FF2B5EF4-FFF2-40B4-BE49-F238E27FC236}">
                <a16:creationId xmlns:a16="http://schemas.microsoft.com/office/drawing/2014/main" id="{6B737095-4E99-731D-7507-5C4690D2E2B6}"/>
              </a:ext>
            </a:extLst>
          </p:cNvPr>
          <p:cNvSpPr/>
          <p:nvPr/>
        </p:nvSpPr>
        <p:spPr>
          <a:xfrm>
            <a:off x="1079260" y="4620190"/>
            <a:ext cx="15962814" cy="1039880"/>
          </a:xfrm>
          <a:prstGeom prst="rect">
            <a:avLst/>
          </a:prstGeom>
          <a:solidFill>
            <a:srgbClr val="000000">
              <a:alpha val="4000"/>
            </a:srgbClr>
          </a:solidFill>
        </p:spPr>
        <p:txBody>
          <a:bodyPr/>
          <a:lstStyle/>
          <a:p>
            <a:endParaRPr lang="ru-RU"/>
          </a:p>
        </p:txBody>
      </p:sp>
      <p:sp>
        <p:nvSpPr>
          <p:cNvPr id="57" name="Shape 32">
            <a:extLst>
              <a:ext uri="{FF2B5EF4-FFF2-40B4-BE49-F238E27FC236}">
                <a16:creationId xmlns:a16="http://schemas.microsoft.com/office/drawing/2014/main" id="{D964CE38-AC96-CE77-1BD1-85730D4C579F}"/>
              </a:ext>
            </a:extLst>
          </p:cNvPr>
          <p:cNvSpPr/>
          <p:nvPr/>
        </p:nvSpPr>
        <p:spPr>
          <a:xfrm>
            <a:off x="1079260" y="6935523"/>
            <a:ext cx="15962814" cy="1403813"/>
          </a:xfrm>
          <a:prstGeom prst="rect">
            <a:avLst/>
          </a:prstGeom>
          <a:solidFill>
            <a:srgbClr val="000000">
              <a:alpha val="4000"/>
            </a:srgbClr>
          </a:solid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2238" y="2314278"/>
            <a:ext cx="16303526" cy="1829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37"/>
              </a:lnSpc>
            </a:pPr>
            <a:r>
              <a:rPr lang="en-US" sz="5562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MVP — минимально жизнеспособный продукт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87475" y="4563815"/>
            <a:ext cx="647402" cy="647402"/>
            <a:chOff x="0" y="0"/>
            <a:chExt cx="863203" cy="863203"/>
          </a:xfrm>
        </p:grpSpPr>
        <p:sp>
          <p:nvSpPr>
            <p:cNvPr id="8" name="Freeform 8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Freeform 10" descr="preencoded.png"/>
          <p:cNvSpPr/>
          <p:nvPr/>
        </p:nvSpPr>
        <p:spPr>
          <a:xfrm>
            <a:off x="1098575" y="4621709"/>
            <a:ext cx="425202" cy="531614"/>
          </a:xfrm>
          <a:custGeom>
            <a:avLst/>
            <a:gdLst/>
            <a:ahLst/>
            <a:cxnLst/>
            <a:rect l="l" t="t" r="r" b="b"/>
            <a:pathLst>
              <a:path w="425202" h="531614">
                <a:moveTo>
                  <a:pt x="0" y="0"/>
                </a:moveTo>
                <a:lnTo>
                  <a:pt x="425203" y="0"/>
                </a:lnTo>
                <a:lnTo>
                  <a:pt x="425203" y="531613"/>
                </a:lnTo>
                <a:lnTo>
                  <a:pt x="0" y="53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>
            <a:off x="1913632" y="4627810"/>
            <a:ext cx="3911650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Серверная часть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13632" y="5193209"/>
            <a:ext cx="705326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Регистрация и авторизация участников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13632" y="5745956"/>
            <a:ext cx="705326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Сохранение мероприятий в базу данных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13632" y="6298704"/>
            <a:ext cx="7053262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Интегрирование API graphhopper для отображения карты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316491" y="4563815"/>
            <a:ext cx="647403" cy="647402"/>
            <a:chOff x="0" y="0"/>
            <a:chExt cx="863203" cy="863203"/>
          </a:xfrm>
        </p:grpSpPr>
        <p:sp>
          <p:nvSpPr>
            <p:cNvPr id="16" name="Freeform 16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6F5EE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BCDBD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8" name="Freeform 18" descr="preencoded.png"/>
          <p:cNvSpPr/>
          <p:nvPr/>
        </p:nvSpPr>
        <p:spPr>
          <a:xfrm>
            <a:off x="9427592" y="4621709"/>
            <a:ext cx="425203" cy="531614"/>
          </a:xfrm>
          <a:custGeom>
            <a:avLst/>
            <a:gdLst/>
            <a:ahLst/>
            <a:cxnLst/>
            <a:rect l="l" t="t" r="r" b="b"/>
            <a:pathLst>
              <a:path w="425203" h="531614">
                <a:moveTo>
                  <a:pt x="0" y="0"/>
                </a:moveTo>
                <a:lnTo>
                  <a:pt x="425203" y="0"/>
                </a:lnTo>
                <a:lnTo>
                  <a:pt x="425203" y="531613"/>
                </a:lnTo>
                <a:lnTo>
                  <a:pt x="0" y="53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" r="-23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9" name="TextBox 19"/>
          <p:cNvSpPr txBox="1"/>
          <p:nvPr/>
        </p:nvSpPr>
        <p:spPr>
          <a:xfrm>
            <a:off x="10242649" y="4627810"/>
            <a:ext cx="4128790" cy="48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7"/>
              </a:lnSpc>
            </a:pPr>
            <a:r>
              <a:rPr lang="en-US" sz="2750" b="1">
                <a:solidFill>
                  <a:srgbClr val="333F70"/>
                </a:solidFill>
                <a:latin typeface="Arimo Bold"/>
                <a:ea typeface="Arimo Bold"/>
                <a:cs typeface="Arimo Bold"/>
                <a:sym typeface="Arimo Bold"/>
              </a:rPr>
              <a:t>Клиентская часть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42649" y="5193209"/>
            <a:ext cx="7053262" cy="99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Создание мероприятий с маршрутом, датой, временем и участниками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42649" y="6199585"/>
            <a:ext cx="705326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Редактирование и удаление событий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42649" y="6752333"/>
            <a:ext cx="705326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Фильтрация новостной ленты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42649" y="7305080"/>
            <a:ext cx="7053262" cy="53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9902" lvl="1" indent="-164951" algn="l">
              <a:lnSpc>
                <a:spcPts val="3562"/>
              </a:lnSpc>
              <a:buFont typeface="Arial"/>
              <a:buChar char="•"/>
            </a:pPr>
            <a:r>
              <a:rPr lang="en-US" sz="2187">
                <a:solidFill>
                  <a:srgbClr val="333F70"/>
                </a:solidFill>
                <a:latin typeface="Open Sans"/>
                <a:ea typeface="Open Sans"/>
                <a:cs typeface="Open Sans"/>
                <a:sym typeface="Open Sans"/>
              </a:rPr>
              <a:t>Личный кабинет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060667" y="9788966"/>
            <a:ext cx="166665" cy="37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 b="1">
                <a:solidFill>
                  <a:srgbClr val="44546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624</Words>
  <Application>Microsoft Office PowerPoint</Application>
  <PresentationFormat>Произвольный</PresentationFormat>
  <Paragraphs>204</Paragraphs>
  <Slides>14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Arimo Bold</vt:lpstr>
      <vt:lpstr>Open Sans</vt:lpstr>
      <vt:lpstr>Open Sans Bold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2 итерация.pptx</dc:title>
  <dc:creator>Алексей Наврузов</dc:creator>
  <cp:lastModifiedBy>Наврузов Алексей Максимович</cp:lastModifiedBy>
  <cp:revision>4</cp:revision>
  <dcterms:created xsi:type="dcterms:W3CDTF">2006-08-16T00:00:00Z</dcterms:created>
  <dcterms:modified xsi:type="dcterms:W3CDTF">2025-06-01T15:56:49Z</dcterms:modified>
  <dc:identifier>DAGpH1jcrPA</dc:identifier>
</cp:coreProperties>
</file>