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Clear Sans Regular" charset="1" panose="020B0503030202020304"/>
      <p:regular r:id="rId12"/>
    </p:embeddedFont>
    <p:embeddedFont>
      <p:font typeface="Clear Sans Regular Bold" charset="1" panose="020B0603030202020304"/>
      <p:regular r:id="rId13"/>
    </p:embeddedFont>
    <p:embeddedFont>
      <p:font typeface="Clear Sans Regular Italics" charset="1" panose="020B0503030202090304"/>
      <p:regular r:id="rId14"/>
    </p:embeddedFont>
    <p:embeddedFont>
      <p:font typeface="Clear Sans Regular Bold Italics" charset="1" panose="020B06030302020903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24" Target="slides/slide9.xml" Type="http://schemas.openxmlformats.org/officeDocument/2006/relationships/slide"/><Relationship Id="rId25" Target="slides/slide10.xml" Type="http://schemas.openxmlformats.org/officeDocument/2006/relationships/slide"/><Relationship Id="rId26" Target="slides/slide1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4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34.png" Type="http://schemas.openxmlformats.org/officeDocument/2006/relationships/image"/><Relationship Id="rId9" Target="../media/image35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jpe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2.jpe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Relationship Id="rId9" Target="../media/image15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7.jpeg" Type="http://schemas.openxmlformats.org/officeDocument/2006/relationships/image"/><Relationship Id="rId5" Target="../media/image18.png" Type="http://schemas.openxmlformats.org/officeDocument/2006/relationships/image"/><Relationship Id="rId6" Target="../media/image19.jpe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Relationship Id="rId9" Target="../media/image20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21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24.jpe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jpeg" Type="http://schemas.openxmlformats.org/officeDocument/2006/relationships/image"/><Relationship Id="rId3" Target="../media/image28.jpeg" Type="http://schemas.openxmlformats.org/officeDocument/2006/relationships/image"/><Relationship Id="rId4" Target="../media/image2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028700"/>
            <a:ext cx="675462" cy="824630"/>
          </a:xfrm>
          <a:custGeom>
            <a:avLst/>
            <a:gdLst/>
            <a:ahLst/>
            <a:cxnLst/>
            <a:rect r="r" b="b" t="t" l="l"/>
            <a:pathLst>
              <a:path h="824630" w="675462">
                <a:moveTo>
                  <a:pt x="0" y="0"/>
                </a:moveTo>
                <a:lnTo>
                  <a:pt x="675462" y="0"/>
                </a:lnTo>
                <a:lnTo>
                  <a:pt x="675462" y="824630"/>
                </a:lnTo>
                <a:lnTo>
                  <a:pt x="0" y="824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111642">
            <a:off x="11120480" y="1055557"/>
            <a:ext cx="10443683" cy="8487866"/>
          </a:xfrm>
          <a:custGeom>
            <a:avLst/>
            <a:gdLst/>
            <a:ahLst/>
            <a:cxnLst/>
            <a:rect r="r" b="b" t="t" l="l"/>
            <a:pathLst>
              <a:path h="8487866" w="10443683">
                <a:moveTo>
                  <a:pt x="0" y="0"/>
                </a:moveTo>
                <a:lnTo>
                  <a:pt x="10443683" y="0"/>
                </a:lnTo>
                <a:lnTo>
                  <a:pt x="10443683" y="8487866"/>
                </a:lnTo>
                <a:lnTo>
                  <a:pt x="0" y="84878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318441" y="9258300"/>
            <a:ext cx="9727319" cy="3106962"/>
          </a:xfrm>
          <a:custGeom>
            <a:avLst/>
            <a:gdLst/>
            <a:ahLst/>
            <a:cxnLst/>
            <a:rect r="r" b="b" t="t" l="l"/>
            <a:pathLst>
              <a:path h="3106962" w="9727319">
                <a:moveTo>
                  <a:pt x="0" y="0"/>
                </a:moveTo>
                <a:lnTo>
                  <a:pt x="9727318" y="0"/>
                </a:lnTo>
                <a:lnTo>
                  <a:pt x="9727318" y="3106962"/>
                </a:lnTo>
                <a:lnTo>
                  <a:pt x="0" y="31069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2431495"/>
            <a:ext cx="13687300" cy="1597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926"/>
              </a:lnSpc>
            </a:pPr>
            <a:r>
              <a:rPr lang="en-US" sz="12047">
                <a:solidFill>
                  <a:srgbClr val="004AAD"/>
                </a:solidFill>
                <a:latin typeface="Montserrat Classic Bold"/>
              </a:rPr>
              <a:t>LEZGINOTATAR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4619725"/>
            <a:ext cx="8544752" cy="1597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926"/>
              </a:lnSpc>
            </a:pPr>
            <a:r>
              <a:rPr lang="en-US" sz="12047">
                <a:solidFill>
                  <a:srgbClr val="2BB4D4"/>
                </a:solidFill>
                <a:latin typeface="Montserrat Classic Bold"/>
              </a:rPr>
              <a:t>TEAM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04162" y="1078950"/>
            <a:ext cx="2614278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4AAD"/>
                </a:solidFill>
                <a:latin typeface="Montserrat Classic Bold Italics"/>
              </a:rPr>
              <a:t>Danil &amp; Imir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8150262"/>
            <a:ext cx="6383857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spc="124">
                <a:solidFill>
                  <a:srgbClr val="2E2E2E"/>
                </a:solidFill>
                <a:latin typeface="Montserrat Classic"/>
              </a:rPr>
              <a:t>• Мобильное приложение для здорового образа жизни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930669">
            <a:off x="-7971294" y="-10725049"/>
            <a:ext cx="18539921" cy="18539921"/>
          </a:xfrm>
          <a:custGeom>
            <a:avLst/>
            <a:gdLst/>
            <a:ahLst/>
            <a:cxnLst/>
            <a:rect r="r" b="b" t="t" l="l"/>
            <a:pathLst>
              <a:path h="18539921" w="18539921">
                <a:moveTo>
                  <a:pt x="0" y="0"/>
                </a:moveTo>
                <a:lnTo>
                  <a:pt x="18539921" y="0"/>
                </a:lnTo>
                <a:lnTo>
                  <a:pt x="18539921" y="18539921"/>
                </a:lnTo>
                <a:lnTo>
                  <a:pt x="0" y="185399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512300" y="1664800"/>
            <a:ext cx="736600" cy="736600"/>
          </a:xfrm>
          <a:custGeom>
            <a:avLst/>
            <a:gdLst/>
            <a:ahLst/>
            <a:cxnLst/>
            <a:rect r="r" b="b" t="t" l="l"/>
            <a:pathLst>
              <a:path h="736600" w="736600">
                <a:moveTo>
                  <a:pt x="0" y="0"/>
                </a:moveTo>
                <a:lnTo>
                  <a:pt x="736600" y="0"/>
                </a:lnTo>
                <a:lnTo>
                  <a:pt x="736600" y="736600"/>
                </a:lnTo>
                <a:lnTo>
                  <a:pt x="0" y="736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512300" y="5076693"/>
            <a:ext cx="736600" cy="736600"/>
          </a:xfrm>
          <a:custGeom>
            <a:avLst/>
            <a:gdLst/>
            <a:ahLst/>
            <a:cxnLst/>
            <a:rect r="r" b="b" t="t" l="l"/>
            <a:pathLst>
              <a:path h="736600" w="736600">
                <a:moveTo>
                  <a:pt x="0" y="0"/>
                </a:moveTo>
                <a:lnTo>
                  <a:pt x="736600" y="0"/>
                </a:lnTo>
                <a:lnTo>
                  <a:pt x="736600" y="736600"/>
                </a:lnTo>
                <a:lnTo>
                  <a:pt x="0" y="736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81075" y="1201239"/>
            <a:ext cx="8531225" cy="19649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10"/>
              </a:lnSpc>
            </a:pPr>
            <a:r>
              <a:rPr lang="en-US" sz="7510">
                <a:solidFill>
                  <a:srgbClr val="004AAD"/>
                </a:solidFill>
                <a:latin typeface="Montserrat Classic Bold"/>
              </a:rPr>
              <a:t>ПЛАНИРУЕМЫЙ ФУНКЦИОНАЛ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660400" y="3720174"/>
            <a:ext cx="736600" cy="736600"/>
          </a:xfrm>
          <a:custGeom>
            <a:avLst/>
            <a:gdLst/>
            <a:ahLst/>
            <a:cxnLst/>
            <a:rect r="r" b="b" t="t" l="l"/>
            <a:pathLst>
              <a:path h="736600" w="736600">
                <a:moveTo>
                  <a:pt x="0" y="0"/>
                </a:moveTo>
                <a:lnTo>
                  <a:pt x="736600" y="0"/>
                </a:lnTo>
                <a:lnTo>
                  <a:pt x="736600" y="736600"/>
                </a:lnTo>
                <a:lnTo>
                  <a:pt x="0" y="7366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727747" y="3605873"/>
            <a:ext cx="6416288" cy="1552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2E2E2E"/>
                </a:solidFill>
                <a:latin typeface="Montserrat Classic Bold"/>
              </a:rPr>
              <a:t>Рекомендации по спортивным добавкам и питанию &amp; Функция  отслеживания весов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27747" y="5476267"/>
            <a:ext cx="7784553" cy="2776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87"/>
              </a:lnSpc>
            </a:pPr>
            <a:r>
              <a:rPr lang="en-US" sz="2804">
                <a:solidFill>
                  <a:srgbClr val="2E2E2E"/>
                </a:solidFill>
                <a:latin typeface="Montserrat Classic"/>
              </a:rPr>
              <a:t>может помочь вам заполнить потенциальные питательные пробелы и обеспечить ваш организм необходимыми питательными веществами. </a:t>
            </a:r>
          </a:p>
          <a:p>
            <a:pPr>
              <a:lnSpc>
                <a:spcPts val="4487"/>
              </a:lnSpc>
            </a:pPr>
            <a:r>
              <a:rPr lang="en-US" sz="2804">
                <a:solidFill>
                  <a:srgbClr val="2E2E2E"/>
                </a:solidFill>
                <a:latin typeface="Montserrat Classic"/>
              </a:rPr>
              <a:t>Прогресс :)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629422" y="1691787"/>
            <a:ext cx="5251928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2E2E2E"/>
                </a:solidFill>
                <a:latin typeface="Montserrat Classic Bold"/>
              </a:rPr>
              <a:t>Добавление таймера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537919" y="2602891"/>
            <a:ext cx="7658578" cy="1842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59"/>
              </a:lnSpc>
            </a:pPr>
            <a:r>
              <a:rPr lang="en-US" sz="3099">
                <a:solidFill>
                  <a:srgbClr val="2E2E2E"/>
                </a:solidFill>
                <a:latin typeface="Montserrat Classic"/>
              </a:rPr>
              <a:t>Для установления определенных интервалов что способствует точному контролю над временем упражнений.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477776" y="4902068"/>
            <a:ext cx="7050550" cy="1552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2E2E2E"/>
                </a:solidFill>
                <a:latin typeface="Montserrat Classic Bold"/>
              </a:rPr>
              <a:t>Возможность вести профиль со своими физиологическими данными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469488" y="6759443"/>
            <a:ext cx="7727008" cy="1683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65"/>
              </a:lnSpc>
            </a:pPr>
            <a:r>
              <a:rPr lang="en-US" sz="2853">
                <a:solidFill>
                  <a:srgbClr val="2E2E2E"/>
                </a:solidFill>
                <a:latin typeface="Montserrat Classic"/>
              </a:rPr>
              <a:t>Это позволяет вам отслеживать и контролировать свой прогресс, удивляясь как стремительно вы растете!  </a:t>
            </a:r>
          </a:p>
        </p:txBody>
      </p:sp>
      <p:sp>
        <p:nvSpPr>
          <p:cNvPr name="Freeform 13" id="13"/>
          <p:cNvSpPr/>
          <p:nvPr/>
        </p:nvSpPr>
        <p:spPr>
          <a:xfrm flipH="true" flipV="false" rot="5242519">
            <a:off x="-1472888" y="9882803"/>
            <a:ext cx="8063091" cy="6553094"/>
          </a:xfrm>
          <a:custGeom>
            <a:avLst/>
            <a:gdLst/>
            <a:ahLst/>
            <a:cxnLst/>
            <a:rect r="r" b="b" t="t" l="l"/>
            <a:pathLst>
              <a:path h="6553094" w="8063091">
                <a:moveTo>
                  <a:pt x="8063091" y="0"/>
                </a:moveTo>
                <a:lnTo>
                  <a:pt x="0" y="0"/>
                </a:lnTo>
                <a:lnTo>
                  <a:pt x="0" y="6553094"/>
                </a:lnTo>
                <a:lnTo>
                  <a:pt x="8063091" y="6553094"/>
                </a:lnTo>
                <a:lnTo>
                  <a:pt x="8063091" y="0"/>
                </a:lnTo>
                <a:close/>
              </a:path>
            </a:pathLst>
          </a:custGeom>
          <a:blipFill>
            <a:blip r:embed="rId10">
              <a:alphaModFix amt="5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228725"/>
            <a:ext cx="13526918" cy="271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480"/>
              </a:lnSpc>
            </a:pPr>
            <a:r>
              <a:rPr lang="en-US" sz="10480" spc="-356">
                <a:solidFill>
                  <a:srgbClr val="004AAD"/>
                </a:solidFill>
                <a:latin typeface="Montserrat Classic Bold"/>
              </a:rPr>
              <a:t>РЕЗУЛЬТАТ НАШЕЙ РАБОТЫ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4640756"/>
            <a:ext cx="14309680" cy="3209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85"/>
              </a:lnSpc>
            </a:pPr>
            <a:r>
              <a:rPr lang="en-US" sz="4560">
                <a:solidFill>
                  <a:srgbClr val="2E2E2E"/>
                </a:solidFill>
                <a:latin typeface="Arimo"/>
              </a:rPr>
              <a:t>Готовый план тренировок реализованный в интуитивно понятном приложении, с наглядным примером выполнения упражнений и с правильной техникой на все группы мыщц!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1766807">
            <a:off x="12231929" y="2927896"/>
            <a:ext cx="12112141" cy="9843868"/>
          </a:xfrm>
          <a:custGeom>
            <a:avLst/>
            <a:gdLst/>
            <a:ahLst/>
            <a:cxnLst/>
            <a:rect r="r" b="b" t="t" l="l"/>
            <a:pathLst>
              <a:path h="9843868" w="12112141">
                <a:moveTo>
                  <a:pt x="0" y="0"/>
                </a:moveTo>
                <a:lnTo>
                  <a:pt x="12112142" y="0"/>
                </a:lnTo>
                <a:lnTo>
                  <a:pt x="12112142" y="9843867"/>
                </a:lnTo>
                <a:lnTo>
                  <a:pt x="0" y="98438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85749">
            <a:off x="-5690637" y="-3861861"/>
            <a:ext cx="14345355" cy="14345355"/>
          </a:xfrm>
          <a:custGeom>
            <a:avLst/>
            <a:gdLst/>
            <a:ahLst/>
            <a:cxnLst/>
            <a:rect r="r" b="b" t="t" l="l"/>
            <a:pathLst>
              <a:path h="14345355" w="14345355">
                <a:moveTo>
                  <a:pt x="0" y="0"/>
                </a:moveTo>
                <a:lnTo>
                  <a:pt x="14345355" y="0"/>
                </a:lnTo>
                <a:lnTo>
                  <a:pt x="14345355" y="14345355"/>
                </a:lnTo>
                <a:lnTo>
                  <a:pt x="0" y="14345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799293">
            <a:off x="12170918" y="-745657"/>
            <a:ext cx="6885296" cy="11055409"/>
          </a:xfrm>
          <a:custGeom>
            <a:avLst/>
            <a:gdLst/>
            <a:ahLst/>
            <a:cxnLst/>
            <a:rect r="r" b="b" t="t" l="l"/>
            <a:pathLst>
              <a:path h="11055409" w="6885296">
                <a:moveTo>
                  <a:pt x="0" y="0"/>
                </a:moveTo>
                <a:lnTo>
                  <a:pt x="6885296" y="0"/>
                </a:lnTo>
                <a:lnTo>
                  <a:pt x="6885296" y="11055409"/>
                </a:lnTo>
                <a:lnTo>
                  <a:pt x="0" y="110554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081250" y="1371600"/>
            <a:ext cx="6499899" cy="7543800"/>
            <a:chOff x="0" y="0"/>
            <a:chExt cx="8666532" cy="10058400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6"/>
            <a:srcRect l="1749" t="0" r="1749" b="0"/>
            <a:stretch>
              <a:fillRect/>
            </a:stretch>
          </p:blipFill>
          <p:spPr>
            <a:xfrm flipH="false" flipV="false">
              <a:off x="0" y="0"/>
              <a:ext cx="8666532" cy="10058400"/>
            </a:xfrm>
            <a:prstGeom prst="rect">
              <a:avLst/>
            </a:prstGeom>
          </p:spPr>
        </p:pic>
      </p:grpSp>
      <p:sp>
        <p:nvSpPr>
          <p:cNvPr name="TextBox 6" id="6"/>
          <p:cNvSpPr txBox="true"/>
          <p:nvPr/>
        </p:nvSpPr>
        <p:spPr>
          <a:xfrm rot="0">
            <a:off x="597831" y="847725"/>
            <a:ext cx="9271092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>
                <a:solidFill>
                  <a:srgbClr val="004AAD"/>
                </a:solidFill>
                <a:latin typeface="Montserrat Classic Bold"/>
              </a:rPr>
              <a:t> ЦЕЛЬ ПРОЕКТА: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059305"/>
            <a:ext cx="9683889" cy="7198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60"/>
              </a:lnSpc>
            </a:pPr>
            <a:r>
              <a:rPr lang="en-US" sz="3600">
                <a:solidFill>
                  <a:srgbClr val="2E2E2E"/>
                </a:solidFill>
                <a:latin typeface="Clear Sans Regular"/>
              </a:rPr>
              <a:t>Мы хотим помочь людям обрести физическую форму и достичь своих целей, не выходя из дома или посещая тренажерный зал. </a:t>
            </a:r>
          </a:p>
          <a:p>
            <a:pPr>
              <a:lnSpc>
                <a:spcPts val="5760"/>
              </a:lnSpc>
            </a:pPr>
          </a:p>
          <a:p>
            <a:pPr>
              <a:lnSpc>
                <a:spcPts val="5760"/>
              </a:lnSpc>
            </a:pPr>
            <a:r>
              <a:rPr lang="en-US" sz="3600">
                <a:solidFill>
                  <a:srgbClr val="2E2E2E"/>
                </a:solidFill>
                <a:latin typeface="Clear Sans Regular"/>
              </a:rPr>
              <a:t>В современном мире, где все больше людей ведут малоактивный образ жизни, мы стремимся создать удобное и интуитивно понятное приложение, которое поможет им преодолеть преграды на пути к здоровой физической форме.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664043">
            <a:off x="-4546796" y="-16865"/>
            <a:ext cx="8130812" cy="8130812"/>
          </a:xfrm>
          <a:custGeom>
            <a:avLst/>
            <a:gdLst/>
            <a:ahLst/>
            <a:cxnLst/>
            <a:rect r="r" b="b" t="t" l="l"/>
            <a:pathLst>
              <a:path h="8130812" w="8130812">
                <a:moveTo>
                  <a:pt x="0" y="0"/>
                </a:moveTo>
                <a:lnTo>
                  <a:pt x="8130812" y="0"/>
                </a:lnTo>
                <a:lnTo>
                  <a:pt x="8130812" y="8130812"/>
                </a:lnTo>
                <a:lnTo>
                  <a:pt x="0" y="8130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284008">
            <a:off x="12761683" y="7147182"/>
            <a:ext cx="4789367" cy="7690070"/>
          </a:xfrm>
          <a:custGeom>
            <a:avLst/>
            <a:gdLst/>
            <a:ahLst/>
            <a:cxnLst/>
            <a:rect r="r" b="b" t="t" l="l"/>
            <a:pathLst>
              <a:path h="7690070" w="4789367">
                <a:moveTo>
                  <a:pt x="0" y="0"/>
                </a:moveTo>
                <a:lnTo>
                  <a:pt x="4789367" y="0"/>
                </a:lnTo>
                <a:lnTo>
                  <a:pt x="4789367" y="7690070"/>
                </a:lnTo>
                <a:lnTo>
                  <a:pt x="0" y="7690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977802" y="3428468"/>
            <a:ext cx="4092957" cy="4074869"/>
            <a:chOff x="0" y="0"/>
            <a:chExt cx="5457276" cy="5433159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6"/>
            <a:srcRect l="0" t="220" r="0" b="220"/>
            <a:stretch>
              <a:fillRect/>
            </a:stretch>
          </p:blipFill>
          <p:spPr>
            <a:xfrm flipH="false" flipV="false">
              <a:off x="0" y="0"/>
              <a:ext cx="5457276" cy="5433159"/>
            </a:xfrm>
            <a:prstGeom prst="rect">
              <a:avLst/>
            </a:prstGeom>
          </p:spPr>
        </p:pic>
      </p:grpSp>
      <p:sp>
        <p:nvSpPr>
          <p:cNvPr name="TextBox 6" id="6"/>
          <p:cNvSpPr txBox="true"/>
          <p:nvPr/>
        </p:nvSpPr>
        <p:spPr>
          <a:xfrm rot="0">
            <a:off x="3403123" y="1181100"/>
            <a:ext cx="13029340" cy="1112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300"/>
              </a:lnSpc>
            </a:pPr>
            <a:r>
              <a:rPr lang="en-US" sz="8300">
                <a:solidFill>
                  <a:srgbClr val="004AAD"/>
                </a:solidFill>
                <a:latin typeface="Montserrat Classic Bold"/>
              </a:rPr>
              <a:t>СТЕК ТЕХНОЛОГИЙ :)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812325" y="7861580"/>
            <a:ext cx="3147319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00"/>
              </a:lnSpc>
            </a:pPr>
            <a:r>
              <a:rPr lang="en-US" sz="3500">
                <a:solidFill>
                  <a:srgbClr val="2E2E2E"/>
                </a:solidFill>
                <a:latin typeface="Montserrat Classic"/>
              </a:rPr>
              <a:t>JavaScript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856395">
            <a:off x="6112007" y="-234724"/>
            <a:ext cx="13987644" cy="9651605"/>
          </a:xfrm>
          <a:custGeom>
            <a:avLst/>
            <a:gdLst/>
            <a:ahLst/>
            <a:cxnLst/>
            <a:rect r="r" b="b" t="t" l="l"/>
            <a:pathLst>
              <a:path h="9651605" w="13987644">
                <a:moveTo>
                  <a:pt x="0" y="0"/>
                </a:moveTo>
                <a:lnTo>
                  <a:pt x="13987644" y="0"/>
                </a:lnTo>
                <a:lnTo>
                  <a:pt x="13987644" y="9651605"/>
                </a:lnTo>
                <a:lnTo>
                  <a:pt x="0" y="96516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989439" y="7861580"/>
            <a:ext cx="3146936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00"/>
              </a:lnSpc>
            </a:pPr>
            <a:r>
              <a:rPr lang="en-US" sz="3500">
                <a:solidFill>
                  <a:srgbClr val="2E2E2E"/>
                </a:solidFill>
                <a:latin typeface="Montserrat Classic"/>
              </a:rPr>
              <a:t>React Native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075179" y="7855962"/>
            <a:ext cx="1547110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00"/>
              </a:lnSpc>
            </a:pPr>
            <a:r>
              <a:rPr lang="en-US" sz="3500">
                <a:solidFill>
                  <a:srgbClr val="2E2E2E"/>
                </a:solidFill>
                <a:latin typeface="Montserrat Classic"/>
              </a:rPr>
              <a:t>Figma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6989439" y="3428468"/>
            <a:ext cx="4309122" cy="4074869"/>
            <a:chOff x="0" y="0"/>
            <a:chExt cx="5745495" cy="5433159"/>
          </a:xfrm>
        </p:grpSpPr>
        <p:pic>
          <p:nvPicPr>
            <p:cNvPr name="Picture 12" id="12"/>
            <p:cNvPicPr>
              <a:picLocks noChangeAspect="true"/>
            </p:cNvPicPr>
            <p:nvPr/>
          </p:nvPicPr>
          <p:blipFill>
            <a:blip r:embed="rId9"/>
            <a:srcRect l="4043" t="0" r="4043" b="0"/>
            <a:stretch>
              <a:fillRect/>
            </a:stretch>
          </p:blipFill>
          <p:spPr>
            <a:xfrm flipH="false" flipV="false">
              <a:off x="0" y="0"/>
              <a:ext cx="5745495" cy="5433159"/>
            </a:xfrm>
            <a:prstGeom prst="rect">
              <a:avLst/>
            </a:prstGeom>
          </p:spPr>
        </p:pic>
      </p:grpSp>
      <p:grpSp>
        <p:nvGrpSpPr>
          <p:cNvPr name="Group 13" id="13"/>
          <p:cNvGrpSpPr/>
          <p:nvPr/>
        </p:nvGrpSpPr>
        <p:grpSpPr>
          <a:xfrm rot="0">
            <a:off x="12339505" y="3623522"/>
            <a:ext cx="4092957" cy="4074869"/>
            <a:chOff x="0" y="0"/>
            <a:chExt cx="5457276" cy="5433159"/>
          </a:xfrm>
        </p:grpSpPr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10"/>
            <a:srcRect l="0" t="220" r="0" b="220"/>
            <a:stretch>
              <a:fillRect/>
            </a:stretch>
          </p:blipFill>
          <p:spPr>
            <a:xfrm flipH="false" flipV="false">
              <a:off x="0" y="0"/>
              <a:ext cx="5457276" cy="54331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408728">
            <a:off x="6461224" y="-4582532"/>
            <a:ext cx="15887340" cy="15887340"/>
          </a:xfrm>
          <a:custGeom>
            <a:avLst/>
            <a:gdLst/>
            <a:ahLst/>
            <a:cxnLst/>
            <a:rect r="r" b="b" t="t" l="l"/>
            <a:pathLst>
              <a:path h="15887340" w="15887340">
                <a:moveTo>
                  <a:pt x="0" y="0"/>
                </a:moveTo>
                <a:lnTo>
                  <a:pt x="15887341" y="0"/>
                </a:lnTo>
                <a:lnTo>
                  <a:pt x="15887341" y="15887340"/>
                </a:lnTo>
                <a:lnTo>
                  <a:pt x="0" y="15887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91836" y="2673676"/>
            <a:ext cx="4343009" cy="7167488"/>
            <a:chOff x="0" y="0"/>
            <a:chExt cx="5790679" cy="9556651"/>
          </a:xfrm>
        </p:grpSpPr>
        <p:grpSp>
          <p:nvGrpSpPr>
            <p:cNvPr name="Group 4" id="4"/>
            <p:cNvGrpSpPr>
              <a:grpSpLocks noChangeAspect="true"/>
            </p:cNvGrpSpPr>
            <p:nvPr/>
          </p:nvGrpSpPr>
          <p:grpSpPr>
            <a:xfrm rot="0">
              <a:off x="0" y="0"/>
              <a:ext cx="5790679" cy="7677036"/>
              <a:chOff x="0" y="0"/>
              <a:chExt cx="1844040" cy="244475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115570" y="39370"/>
                <a:ext cx="1681480" cy="2326640"/>
              </a:xfrm>
              <a:custGeom>
                <a:avLst/>
                <a:gdLst/>
                <a:ahLst/>
                <a:cxnLst/>
                <a:rect r="r" b="b" t="t" l="l"/>
                <a:pathLst>
                  <a:path h="2326640" w="1681480">
                    <a:moveTo>
                      <a:pt x="1680210" y="2326640"/>
                    </a:moveTo>
                    <a:lnTo>
                      <a:pt x="0" y="2326640"/>
                    </a:lnTo>
                    <a:lnTo>
                      <a:pt x="0" y="0"/>
                    </a:lnTo>
                    <a:lnTo>
                      <a:pt x="1681480" y="0"/>
                    </a:lnTo>
                    <a:lnTo>
                      <a:pt x="1681480" y="232664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19184" t="0" r="-19184" b="0"/>
                </a:stretch>
              </a:blipFill>
            </p:spPr>
          </p:sp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1844040" cy="2444750"/>
              </a:xfrm>
              <a:custGeom>
                <a:avLst/>
                <a:gdLst/>
                <a:ahLst/>
                <a:cxnLst/>
                <a:rect r="r" b="b" t="t" l="l"/>
                <a:pathLst>
                  <a:path h="2444750" w="1844040">
                    <a:moveTo>
                      <a:pt x="1844040" y="2444750"/>
                    </a:moveTo>
                    <a:lnTo>
                      <a:pt x="0" y="2444750"/>
                    </a:lnTo>
                    <a:lnTo>
                      <a:pt x="0" y="0"/>
                    </a:lnTo>
                    <a:lnTo>
                      <a:pt x="1844040" y="0"/>
                    </a:lnTo>
                    <a:lnTo>
                      <a:pt x="1844040" y="244475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47" t="0" r="-47" b="0"/>
                </a:stretch>
              </a:blipFill>
            </p:spPr>
          </p:sp>
        </p:grpSp>
        <p:sp>
          <p:nvSpPr>
            <p:cNvPr name="TextBox 7" id="7"/>
            <p:cNvSpPr txBox="true"/>
            <p:nvPr/>
          </p:nvSpPr>
          <p:spPr>
            <a:xfrm rot="0">
              <a:off x="0" y="7831766"/>
              <a:ext cx="5790679" cy="6405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61"/>
                </a:lnSpc>
              </a:pPr>
              <a:r>
                <a:rPr lang="en-US" sz="2901">
                  <a:solidFill>
                    <a:srgbClr val="2E2E2E"/>
                  </a:solidFill>
                  <a:latin typeface="Montserrat Classic Bold"/>
                </a:rPr>
                <a:t>ОМАРОВ ИМИР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8519173"/>
              <a:ext cx="5790679" cy="10374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9"/>
                </a:lnSpc>
              </a:pPr>
              <a:r>
                <a:rPr lang="en-US" sz="2320">
                  <a:solidFill>
                    <a:srgbClr val="2E2E2E"/>
                  </a:solidFill>
                  <a:latin typeface="Montserrat Classic Italics"/>
                </a:rPr>
                <a:t>• СОСТАВИТЕЛЬ ТРЕНИРОВОК  И АНАЛИТИК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592178" y="2533023"/>
            <a:ext cx="4700033" cy="6876558"/>
            <a:chOff x="0" y="0"/>
            <a:chExt cx="6266711" cy="9168743"/>
          </a:xfrm>
        </p:grpSpPr>
        <p:grpSp>
          <p:nvGrpSpPr>
            <p:cNvPr name="Group 10" id="10"/>
            <p:cNvGrpSpPr>
              <a:grpSpLocks noChangeAspect="true"/>
            </p:cNvGrpSpPr>
            <p:nvPr/>
          </p:nvGrpSpPr>
          <p:grpSpPr>
            <a:xfrm rot="0">
              <a:off x="0" y="0"/>
              <a:ext cx="6266711" cy="8308140"/>
              <a:chOff x="0" y="0"/>
              <a:chExt cx="1844040" cy="244475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115570" y="39370"/>
                <a:ext cx="1681480" cy="2326640"/>
              </a:xfrm>
              <a:custGeom>
                <a:avLst/>
                <a:gdLst/>
                <a:ahLst/>
                <a:cxnLst/>
                <a:rect r="r" b="b" t="t" l="l"/>
                <a:pathLst>
                  <a:path h="2326640" w="1681480">
                    <a:moveTo>
                      <a:pt x="1680210" y="2326640"/>
                    </a:moveTo>
                    <a:lnTo>
                      <a:pt x="0" y="2326640"/>
                    </a:lnTo>
                    <a:lnTo>
                      <a:pt x="0" y="0"/>
                    </a:lnTo>
                    <a:lnTo>
                      <a:pt x="1681480" y="0"/>
                    </a:lnTo>
                    <a:lnTo>
                      <a:pt x="1681480" y="232664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8019" t="0" r="-8019" b="0"/>
                </a:stretch>
              </a:blip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844040" cy="2444750"/>
              </a:xfrm>
              <a:custGeom>
                <a:avLst/>
                <a:gdLst/>
                <a:ahLst/>
                <a:cxnLst/>
                <a:rect r="r" b="b" t="t" l="l"/>
                <a:pathLst>
                  <a:path h="2444750" w="1844040">
                    <a:moveTo>
                      <a:pt x="1844040" y="2444750"/>
                    </a:moveTo>
                    <a:lnTo>
                      <a:pt x="0" y="2444750"/>
                    </a:lnTo>
                    <a:lnTo>
                      <a:pt x="0" y="0"/>
                    </a:lnTo>
                    <a:lnTo>
                      <a:pt x="1844040" y="0"/>
                    </a:lnTo>
                    <a:lnTo>
                      <a:pt x="1844040" y="244475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47" t="0" r="-47" b="0"/>
                </a:stretch>
              </a:blip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0" y="8480288"/>
              <a:ext cx="6266711" cy="6884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3139">
                  <a:solidFill>
                    <a:srgbClr val="2E2E2E"/>
                  </a:solidFill>
                  <a:latin typeface="Montserrat Classic Bold"/>
                </a:rPr>
                <a:t>КОМАНДА =) 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true" flipV="false" rot="148401">
            <a:off x="15297701" y="384797"/>
            <a:ext cx="6729406" cy="5469172"/>
          </a:xfrm>
          <a:custGeom>
            <a:avLst/>
            <a:gdLst/>
            <a:ahLst/>
            <a:cxnLst/>
            <a:rect r="r" b="b" t="t" l="l"/>
            <a:pathLst>
              <a:path h="5469172" w="6729406">
                <a:moveTo>
                  <a:pt x="6729406" y="0"/>
                </a:moveTo>
                <a:lnTo>
                  <a:pt x="0" y="0"/>
                </a:lnTo>
                <a:lnTo>
                  <a:pt x="0" y="5469172"/>
                </a:lnTo>
                <a:lnTo>
                  <a:pt x="6729406" y="5469172"/>
                </a:lnTo>
                <a:lnTo>
                  <a:pt x="672940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2654286" y="2533023"/>
            <a:ext cx="4609756" cy="7182436"/>
            <a:chOff x="0" y="0"/>
            <a:chExt cx="6146342" cy="9576582"/>
          </a:xfrm>
        </p:grpSpPr>
        <p:grpSp>
          <p:nvGrpSpPr>
            <p:cNvPr name="Group 16" id="16"/>
            <p:cNvGrpSpPr>
              <a:grpSpLocks noChangeAspect="true"/>
            </p:cNvGrpSpPr>
            <p:nvPr/>
          </p:nvGrpSpPr>
          <p:grpSpPr>
            <a:xfrm rot="0">
              <a:off x="0" y="0"/>
              <a:ext cx="6146342" cy="8148559"/>
              <a:chOff x="0" y="0"/>
              <a:chExt cx="1844040" cy="244475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115570" y="39370"/>
                <a:ext cx="1681480" cy="2326640"/>
              </a:xfrm>
              <a:custGeom>
                <a:avLst/>
                <a:gdLst/>
                <a:ahLst/>
                <a:cxnLst/>
                <a:rect r="r" b="b" t="t" l="l"/>
                <a:pathLst>
                  <a:path h="2326640" w="1681480">
                    <a:moveTo>
                      <a:pt x="1680210" y="2326640"/>
                    </a:moveTo>
                    <a:lnTo>
                      <a:pt x="0" y="2326640"/>
                    </a:lnTo>
                    <a:lnTo>
                      <a:pt x="0" y="0"/>
                    </a:lnTo>
                    <a:lnTo>
                      <a:pt x="1681480" y="0"/>
                    </a:lnTo>
                    <a:lnTo>
                      <a:pt x="1681480" y="2326640"/>
                    </a:lnTo>
                    <a:close/>
                  </a:path>
                </a:pathLst>
              </a:custGeom>
              <a:blipFill>
                <a:blip r:embed="rId9"/>
                <a:stretch>
                  <a:fillRect l="-3041" t="0" r="-3041" b="0"/>
                </a:stretch>
              </a:blipFill>
            </p:spPr>
          </p:sp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1844040" cy="2444750"/>
              </a:xfrm>
              <a:custGeom>
                <a:avLst/>
                <a:gdLst/>
                <a:ahLst/>
                <a:cxnLst/>
                <a:rect r="r" b="b" t="t" l="l"/>
                <a:pathLst>
                  <a:path h="2444750" w="1844040">
                    <a:moveTo>
                      <a:pt x="1844040" y="2444750"/>
                    </a:moveTo>
                    <a:lnTo>
                      <a:pt x="0" y="2444750"/>
                    </a:lnTo>
                    <a:lnTo>
                      <a:pt x="0" y="0"/>
                    </a:lnTo>
                    <a:lnTo>
                      <a:pt x="1844040" y="0"/>
                    </a:lnTo>
                    <a:lnTo>
                      <a:pt x="1844040" y="244475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47" t="0" r="-47" b="0"/>
                </a:stretch>
              </a:blipFill>
            </p:spPr>
          </p:sp>
        </p:grpSp>
        <p:sp>
          <p:nvSpPr>
            <p:cNvPr name="TextBox 19" id="19"/>
            <p:cNvSpPr txBox="true"/>
            <p:nvPr/>
          </p:nvSpPr>
          <p:spPr>
            <a:xfrm rot="0">
              <a:off x="0" y="8297253"/>
              <a:ext cx="6146342" cy="6953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10"/>
                </a:lnSpc>
              </a:pPr>
              <a:r>
                <a:rPr lang="en-US" sz="3079">
                  <a:solidFill>
                    <a:srgbClr val="2E2E2E"/>
                  </a:solidFill>
                  <a:latin typeface="Montserrat Classic Bold"/>
                </a:rPr>
                <a:t>ИСМАГИЛОВ ДАНИЛ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9035820"/>
              <a:ext cx="6146342" cy="540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48"/>
                </a:lnSpc>
              </a:pPr>
              <a:r>
                <a:rPr lang="en-US" sz="2463">
                  <a:solidFill>
                    <a:srgbClr val="2E2E2E"/>
                  </a:solidFill>
                  <a:latin typeface="Montserrat Classic Italics"/>
                </a:rPr>
                <a:t>• РАЗРАБОТЧИК И ДИЗАЙНЕР</a:t>
              </a: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028700" y="1190625"/>
            <a:ext cx="9374681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>
                <a:solidFill>
                  <a:srgbClr val="004AAD"/>
                </a:solidFill>
                <a:latin typeface="Montserrat Classic Bold"/>
              </a:rPr>
              <a:t>OUR TEAM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3590407">
            <a:off x="-10839798" y="1535089"/>
            <a:ext cx="22385817" cy="15446423"/>
          </a:xfrm>
          <a:custGeom>
            <a:avLst/>
            <a:gdLst/>
            <a:ahLst/>
            <a:cxnLst/>
            <a:rect r="r" b="b" t="t" l="l"/>
            <a:pathLst>
              <a:path h="15446423" w="22385817">
                <a:moveTo>
                  <a:pt x="0" y="0"/>
                </a:moveTo>
                <a:lnTo>
                  <a:pt x="22385817" y="0"/>
                </a:lnTo>
                <a:lnTo>
                  <a:pt x="22385817" y="15446422"/>
                </a:lnTo>
                <a:lnTo>
                  <a:pt x="0" y="154464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5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7752" y="766078"/>
            <a:ext cx="16452496" cy="1774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60"/>
              </a:lnSpc>
            </a:pPr>
            <a:r>
              <a:rPr lang="en-US" sz="6860" u="sng">
                <a:solidFill>
                  <a:srgbClr val="004AAD"/>
                </a:solidFill>
                <a:latin typeface="Montserrat Classic Bold"/>
              </a:rPr>
              <a:t>ПОЧЕМУ ИМЕННО НАШЕ ПРИЛОЖЕНИЕ?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704200"/>
            <a:ext cx="16452496" cy="6995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76"/>
              </a:lnSpc>
            </a:pPr>
            <a:r>
              <a:rPr lang="en-US" sz="3860">
                <a:solidFill>
                  <a:srgbClr val="2E2E2E"/>
                </a:solidFill>
                <a:latin typeface="Arimo"/>
              </a:rPr>
              <a:t>Это не просто удобный помощник в поддержании здоровья и формы, это настоящий тренер, который всегда рядом с вами. Независимо от того, есть ли у вас возможность посещать тренажерный зал или нет, наше приложение предлагает множество упражнений, которые можно выполнить дома с помощью своего веса.</a:t>
            </a:r>
          </a:p>
          <a:p>
            <a:pPr>
              <a:lnSpc>
                <a:spcPts val="6176"/>
              </a:lnSpc>
            </a:pPr>
          </a:p>
          <a:p>
            <a:pPr>
              <a:lnSpc>
                <a:spcPts val="6176"/>
              </a:lnSpc>
            </a:pPr>
            <a:r>
              <a:rPr lang="en-US" sz="3860">
                <a:solidFill>
                  <a:srgbClr val="2E2E2E"/>
                </a:solidFill>
                <a:latin typeface="Arimo"/>
              </a:rPr>
              <a:t>Больше не нужно искать оправдания для пропуска тренировок. А если у вас есть возможность посетить зал, наше приложение поможет прогрессировать в нагрузках и достичь новых результатов.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8243363">
            <a:off x="-2025857" y="-736017"/>
            <a:ext cx="8063091" cy="6553094"/>
          </a:xfrm>
          <a:custGeom>
            <a:avLst/>
            <a:gdLst/>
            <a:ahLst/>
            <a:cxnLst/>
            <a:rect r="r" b="b" t="t" l="l"/>
            <a:pathLst>
              <a:path h="6553094" w="8063091">
                <a:moveTo>
                  <a:pt x="8063092" y="0"/>
                </a:moveTo>
                <a:lnTo>
                  <a:pt x="0" y="0"/>
                </a:lnTo>
                <a:lnTo>
                  <a:pt x="0" y="6553094"/>
                </a:lnTo>
                <a:lnTo>
                  <a:pt x="8063092" y="6553094"/>
                </a:lnTo>
                <a:lnTo>
                  <a:pt x="8063092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6144593">
            <a:off x="8023448" y="-2009860"/>
            <a:ext cx="17617704" cy="17617704"/>
          </a:xfrm>
          <a:custGeom>
            <a:avLst/>
            <a:gdLst/>
            <a:ahLst/>
            <a:cxnLst/>
            <a:rect r="r" b="b" t="t" l="l"/>
            <a:pathLst>
              <a:path h="17617704" w="17617704">
                <a:moveTo>
                  <a:pt x="0" y="0"/>
                </a:moveTo>
                <a:lnTo>
                  <a:pt x="17617704" y="0"/>
                </a:lnTo>
                <a:lnTo>
                  <a:pt x="17617704" y="17617704"/>
                </a:lnTo>
                <a:lnTo>
                  <a:pt x="0" y="1761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662819">
            <a:off x="8489744" y="-2841143"/>
            <a:ext cx="12794948" cy="8828634"/>
          </a:xfrm>
          <a:custGeom>
            <a:avLst/>
            <a:gdLst/>
            <a:ahLst/>
            <a:cxnLst/>
            <a:rect r="r" b="b" t="t" l="l"/>
            <a:pathLst>
              <a:path h="8828634" w="12794948">
                <a:moveTo>
                  <a:pt x="0" y="0"/>
                </a:moveTo>
                <a:lnTo>
                  <a:pt x="12794949" y="0"/>
                </a:lnTo>
                <a:lnTo>
                  <a:pt x="12794949" y="8828633"/>
                </a:lnTo>
                <a:lnTo>
                  <a:pt x="0" y="8828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8905814">
            <a:off x="-6947337" y="7517980"/>
            <a:ext cx="11300655" cy="9184351"/>
          </a:xfrm>
          <a:custGeom>
            <a:avLst/>
            <a:gdLst/>
            <a:ahLst/>
            <a:cxnLst/>
            <a:rect r="r" b="b" t="t" l="l"/>
            <a:pathLst>
              <a:path h="9184351" w="11300655">
                <a:moveTo>
                  <a:pt x="11300655" y="0"/>
                </a:moveTo>
                <a:lnTo>
                  <a:pt x="0" y="0"/>
                </a:lnTo>
                <a:lnTo>
                  <a:pt x="0" y="9184351"/>
                </a:lnTo>
                <a:lnTo>
                  <a:pt x="11300655" y="9184351"/>
                </a:lnTo>
                <a:lnTo>
                  <a:pt x="11300655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33721" y="-93306"/>
            <a:ext cx="6054980" cy="10473611"/>
          </a:xfrm>
          <a:custGeom>
            <a:avLst/>
            <a:gdLst/>
            <a:ahLst/>
            <a:cxnLst/>
            <a:rect r="r" b="b" t="t" l="l"/>
            <a:pathLst>
              <a:path h="10473611" w="6054980">
                <a:moveTo>
                  <a:pt x="0" y="0"/>
                </a:moveTo>
                <a:lnTo>
                  <a:pt x="6054980" y="0"/>
                </a:lnTo>
                <a:lnTo>
                  <a:pt x="6054980" y="10473612"/>
                </a:lnTo>
                <a:lnTo>
                  <a:pt x="0" y="104736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8395" r="0" b="-8395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336208" y="-93306"/>
            <a:ext cx="6054980" cy="10473611"/>
          </a:xfrm>
          <a:custGeom>
            <a:avLst/>
            <a:gdLst/>
            <a:ahLst/>
            <a:cxnLst/>
            <a:rect r="r" b="b" t="t" l="l"/>
            <a:pathLst>
              <a:path h="10473611" w="6054980">
                <a:moveTo>
                  <a:pt x="0" y="0"/>
                </a:moveTo>
                <a:lnTo>
                  <a:pt x="6054980" y="0"/>
                </a:lnTo>
                <a:lnTo>
                  <a:pt x="6054980" y="10473612"/>
                </a:lnTo>
                <a:lnTo>
                  <a:pt x="0" y="1047361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-11273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233020" y="-93306"/>
            <a:ext cx="6054980" cy="10473611"/>
          </a:xfrm>
          <a:custGeom>
            <a:avLst/>
            <a:gdLst/>
            <a:ahLst/>
            <a:cxnLst/>
            <a:rect r="r" b="b" t="t" l="l"/>
            <a:pathLst>
              <a:path h="10473611" w="6054980">
                <a:moveTo>
                  <a:pt x="0" y="0"/>
                </a:moveTo>
                <a:lnTo>
                  <a:pt x="6054980" y="0"/>
                </a:lnTo>
                <a:lnTo>
                  <a:pt x="6054980" y="10473612"/>
                </a:lnTo>
                <a:lnTo>
                  <a:pt x="0" y="1047361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-5239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4073461">
            <a:off x="-9281995" y="-5154521"/>
            <a:ext cx="17617704" cy="17617704"/>
          </a:xfrm>
          <a:custGeom>
            <a:avLst/>
            <a:gdLst/>
            <a:ahLst/>
            <a:cxnLst/>
            <a:rect r="r" b="b" t="t" l="l"/>
            <a:pathLst>
              <a:path h="17617704" w="17617704">
                <a:moveTo>
                  <a:pt x="0" y="0"/>
                </a:moveTo>
                <a:lnTo>
                  <a:pt x="17617703" y="0"/>
                </a:lnTo>
                <a:lnTo>
                  <a:pt x="17617703" y="17617703"/>
                </a:lnTo>
                <a:lnTo>
                  <a:pt x="0" y="17617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181100"/>
            <a:ext cx="8505002" cy="2070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999"/>
              </a:lnSpc>
            </a:pPr>
            <a:r>
              <a:rPr lang="en-US" sz="7999">
                <a:solidFill>
                  <a:srgbClr val="004AAD"/>
                </a:solidFill>
                <a:latin typeface="Montserrat Classic Bold"/>
              </a:rPr>
              <a:t>КАКАЯ ЦЕЛЕВАЯ АУДИТОРИЯ?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871753"/>
            <a:ext cx="8115300" cy="3749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85"/>
              </a:lnSpc>
            </a:pPr>
            <a:r>
              <a:rPr lang="en-US" sz="4275" spc="213">
                <a:solidFill>
                  <a:srgbClr val="2E2E2E"/>
                </a:solidFill>
                <a:latin typeface="Arimo"/>
              </a:rPr>
              <a:t>Люди от 14 до 26 лет – в возрасте, наиболее подходящем для построения отличной физической формы! 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533702" y="2139948"/>
            <a:ext cx="8258923" cy="6106859"/>
            <a:chOff x="0" y="0"/>
            <a:chExt cx="11011897" cy="8142478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4"/>
            <a:srcRect l="18961" t="23387" r="20595" b="9530"/>
            <a:stretch>
              <a:fillRect/>
            </a:stretch>
          </p:blipFill>
          <p:spPr>
            <a:xfrm flipH="false" flipV="false">
              <a:off x="0" y="0"/>
              <a:ext cx="11011897" cy="8142478"/>
            </a:xfrm>
            <a:prstGeom prst="rect">
              <a:avLst/>
            </a:prstGeom>
          </p:spPr>
        </p:pic>
      </p:grpSp>
      <p:sp>
        <p:nvSpPr>
          <p:cNvPr name="Freeform 7" id="7"/>
          <p:cNvSpPr/>
          <p:nvPr/>
        </p:nvSpPr>
        <p:spPr>
          <a:xfrm flipH="true" flipV="false" rot="-5400000">
            <a:off x="8778703" y="-4549008"/>
            <a:ext cx="8063091" cy="6553094"/>
          </a:xfrm>
          <a:custGeom>
            <a:avLst/>
            <a:gdLst/>
            <a:ahLst/>
            <a:cxnLst/>
            <a:rect r="r" b="b" t="t" l="l"/>
            <a:pathLst>
              <a:path h="6553094" w="8063091">
                <a:moveTo>
                  <a:pt x="8063091" y="0"/>
                </a:moveTo>
                <a:lnTo>
                  <a:pt x="0" y="0"/>
                </a:lnTo>
                <a:lnTo>
                  <a:pt x="0" y="6553094"/>
                </a:lnTo>
                <a:lnTo>
                  <a:pt x="8063091" y="6553094"/>
                </a:lnTo>
                <a:lnTo>
                  <a:pt x="8063091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525861">
            <a:off x="8777887" y="-2612009"/>
            <a:ext cx="13709384" cy="13709384"/>
          </a:xfrm>
          <a:custGeom>
            <a:avLst/>
            <a:gdLst/>
            <a:ahLst/>
            <a:cxnLst/>
            <a:rect r="r" b="b" t="t" l="l"/>
            <a:pathLst>
              <a:path h="13709384" w="13709384">
                <a:moveTo>
                  <a:pt x="0" y="0"/>
                </a:moveTo>
                <a:lnTo>
                  <a:pt x="13709384" y="0"/>
                </a:lnTo>
                <a:lnTo>
                  <a:pt x="13709384" y="13709384"/>
                </a:lnTo>
                <a:lnTo>
                  <a:pt x="0" y="13709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826114" y="3044533"/>
            <a:ext cx="1475610" cy="665240"/>
          </a:xfrm>
          <a:custGeom>
            <a:avLst/>
            <a:gdLst/>
            <a:ahLst/>
            <a:cxnLst/>
            <a:rect r="r" b="b" t="t" l="l"/>
            <a:pathLst>
              <a:path h="665240" w="1475610">
                <a:moveTo>
                  <a:pt x="1475609" y="0"/>
                </a:moveTo>
                <a:lnTo>
                  <a:pt x="0" y="0"/>
                </a:lnTo>
                <a:lnTo>
                  <a:pt x="0" y="665241"/>
                </a:lnTo>
                <a:lnTo>
                  <a:pt x="1475609" y="665241"/>
                </a:lnTo>
                <a:lnTo>
                  <a:pt x="147560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93987" y="2856453"/>
            <a:ext cx="1339863" cy="93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2E2E2E"/>
                </a:solidFill>
                <a:latin typeface="Montserrat Classic Bold"/>
              </a:rPr>
              <a:t>+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93987" y="3859657"/>
            <a:ext cx="8900766" cy="5398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154"/>
              </a:lnSpc>
            </a:pPr>
            <a:r>
              <a:rPr lang="en-US" sz="3846">
                <a:solidFill>
                  <a:srgbClr val="2E2E2E"/>
                </a:solidFill>
                <a:latin typeface="Arimo"/>
              </a:rPr>
              <a:t>• Готовый эффективный план на каждый день</a:t>
            </a:r>
          </a:p>
          <a:p>
            <a:pPr>
              <a:lnSpc>
                <a:spcPts val="6154"/>
              </a:lnSpc>
            </a:pPr>
            <a:r>
              <a:rPr lang="en-US" sz="3846">
                <a:solidFill>
                  <a:srgbClr val="2E2E2E"/>
                </a:solidFill>
                <a:latin typeface="Arimo"/>
              </a:rPr>
              <a:t>• Наглядность</a:t>
            </a:r>
          </a:p>
          <a:p>
            <a:pPr>
              <a:lnSpc>
                <a:spcPts val="6154"/>
              </a:lnSpc>
            </a:pPr>
            <a:r>
              <a:rPr lang="en-US" sz="3846">
                <a:solidFill>
                  <a:srgbClr val="2E2E2E"/>
                </a:solidFill>
                <a:latin typeface="Arimo"/>
              </a:rPr>
              <a:t>• Удобство выбора</a:t>
            </a:r>
          </a:p>
          <a:p>
            <a:pPr>
              <a:lnSpc>
                <a:spcPts val="6154"/>
              </a:lnSpc>
            </a:pPr>
            <a:r>
              <a:rPr lang="en-US" sz="3846">
                <a:solidFill>
                  <a:srgbClr val="2E2E2E"/>
                </a:solidFill>
                <a:latin typeface="Arimo"/>
              </a:rPr>
              <a:t>• Простота интерфейса</a:t>
            </a:r>
          </a:p>
          <a:p>
            <a:pPr>
              <a:lnSpc>
                <a:spcPts val="6154"/>
              </a:lnSpc>
            </a:pPr>
            <a:r>
              <a:rPr lang="en-US" sz="3846">
                <a:solidFill>
                  <a:srgbClr val="2E2E2E"/>
                </a:solidFill>
                <a:latin typeface="Arimo"/>
              </a:rPr>
              <a:t>• План тренировок задействует все группы мышц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473826" y="4114508"/>
            <a:ext cx="6785474" cy="3907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40"/>
              </a:lnSpc>
            </a:pPr>
            <a:r>
              <a:rPr lang="en-US" sz="3900">
                <a:solidFill>
                  <a:srgbClr val="2E2E2E"/>
                </a:solidFill>
                <a:latin typeface="Montserrat Classic"/>
              </a:rPr>
              <a:t>• Небольшой функционал</a:t>
            </a:r>
          </a:p>
          <a:p>
            <a:pPr>
              <a:lnSpc>
                <a:spcPts val="6240"/>
              </a:lnSpc>
            </a:pPr>
            <a:r>
              <a:rPr lang="en-US" sz="3900">
                <a:solidFill>
                  <a:srgbClr val="2E2E2E"/>
                </a:solidFill>
                <a:latin typeface="Montserrat Classic"/>
              </a:rPr>
              <a:t>• </a:t>
            </a:r>
            <a:r>
              <a:rPr lang="en-US" sz="3900">
                <a:solidFill>
                  <a:srgbClr val="2E2E2E"/>
                </a:solidFill>
                <a:latin typeface="Montserrat Classic"/>
              </a:rPr>
              <a:t>Непроработанный дизайн</a:t>
            </a:r>
          </a:p>
          <a:p>
            <a:pPr>
              <a:lnSpc>
                <a:spcPts val="6240"/>
              </a:lnSpc>
            </a:pPr>
            <a:r>
              <a:rPr lang="en-US" sz="3900">
                <a:solidFill>
                  <a:srgbClr val="2E2E2E"/>
                </a:solidFill>
                <a:latin typeface="Montserrat Classic"/>
              </a:rPr>
              <a:t>• </a:t>
            </a:r>
            <a:r>
              <a:rPr lang="en-US" sz="3900">
                <a:solidFill>
                  <a:srgbClr val="2E2E2E"/>
                </a:solidFill>
                <a:latin typeface="Montserrat Classic"/>
              </a:rPr>
              <a:t>Недостаточная информативность</a:t>
            </a:r>
          </a:p>
          <a:p>
            <a:pPr>
              <a:lnSpc>
                <a:spcPts val="6240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true" flipV="false" rot="0">
            <a:off x="12820908" y="3129048"/>
            <a:ext cx="1475610" cy="665240"/>
          </a:xfrm>
          <a:custGeom>
            <a:avLst/>
            <a:gdLst/>
            <a:ahLst/>
            <a:cxnLst/>
            <a:rect r="r" b="b" t="t" l="l"/>
            <a:pathLst>
              <a:path h="665240" w="1475610">
                <a:moveTo>
                  <a:pt x="1475609" y="0"/>
                </a:moveTo>
                <a:lnTo>
                  <a:pt x="0" y="0"/>
                </a:lnTo>
                <a:lnTo>
                  <a:pt x="0" y="665241"/>
                </a:lnTo>
                <a:lnTo>
                  <a:pt x="1475609" y="665241"/>
                </a:lnTo>
                <a:lnTo>
                  <a:pt x="147560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661414" y="631456"/>
            <a:ext cx="8965172" cy="2024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793"/>
              </a:lnSpc>
            </a:pPr>
            <a:r>
              <a:rPr lang="en-US" sz="7793">
                <a:solidFill>
                  <a:srgbClr val="004AAD"/>
                </a:solidFill>
                <a:latin typeface="Montserrat Classic Bold"/>
              </a:rPr>
              <a:t>ПРЕИМУЩЕСТВА И НЕДОСТАТКИ:</a:t>
            </a:r>
          </a:p>
        </p:txBody>
      </p:sp>
      <p:sp>
        <p:nvSpPr>
          <p:cNvPr name="Freeform 9" id="9"/>
          <p:cNvSpPr/>
          <p:nvPr/>
        </p:nvSpPr>
        <p:spPr>
          <a:xfrm flipH="true" flipV="false" rot="8532740">
            <a:off x="-2905255" y="7969129"/>
            <a:ext cx="6729406" cy="5469172"/>
          </a:xfrm>
          <a:custGeom>
            <a:avLst/>
            <a:gdLst/>
            <a:ahLst/>
            <a:cxnLst/>
            <a:rect r="r" b="b" t="t" l="l"/>
            <a:pathLst>
              <a:path h="5469172" w="6729406">
                <a:moveTo>
                  <a:pt x="6729406" y="0"/>
                </a:moveTo>
                <a:lnTo>
                  <a:pt x="0" y="0"/>
                </a:lnTo>
                <a:lnTo>
                  <a:pt x="0" y="5469172"/>
                </a:lnTo>
                <a:lnTo>
                  <a:pt x="6729406" y="5469172"/>
                </a:lnTo>
                <a:lnTo>
                  <a:pt x="6729406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2820908" y="2939758"/>
            <a:ext cx="1339863" cy="936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2E2E2E"/>
                </a:solidFill>
                <a:latin typeface="Montserrat Classic Bold"/>
              </a:rPr>
              <a:t>–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26948" y="2663057"/>
            <a:ext cx="4272899" cy="6251205"/>
            <a:chOff x="0" y="0"/>
            <a:chExt cx="5697199" cy="8334939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14134" r="0" b="14134"/>
            <a:stretch>
              <a:fillRect/>
            </a:stretch>
          </p:blipFill>
          <p:spPr>
            <a:xfrm flipH="false" flipV="false">
              <a:off x="0" y="0"/>
              <a:ext cx="5697199" cy="8334939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3019425" y="1225803"/>
            <a:ext cx="12813661" cy="970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43"/>
              </a:lnSpc>
            </a:pPr>
            <a:r>
              <a:rPr lang="en-US" sz="7243">
                <a:solidFill>
                  <a:srgbClr val="004AAD"/>
                </a:solidFill>
                <a:latin typeface="Montserrat Classic Bold"/>
              </a:rPr>
              <a:t>ПРИМЕРЫ КОНКУРЕНТОВ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26948" y="9301162"/>
            <a:ext cx="5323629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2E2E2E"/>
                </a:solidFill>
                <a:latin typeface="Montserrat Classic Bold"/>
              </a:rPr>
              <a:t>«тренировки дома»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2964371" y="2663057"/>
            <a:ext cx="4272899" cy="6251205"/>
            <a:chOff x="0" y="0"/>
            <a:chExt cx="5697199" cy="8334939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3"/>
            <a:srcRect l="8237" t="5933" r="10068" b="34308"/>
            <a:stretch>
              <a:fillRect/>
            </a:stretch>
          </p:blipFill>
          <p:spPr>
            <a:xfrm flipH="false" flipV="false">
              <a:off x="0" y="0"/>
              <a:ext cx="5697199" cy="8334939"/>
            </a:xfrm>
            <a:prstGeom prst="rect">
              <a:avLst/>
            </a:prstGeom>
          </p:spPr>
        </p:pic>
      </p:grpSp>
      <p:grpSp>
        <p:nvGrpSpPr>
          <p:cNvPr name="Group 8" id="8"/>
          <p:cNvGrpSpPr/>
          <p:nvPr/>
        </p:nvGrpSpPr>
        <p:grpSpPr>
          <a:xfrm rot="0">
            <a:off x="7007551" y="2663057"/>
            <a:ext cx="4272899" cy="6251205"/>
            <a:chOff x="0" y="0"/>
            <a:chExt cx="5697199" cy="8334939"/>
          </a:xfrm>
        </p:grpSpPr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4"/>
            <a:srcRect l="7618" t="14081" r="24380" b="36176"/>
            <a:stretch>
              <a:fillRect/>
            </a:stretch>
          </p:blipFill>
          <p:spPr>
            <a:xfrm flipH="false" flipV="false">
              <a:off x="0" y="0"/>
              <a:ext cx="5697199" cy="8334939"/>
            </a:xfrm>
            <a:prstGeom prst="rect">
              <a:avLst/>
            </a:prstGeom>
          </p:spPr>
        </p:pic>
      </p:grpSp>
      <p:sp>
        <p:nvSpPr>
          <p:cNvPr name="TextBox 10" id="10"/>
          <p:cNvSpPr txBox="true"/>
          <p:nvPr/>
        </p:nvSpPr>
        <p:spPr>
          <a:xfrm rot="0">
            <a:off x="12964371" y="9301162"/>
            <a:ext cx="5323629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2E2E2E"/>
                </a:solidFill>
                <a:latin typeface="Montserrat Classic Bold"/>
              </a:rPr>
              <a:t>«тренировки табата»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795659" y="9304787"/>
            <a:ext cx="5323629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2E2E2E"/>
                </a:solidFill>
                <a:latin typeface="Montserrat Classic Bold"/>
              </a:rPr>
              <a:t>«умные тренировки»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DAFmFpo6JQM</dc:identifier>
  <dcterms:modified xsi:type="dcterms:W3CDTF">2011-08-01T06:04:30Z</dcterms:modified>
  <cp:revision>1</cp:revision>
  <dc:title>Modern and Minimal Company Profile Presentation</dc:title>
</cp:coreProperties>
</file>