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62" r:id="rId6"/>
    <p:sldId id="259" r:id="rId7"/>
    <p:sldId id="260" r:id="rId8"/>
    <p:sldId id="263" r:id="rId9"/>
    <p:sldId id="261" r:id="rId10"/>
    <p:sldId id="268" r:id="rId11"/>
    <p:sldId id="267" r:id="rId12"/>
    <p:sldId id="269" r:id="rId13"/>
    <p:sldId id="271" r:id="rId14"/>
    <p:sldId id="273" r:id="rId15"/>
    <p:sldId id="270" r:id="rId16"/>
    <p:sldId id="272" r:id="rId17"/>
    <p:sldId id="274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Gremlins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Текстовое поле 6"/>
          <p:cNvSpPr txBox="1"/>
          <p:nvPr userDrawn="1"/>
        </p:nvSpPr>
        <p:spPr>
          <a:xfrm>
            <a:off x="11022965" y="0"/>
            <a:ext cx="1300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Gremlins</a:t>
            </a:r>
            <a:endParaRPr lang="en-US" altLang="ru-RU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Текстовое поле 6"/>
          <p:cNvSpPr txBox="1"/>
          <p:nvPr userDrawn="1"/>
        </p:nvSpPr>
        <p:spPr>
          <a:xfrm>
            <a:off x="11064240" y="0"/>
            <a:ext cx="1208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Gremlins</a:t>
            </a:r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Текстовое поле 6"/>
          <p:cNvSpPr txBox="1"/>
          <p:nvPr userDrawn="1"/>
        </p:nvSpPr>
        <p:spPr>
          <a:xfrm>
            <a:off x="11064240" y="0"/>
            <a:ext cx="1208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Gremlins</a:t>
            </a:r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9" name="Текстовое поле 8"/>
          <p:cNvSpPr txBox="1"/>
          <p:nvPr userDrawn="1"/>
        </p:nvSpPr>
        <p:spPr>
          <a:xfrm>
            <a:off x="11064240" y="0"/>
            <a:ext cx="1208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Gremlins</a:t>
            </a:r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11" name="Текстовое поле 10"/>
          <p:cNvSpPr txBox="1"/>
          <p:nvPr userDrawn="1"/>
        </p:nvSpPr>
        <p:spPr>
          <a:xfrm>
            <a:off x="11064240" y="0"/>
            <a:ext cx="1208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Gremlins</a:t>
            </a:r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Текстовое поле 6"/>
          <p:cNvSpPr txBox="1"/>
          <p:nvPr userDrawn="1"/>
        </p:nvSpPr>
        <p:spPr>
          <a:xfrm>
            <a:off x="11064240" y="0"/>
            <a:ext cx="1208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Gremlins</a:t>
            </a:r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22705"/>
            <a:ext cx="9144000" cy="1996440"/>
          </a:xfrm>
        </p:spPr>
        <p:txBody>
          <a:bodyPr/>
          <a:p>
            <a:r>
              <a:rPr lang="en-US" altLang="en-US" sz="7200">
                <a:latin typeface="Montserrat Medium" panose="00000600000000000000" charset="0"/>
                <a:cs typeface="Montserrat Medium" panose="00000600000000000000" charset="0"/>
              </a:rPr>
              <a:t>Smart Gift</a:t>
            </a:r>
            <a:endParaRPr lang="en-US" altLang="en-US" sz="7200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выбирайте сердцем</a:t>
            </a:r>
            <a:endParaRPr lang="ru-RU" altLang="en-US">
              <a:latin typeface="Montserrat Medium" panose="00000600000000000000" charset="0"/>
              <a:cs typeface="Montserrat Medium" panose="0000060000000000000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en-US">
                <a:latin typeface="Montserrat Medium" panose="00000600000000000000" charset="0"/>
                <a:cs typeface="Montserrat Medium" panose="00000600000000000000" charset="0"/>
              </a:rPr>
              <a:t>Smart gift</a:t>
            </a:r>
            <a:endParaRPr lang="en-US" altLang="en-US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p>
            <a:pPr marL="0" indent="0">
              <a:buNone/>
            </a:pPr>
            <a: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  <a:t>Мы предлагаем создать бота, который с помощью нейросети смог бы помочь в подборе подарка для человека по его характеристикам.</a:t>
            </a:r>
            <a:endParaRPr lang="ru-RU" altLang="en-US" sz="2400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925" y="2752090"/>
            <a:ext cx="1727200" cy="384048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510" y="2752090"/>
            <a:ext cx="5837555" cy="38862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085" y="3108325"/>
            <a:ext cx="2922270" cy="2922270"/>
          </a:xfrm>
          <a:prstGeom prst="rect">
            <a:avLst/>
          </a:prstGeom>
        </p:spPr>
      </p:pic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video_workbot (video-converter.com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292350" y="0"/>
            <a:ext cx="7437755" cy="6442710"/>
          </a:xfrm>
          <a:prstGeom prst="rect">
            <a:avLst/>
          </a:prstGeom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1330325"/>
            <a:ext cx="5214620" cy="4197350"/>
          </a:xfrm>
          <a:prstGeom prst="rect">
            <a:avLst/>
          </a:prstGeom>
        </p:spPr>
      </p:pic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5690" y="1330325"/>
            <a:ext cx="5666105" cy="4202430"/>
          </a:xfrm>
          <a:prstGeom prst="rect">
            <a:avLst/>
          </a:prstGeom>
        </p:spPr>
      </p:pic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Тестирование</a:t>
            </a:r>
            <a:endParaRPr lang="ru-RU" altLang="en-US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85340" y="1718945"/>
            <a:ext cx="802068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Стек технологий</a:t>
            </a:r>
            <a:endParaRPr lang="ru-RU" altLang="en-US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31215" y="1684020"/>
            <a:ext cx="264731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>
                <a:latin typeface="Montserrat Medium" panose="00000600000000000000" charset="0"/>
                <a:cs typeface="Montserrat Medium" panose="00000600000000000000" charset="0"/>
              </a:rPr>
              <a:t>Разработка</a:t>
            </a:r>
            <a:r>
              <a:rPr lang="en-US" altLang="en-US" sz="2800">
                <a:latin typeface="Montserrat Medium" panose="00000600000000000000" charset="0"/>
                <a:cs typeface="Montserrat Medium" panose="00000600000000000000" charset="0"/>
              </a:rPr>
              <a:t>:</a:t>
            </a:r>
            <a:endParaRPr lang="en-US" altLang="en-US" sz="2800">
              <a:latin typeface="Montserrat Medium" panose="00000600000000000000" charset="0"/>
              <a:cs typeface="Montserrat Medium" panose="00000600000000000000" charset="0"/>
            </a:endParaRPr>
          </a:p>
          <a:p>
            <a:endParaRPr lang="en-US" altLang="en-US">
              <a:latin typeface="Montserrat Medium" panose="00000600000000000000" charset="0"/>
              <a:cs typeface="Montserrat Medium" panose="00000600000000000000" charset="0"/>
            </a:endParaRPr>
          </a:p>
          <a:p>
            <a:endParaRPr lang="en-US" altLang="en-US">
              <a:latin typeface="Montserrat Medium" panose="00000600000000000000" charset="0"/>
              <a:cs typeface="Montserrat Medium" panose="00000600000000000000" charset="0"/>
            </a:endParaRPr>
          </a:p>
          <a:p>
            <a:r>
              <a:rPr lang="en-US" altLang="en-US" sz="2800">
                <a:latin typeface="Montserrat Medium" panose="00000600000000000000" charset="0"/>
                <a:cs typeface="Montserrat Medium" panose="00000600000000000000" charset="0"/>
              </a:rPr>
              <a:t>Python</a:t>
            </a:r>
            <a:endParaRPr lang="en-US" altLang="en-US" sz="2800">
              <a:latin typeface="Montserrat Medium" panose="00000600000000000000" charset="0"/>
              <a:cs typeface="Montserrat Medium" panose="00000600000000000000" charset="0"/>
            </a:endParaRPr>
          </a:p>
          <a:p>
            <a:endParaRPr lang="en-US" altLang="en-US" sz="2800">
              <a:latin typeface="Montserrat Medium" panose="00000600000000000000" charset="0"/>
              <a:cs typeface="Montserrat Medium" panose="00000600000000000000" charset="0"/>
            </a:endParaRPr>
          </a:p>
          <a:p>
            <a:r>
              <a:rPr lang="en-US" altLang="en-US" sz="2800">
                <a:latin typeface="Montserrat Medium" panose="00000600000000000000" charset="0"/>
                <a:cs typeface="Montserrat Medium" panose="00000600000000000000" charset="0"/>
              </a:rPr>
              <a:t>Github</a:t>
            </a:r>
            <a:endParaRPr lang="en-US" altLang="en-US" sz="2800">
              <a:latin typeface="Montserrat Medium" panose="00000600000000000000" charset="0"/>
              <a:cs typeface="Montserrat Medium" panose="00000600000000000000" charset="0"/>
            </a:endParaRPr>
          </a:p>
          <a:p>
            <a:endParaRPr lang="en-US" altLang="en-US" sz="2800">
              <a:latin typeface="Montserrat Medium" panose="00000600000000000000" charset="0"/>
              <a:cs typeface="Montserrat Medium" panose="00000600000000000000" charset="0"/>
            </a:endParaRPr>
          </a:p>
          <a:p>
            <a:r>
              <a:rPr lang="en-US" altLang="en-US" sz="2800">
                <a:latin typeface="Montserrat Medium" panose="00000600000000000000" charset="0"/>
                <a:cs typeface="Montserrat Medium" panose="00000600000000000000" charset="0"/>
              </a:rPr>
              <a:t>Telegram</a:t>
            </a:r>
            <a:endParaRPr lang="en-US" altLang="en-US" sz="2800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475730" y="1684020"/>
            <a:ext cx="264731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>
                <a:latin typeface="Montserrat Medium" panose="00000600000000000000" charset="0"/>
                <a:cs typeface="Montserrat Medium" panose="00000600000000000000" charset="0"/>
              </a:rPr>
              <a:t>Связь</a:t>
            </a:r>
            <a:r>
              <a:rPr lang="en-US" altLang="en-US" sz="2800">
                <a:latin typeface="Montserrat Medium" panose="00000600000000000000" charset="0"/>
                <a:cs typeface="Montserrat Medium" panose="00000600000000000000" charset="0"/>
              </a:rPr>
              <a:t>:</a:t>
            </a:r>
            <a:endParaRPr lang="en-US" altLang="en-US" sz="2800">
              <a:latin typeface="Montserrat Medium" panose="00000600000000000000" charset="0"/>
              <a:cs typeface="Montserrat Medium" panose="00000600000000000000" charset="0"/>
            </a:endParaRPr>
          </a:p>
          <a:p>
            <a:endParaRPr lang="en-US" altLang="en-US">
              <a:latin typeface="Montserrat Medium" panose="00000600000000000000" charset="0"/>
              <a:cs typeface="Montserrat Medium" panose="00000600000000000000" charset="0"/>
            </a:endParaRPr>
          </a:p>
          <a:p>
            <a:endParaRPr lang="en-US" altLang="en-US">
              <a:latin typeface="Montserrat Medium" panose="00000600000000000000" charset="0"/>
              <a:cs typeface="Montserrat Medium" panose="00000600000000000000" charset="0"/>
            </a:endParaRPr>
          </a:p>
          <a:p>
            <a:r>
              <a:rPr lang="en-US" altLang="en-US" sz="2800">
                <a:latin typeface="Montserrat Medium" panose="00000600000000000000" charset="0"/>
                <a:cs typeface="Montserrat Medium" panose="00000600000000000000" charset="0"/>
              </a:rPr>
              <a:t>Discord</a:t>
            </a:r>
            <a:endParaRPr lang="en-US" altLang="en-US" sz="2800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4010660" y="1684020"/>
            <a:ext cx="24650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>
                <a:latin typeface="Montserrat Medium" panose="00000600000000000000" charset="0"/>
                <a:cs typeface="Montserrat Medium" panose="00000600000000000000" charset="0"/>
              </a:rPr>
              <a:t>Дизайн</a:t>
            </a:r>
            <a:r>
              <a:rPr lang="en-US" altLang="en-US" sz="2800">
                <a:latin typeface="Montserrat Medium" panose="00000600000000000000" charset="0"/>
                <a:cs typeface="Montserrat Medium" panose="00000600000000000000" charset="0"/>
              </a:rPr>
              <a:t>:</a:t>
            </a:r>
            <a:endParaRPr lang="en-US" altLang="en-US" sz="2800">
              <a:latin typeface="Montserrat Medium" panose="00000600000000000000" charset="0"/>
              <a:cs typeface="Montserrat Medium" panose="00000600000000000000" charset="0"/>
            </a:endParaRPr>
          </a:p>
          <a:p>
            <a:endParaRPr lang="en-US" altLang="en-US">
              <a:latin typeface="Montserrat Medium" panose="00000600000000000000" charset="0"/>
              <a:cs typeface="Montserrat Medium" panose="00000600000000000000" charset="0"/>
            </a:endParaRPr>
          </a:p>
          <a:p>
            <a:endParaRPr lang="en-US" altLang="en-US">
              <a:latin typeface="Montserrat Medium" panose="00000600000000000000" charset="0"/>
              <a:cs typeface="Montserrat Medium" panose="00000600000000000000" charset="0"/>
            </a:endParaRPr>
          </a:p>
          <a:p>
            <a:r>
              <a:rPr lang="en-US" altLang="en-US" sz="2800">
                <a:latin typeface="Montserrat Medium" panose="00000600000000000000" charset="0"/>
                <a:cs typeface="Montserrat Medium" panose="00000600000000000000" charset="0"/>
              </a:rPr>
              <a:t>Figma</a:t>
            </a:r>
            <a:endParaRPr lang="en-US" altLang="en-US" sz="2800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8750300" y="1684020"/>
            <a:ext cx="272796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>
                <a:latin typeface="Montserrat Medium" panose="00000600000000000000" charset="0"/>
                <a:cs typeface="Montserrat Medium" panose="00000600000000000000" charset="0"/>
              </a:rPr>
              <a:t>Аналитика</a:t>
            </a:r>
            <a:r>
              <a:rPr lang="en-US" altLang="en-US" sz="2800">
                <a:latin typeface="Montserrat Medium" panose="00000600000000000000" charset="0"/>
                <a:cs typeface="Montserrat Medium" panose="00000600000000000000" charset="0"/>
              </a:rPr>
              <a:t>:</a:t>
            </a:r>
            <a:endParaRPr lang="en-US" altLang="en-US" sz="2800">
              <a:latin typeface="Montserrat Medium" panose="00000600000000000000" charset="0"/>
              <a:cs typeface="Montserrat Medium" panose="00000600000000000000" charset="0"/>
            </a:endParaRPr>
          </a:p>
          <a:p>
            <a:endParaRPr lang="en-US" altLang="en-US">
              <a:latin typeface="Montserrat Medium" panose="00000600000000000000" charset="0"/>
              <a:cs typeface="Montserrat Medium" panose="00000600000000000000" charset="0"/>
            </a:endParaRPr>
          </a:p>
          <a:p>
            <a:endParaRPr lang="en-US" altLang="en-US">
              <a:latin typeface="Montserrat Medium" panose="00000600000000000000" charset="0"/>
              <a:cs typeface="Montserrat Medium" panose="00000600000000000000" charset="0"/>
            </a:endParaRPr>
          </a:p>
          <a:p>
            <a:r>
              <a:rPr lang="en-US" altLang="en-US" sz="2800">
                <a:latin typeface="Montserrat Medium" panose="00000600000000000000" charset="0"/>
                <a:cs typeface="Montserrat Medium" panose="00000600000000000000" charset="0"/>
              </a:rPr>
              <a:t>Google forms</a:t>
            </a:r>
            <a:endParaRPr lang="en-US" altLang="en-US" sz="2800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10" name="Замещающий 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10030" y="2736850"/>
            <a:ext cx="2475230" cy="236601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510030" y="1876425"/>
            <a:ext cx="24752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>
                <a:latin typeface="Montserrat Medium" panose="00000600000000000000" charset="0"/>
                <a:cs typeface="Montserrat Medium" panose="00000600000000000000" charset="0"/>
              </a:rPr>
              <a:t>Опросник</a:t>
            </a:r>
            <a:endParaRPr lang="ru-RU" altLang="en-US" sz="3200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680" y="2736850"/>
            <a:ext cx="2366010" cy="2366010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5259070" y="1983105"/>
            <a:ext cx="24752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3200">
                <a:latin typeface="Montserrat Medium" panose="00000600000000000000" charset="0"/>
                <a:cs typeface="Montserrat Medium" panose="00000600000000000000" charset="0"/>
              </a:rPr>
              <a:t>Github</a:t>
            </a:r>
            <a:endParaRPr lang="en-US" altLang="ru-RU" sz="3200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50" y="2736850"/>
            <a:ext cx="2366010" cy="2366010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8727440" y="1562100"/>
            <a:ext cx="24752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ru-RU" sz="3200">
                <a:latin typeface="Montserrat Medium" panose="00000600000000000000" charset="0"/>
                <a:cs typeface="Montserrat Medium" panose="00000600000000000000" charset="0"/>
              </a:rPr>
              <a:t>Карточка</a:t>
            </a:r>
            <a:br>
              <a:rPr lang="ru-RU" altLang="ru-RU" sz="3200">
                <a:latin typeface="Montserrat Medium" panose="00000600000000000000" charset="0"/>
                <a:cs typeface="Montserrat Medium" panose="00000600000000000000" charset="0"/>
              </a:rPr>
            </a:br>
            <a:r>
              <a:rPr lang="ru-RU" altLang="ru-RU" sz="3200">
                <a:latin typeface="Montserrat Medium" panose="00000600000000000000" charset="0"/>
                <a:cs typeface="Montserrat Medium" panose="00000600000000000000" charset="0"/>
              </a:rPr>
              <a:t>проекта</a:t>
            </a:r>
            <a:endParaRPr lang="ru-RU" altLang="ru-RU" sz="3200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14" name="Замещающий 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322580"/>
            <a:ext cx="10972800" cy="5803900"/>
          </a:xfrm>
        </p:spPr>
        <p:txBody>
          <a:bodyPr/>
          <a:p>
            <a:pPr marL="0" indent="0" algn="ctr">
              <a:buNone/>
            </a:pPr>
            <a:endParaRPr lang="ru-RU" altLang="en-US"/>
          </a:p>
          <a:p>
            <a:pPr marL="0" indent="0" algn="ctr">
              <a:buNone/>
            </a:pPr>
            <a:endParaRPr lang="ru-RU" altLang="en-US"/>
          </a:p>
          <a:p>
            <a:pPr marL="0" indent="0" algn="ctr">
              <a:buNone/>
            </a:pPr>
            <a:endParaRPr lang="ru-RU" altLang="en-US"/>
          </a:p>
          <a:p>
            <a:pPr marL="0" indent="0" algn="ctr">
              <a:buNone/>
            </a:pPr>
            <a:endParaRPr lang="ru-RU" altLang="en-US" sz="4400">
              <a:latin typeface="Montserrat Medium" panose="00000600000000000000" charset="0"/>
              <a:cs typeface="Montserrat Medium" panose="00000600000000000000" charset="0"/>
            </a:endParaRPr>
          </a:p>
          <a:p>
            <a:pPr marL="0" indent="0" algn="ctr">
              <a:buNone/>
            </a:pPr>
            <a:r>
              <a:rPr lang="ru-RU" altLang="en-US" sz="4400">
                <a:latin typeface="Montserrat Medium" panose="00000600000000000000" charset="0"/>
                <a:cs typeface="Montserrat Medium" panose="00000600000000000000" charset="0"/>
              </a:rPr>
              <a:t>СПАСИБО ЗА ВНИМАНИЕ!</a:t>
            </a:r>
            <a:endParaRPr lang="ru-RU" altLang="en-US" sz="4400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>
                <a:latin typeface="Montserrat Medium" panose="00000600000000000000" charset="0"/>
                <a:cs typeface="Montserrat Medium" panose="00000600000000000000" charset="0"/>
              </a:rPr>
              <a:t>Gremlins</a:t>
            </a:r>
            <a:endParaRPr lang="en-US" altLang="ru-RU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434330" y="3312795"/>
            <a:ext cx="1184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Тимлид</a:t>
            </a:r>
            <a:endParaRPr lang="ru-RU" altLang="en-US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7827010" y="4951095"/>
            <a:ext cx="1945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Программист</a:t>
            </a:r>
            <a:endParaRPr lang="ru-RU" altLang="en-US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2571750" y="5027930"/>
            <a:ext cx="1442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Аналитик</a:t>
            </a:r>
            <a:endParaRPr lang="ru-RU" altLang="en-US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5102225" y="6353175"/>
            <a:ext cx="1849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Программист</a:t>
            </a:r>
            <a:endParaRPr lang="ru-RU" altLang="en-US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ru-RU" altLang="en-US"/>
              <a:t>2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  <p:pic>
        <p:nvPicPr>
          <p:cNvPr id="13" name="Замещающее содержимое 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30165" y="1363345"/>
            <a:ext cx="1793875" cy="1793875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95" y="3157220"/>
            <a:ext cx="1866265" cy="1793875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010" y="3157220"/>
            <a:ext cx="1772920" cy="177292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705" y="4565015"/>
            <a:ext cx="1788160" cy="1788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752600"/>
          </a:xfrm>
        </p:spPr>
        <p:txBody>
          <a:bodyPr/>
          <a:p>
            <a:pPr algn="l"/>
            <a:br>
              <a:rPr lang="ru-RU" altLang="en-US" sz="3600"/>
            </a:br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Проблема</a:t>
            </a:r>
            <a:b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</a:br>
            <a:br>
              <a:rPr lang="ru-RU" altLang="en-US" sz="3600"/>
            </a:br>
            <a:r>
              <a:rPr lang="ru-RU" altLang="en-US" sz="2000">
                <a:latin typeface="Montserrat Medium" panose="00000600000000000000" charset="0"/>
                <a:cs typeface="Montserrat Medium" panose="00000600000000000000" charset="0"/>
              </a:rPr>
              <a:t>Проблема выбора подарка</a:t>
            </a:r>
            <a:endParaRPr lang="ru-RU" altLang="en-US" sz="2000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2237105"/>
            <a:ext cx="10972800" cy="3889375"/>
          </a:xfrm>
        </p:spPr>
        <p:txBody>
          <a:bodyPr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r>
              <a:rPr lang="ru-RU" altLang="en-US" sz="4400">
                <a:latin typeface="Montserrat Medium" panose="00000600000000000000" charset="0"/>
                <a:cs typeface="Montserrat Medium" panose="00000600000000000000" charset="0"/>
              </a:rPr>
              <a:t>Целевая аудитория</a:t>
            </a:r>
            <a:endParaRPr lang="ru-RU" altLang="en-US" sz="4400">
              <a:latin typeface="Montserrat Medium" panose="00000600000000000000" charset="0"/>
              <a:cs typeface="Montserrat Medium" panose="00000600000000000000" charset="0"/>
            </a:endParaRPr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r>
              <a:rPr lang="ru-RU" altLang="en-US" sz="2000">
                <a:latin typeface="Montserrat Medium" panose="00000600000000000000" charset="0"/>
                <a:cs typeface="Montserrat Medium" panose="00000600000000000000" charset="0"/>
              </a:rPr>
              <a:t>Люди возрастом от 16 до 25 лет</a:t>
            </a:r>
            <a:endParaRPr lang="ru-RU" altLang="en-US" sz="2000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pic>
        <p:nvPicPr>
          <p:cNvPr id="4" name="Изображение 3" descr="возрас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4655" y="2775585"/>
            <a:ext cx="5101590" cy="3469640"/>
          </a:xfrm>
          <a:prstGeom prst="rect">
            <a:avLst/>
          </a:prstGeom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764655" y="3053080"/>
            <a:ext cx="154178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Требования к продукту</a:t>
            </a:r>
            <a:endParaRPr lang="ru-RU" altLang="en-US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11114405" cy="4982845"/>
          </a:xfrm>
        </p:spPr>
        <p:txBody>
          <a:bodyPr/>
          <a:p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 </a:t>
            </a:r>
            <a: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  <a:t> Ввод данных пользователя в текстовом виде</a:t>
            </a:r>
            <a:endParaRPr lang="ru-RU" altLang="en-US">
              <a:latin typeface="Montserrat Medium" panose="00000600000000000000" charset="0"/>
              <a:cs typeface="Montserrat Medium" panose="00000600000000000000" charset="0"/>
            </a:endParaRPr>
          </a:p>
          <a:p>
            <a:pPr marL="0" indent="0">
              <a:buNone/>
            </a:pPr>
            <a:endParaRPr lang="ru-RU" altLang="en-US">
              <a:latin typeface="Montserrat Medium" panose="00000600000000000000" charset="0"/>
              <a:cs typeface="Montserrat Medium" panose="00000600000000000000" charset="0"/>
            </a:endParaRPr>
          </a:p>
          <a:p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  </a:t>
            </a:r>
            <a: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  <a:t>Обработка данных нейросетью</a:t>
            </a:r>
            <a:endParaRPr lang="ru-RU" altLang="en-US" sz="2400">
              <a:latin typeface="Montserrat Medium" panose="00000600000000000000" charset="0"/>
              <a:cs typeface="Montserrat Medium" panose="00000600000000000000" charset="0"/>
            </a:endParaRPr>
          </a:p>
          <a:p>
            <a:pPr marL="0" indent="0">
              <a:buNone/>
            </a:pPr>
            <a:endParaRPr lang="ru-RU" altLang="en-US">
              <a:latin typeface="Montserrat Medium" panose="00000600000000000000" charset="0"/>
              <a:cs typeface="Montserrat Medium" panose="00000600000000000000" charset="0"/>
            </a:endParaRPr>
          </a:p>
          <a:p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  </a:t>
            </a:r>
            <a: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  <a:t>Выдача результата пользователю</a:t>
            </a:r>
            <a:endParaRPr lang="ru-RU" altLang="en-US">
              <a:latin typeface="Montserrat Medium" panose="00000600000000000000" charset="0"/>
              <a:cs typeface="Montserrat Medium" panose="00000600000000000000" charset="0"/>
            </a:endParaRPr>
          </a:p>
          <a:p>
            <a:pPr marL="0" indent="0">
              <a:buNone/>
            </a:pPr>
            <a:endParaRPr lang="ru-RU" altLang="en-US">
              <a:latin typeface="Montserrat Medium" panose="00000600000000000000" charset="0"/>
              <a:cs typeface="Montserrat Medium" panose="00000600000000000000" charset="0"/>
            </a:endParaRPr>
          </a:p>
          <a:p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	</a:t>
            </a:r>
            <a: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  <a:t>Возможность оценить подобранный</a:t>
            </a:r>
            <a:r>
              <a:rPr lang="en-US" altLang="ru-RU" sz="2400">
                <a:latin typeface="Montserrat Medium" panose="00000600000000000000" charset="0"/>
                <a:cs typeface="Montserrat Medium" panose="00000600000000000000" charset="0"/>
              </a:rPr>
              <a:t> </a:t>
            </a:r>
            <a: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  <a:t>подарок </a:t>
            </a:r>
            <a:r>
              <a:rPr lang="ru-RU" altLang="ru-RU" sz="2400">
                <a:latin typeface="Montserrat Medium" panose="00000600000000000000" charset="0"/>
                <a:cs typeface="Montserrat Medium" panose="00000600000000000000" charset="0"/>
              </a:rPr>
              <a:t>пользователем</a:t>
            </a:r>
            <a: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  <a:t> </a:t>
            </a:r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  </a:t>
            </a:r>
            <a:endParaRPr lang="en-US" altLang="ru-RU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анал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500" y="488315"/>
            <a:ext cx="6416040" cy="2713990"/>
          </a:xfrm>
          <a:prstGeom prst="rect">
            <a:avLst/>
          </a:prstGeom>
        </p:spPr>
      </p:pic>
      <p:pic>
        <p:nvPicPr>
          <p:cNvPr id="4" name="Изображение 3" descr="анали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75" y="3710305"/>
            <a:ext cx="6463030" cy="2873375"/>
          </a:xfrm>
          <a:prstGeom prst="rect">
            <a:avLst/>
          </a:prstGeom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en-US">
                <a:latin typeface="Montserrat Medium" panose="00000600000000000000" charset="0"/>
                <a:cs typeface="Montserrat Medium" panose="00000600000000000000" charset="0"/>
              </a:rPr>
              <a:t>Podariok.ru</a:t>
            </a:r>
            <a:endParaRPr lang="en-US" altLang="en-US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p>
            <a:pPr marL="0" indent="0">
              <a:buNone/>
            </a:pPr>
            <a:r>
              <a:rPr lang="ru-RU" altLang="en-US">
                <a:latin typeface="Montserrat Medium" panose="00000600000000000000" charset="0"/>
                <a:cs typeface="Montserrat Medium" panose="00000600000000000000" charset="0"/>
              </a:rPr>
              <a:t>Подбор подарков происходит на основе опроса, по которому алгоритм осуществляет предсказание  с помощью ранее собранных данных и выдает список подарков.</a:t>
            </a:r>
            <a:endParaRPr lang="ru-RU" altLang="en-US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310" y="3441700"/>
            <a:ext cx="9966325" cy="3107690"/>
          </a:xfrm>
          <a:prstGeom prst="rect">
            <a:avLst/>
          </a:prstGeom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ru-RU">
                <a:latin typeface="Montserrat Medium" panose="00000600000000000000" charset="0"/>
                <a:cs typeface="Montserrat Medium" panose="00000600000000000000" charset="0"/>
              </a:rPr>
              <a:t>ideipodarkov.net</a:t>
            </a:r>
            <a:endParaRPr lang="en-US" altLang="ru-RU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graphicFrame>
        <p:nvGraphicFramePr>
          <p:cNvPr id="4" name="Замещающее содержимое 3"/>
          <p:cNvGraphicFramePr/>
          <p:nvPr>
            <p:ph idx="1"/>
          </p:nvPr>
        </p:nvGraphicFramePr>
        <p:xfrm>
          <a:off x="609600" y="1295400"/>
          <a:ext cx="10972800" cy="200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0"/>
              </a:tblGrid>
              <a:tr h="20091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Montserrat Medium" panose="00000600000000000000" charset="0"/>
                          <a:cs typeface="Montserrat Medium" panose="00000600000000000000" charset="0"/>
                        </a:rPr>
                        <a:t>Пользователь вводит пол, повод и сумму на которую человек хочет купить подарок. </a:t>
                      </a:r>
                      <a:endParaRPr lang="en-US" sz="3200" b="0">
                        <a:solidFill>
                          <a:srgbClr val="000000"/>
                        </a:solidFill>
                        <a:latin typeface="Montserrat Medium" panose="00000600000000000000" charset="0"/>
                        <a:cs typeface="Montserrat Medium" panose="00000600000000000000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Montserrat Medium" panose="00000600000000000000" charset="0"/>
                          <a:cs typeface="Montserrat Medium" panose="00000600000000000000" charset="0"/>
                        </a:rPr>
                        <a:t>На основе этих данных сайт выдает различные  </a:t>
                      </a:r>
                      <a:r>
                        <a:rPr lang="ru-RU" sz="3200" b="0">
                          <a:solidFill>
                            <a:srgbClr val="000000"/>
                          </a:solidFill>
                          <a:latin typeface="Montserrat Medium" panose="00000600000000000000" charset="0"/>
                          <a:cs typeface="Montserrat Medium" panose="00000600000000000000" charset="0"/>
                        </a:rPr>
                        <a:t>идеи </a:t>
                      </a:r>
                      <a:r>
                        <a:rPr lang="en-US" sz="3200" b="0">
                          <a:solidFill>
                            <a:srgbClr val="000000"/>
                          </a:solidFill>
                          <a:latin typeface="Montserrat Medium" panose="00000600000000000000" charset="0"/>
                          <a:cs typeface="Montserrat Medium" panose="00000600000000000000" charset="0"/>
                        </a:rPr>
                        <a:t>подарк</a:t>
                      </a:r>
                      <a:r>
                        <a:rPr lang="ru-RU" altLang="en-US" sz="3200" b="0">
                          <a:solidFill>
                            <a:srgbClr val="000000"/>
                          </a:solidFill>
                          <a:latin typeface="Montserrat Medium" panose="00000600000000000000" charset="0"/>
                          <a:cs typeface="Montserrat Medium" panose="00000600000000000000" charset="0"/>
                        </a:rPr>
                        <a:t>ов.</a:t>
                      </a:r>
                      <a:endParaRPr lang="ru-RU" altLang="en-US" sz="3200" b="0">
                        <a:solidFill>
                          <a:srgbClr val="000000"/>
                        </a:solidFill>
                        <a:latin typeface="Montserrat Medium" panose="00000600000000000000" charset="0"/>
                        <a:cs typeface="Montserrat Medium" panose="00000600000000000000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0" y="3386455"/>
            <a:ext cx="10864850" cy="3202940"/>
          </a:xfrm>
          <a:prstGeom prst="rect">
            <a:avLst/>
          </a:prstGeom>
        </p:spPr>
      </p:pic>
      <p:sp>
        <p:nvSpPr>
          <p:cNvPr id="3" name="Замещающий 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06400" y="345440"/>
            <a:ext cx="11424285" cy="6057265"/>
          </a:xfrm>
        </p:spPr>
        <p:txBody>
          <a:bodyPr/>
          <a:p>
            <a:pPr marL="0" indent="0">
              <a:buNone/>
            </a:pPr>
            <a:r>
              <a:rPr lang="en-US" altLang="ru-RU"/>
              <a:t>					</a:t>
            </a:r>
            <a:r>
              <a:rPr lang="en-US" altLang="ru-RU" sz="2400"/>
              <a:t>podariok.ru			ideipodarkov.net</a:t>
            </a: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  <a:t>Посещаемость в</a:t>
            </a:r>
            <a:r>
              <a:rPr lang="en-US" altLang="ru-RU" sz="2400">
                <a:latin typeface="Montserrat Medium" panose="00000600000000000000" charset="0"/>
                <a:cs typeface="Montserrat Medium" panose="00000600000000000000" charset="0"/>
              </a:rPr>
              <a:t>			  284000			         67100</a:t>
            </a:r>
            <a:b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</a:br>
            <a: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  <a:t>месяц (человек)</a:t>
            </a:r>
            <a:b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</a:br>
            <a:br>
              <a:rPr lang="ru-RU" altLang="en-US" sz="2400"/>
            </a:br>
            <a:br>
              <a:rPr lang="ru-RU" altLang="en-US" sz="2400"/>
            </a:br>
            <a: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  <a:t>Стоимость</a:t>
            </a:r>
            <a:r>
              <a:rPr lang="en-US" altLang="ru-RU" sz="2400">
                <a:latin typeface="Montserrat Medium" panose="00000600000000000000" charset="0"/>
                <a:cs typeface="Montserrat Medium" panose="00000600000000000000" charset="0"/>
              </a:rPr>
              <a:t>			        </a:t>
            </a:r>
            <a:r>
              <a:rPr lang="ru-RU" altLang="ru-RU" sz="2400">
                <a:latin typeface="Montserrat Medium" panose="00000600000000000000" charset="0"/>
                <a:cs typeface="Montserrat Medium" panose="00000600000000000000" charset="0"/>
              </a:rPr>
              <a:t>от 150 до 590 тыс.    	от 100 до 130 тыс.</a:t>
            </a:r>
            <a:b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</a:br>
            <a: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  <a:t>подарков (рубли)</a:t>
            </a:r>
            <a:br>
              <a:rPr lang="ru-RU" altLang="en-US" sz="2400"/>
            </a:br>
            <a:br>
              <a:rPr lang="ru-RU" altLang="en-US" sz="2400"/>
            </a:br>
            <a:br>
              <a:rPr lang="ru-RU" altLang="en-US" sz="2400"/>
            </a:br>
            <a: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  <a:t>Простота 			       </a:t>
            </a:r>
            <a:r>
              <a:rPr lang="ru-RU" altLang="en-US" sz="2400">
                <a:latin typeface="Montserrat Medium" panose="00000600000000000000" charset="0"/>
                <a:cs typeface="Montserrat Medium" panose="00000600000000000000" charset="0"/>
                <a:sym typeface="+mn-ea"/>
              </a:rPr>
              <a:t>Достаточно прост 		         Прост</a:t>
            </a:r>
            <a:br>
              <a:rPr lang="ru-RU" altLang="en-US" sz="2400">
                <a:latin typeface="Montserrat Medium" panose="00000600000000000000" charset="0"/>
                <a:cs typeface="Montserrat Medium" panose="00000600000000000000" charset="0"/>
                <a:sym typeface="+mn-ea"/>
              </a:rPr>
            </a:br>
            <a:r>
              <a:rPr lang="ru-RU" altLang="en-US" sz="2400">
                <a:latin typeface="Montserrat Medium" panose="00000600000000000000" charset="0"/>
                <a:cs typeface="Montserrat Medium" panose="00000600000000000000" charset="0"/>
              </a:rPr>
              <a:t>использования		       в использовании        	 в использовании</a:t>
            </a:r>
            <a:endParaRPr lang="ru-RU" altLang="en-US" sz="2400"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0" name="Изображение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Замещающее содержимое 8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920" y="2143760"/>
            <a:ext cx="8642985" cy="3747770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4472305" y="476885"/>
            <a:ext cx="3996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400">
                <a:solidFill>
                  <a:schemeClr val="tx1"/>
                </a:solidFill>
                <a:latin typeface="Montserrat Medium" panose="00000600000000000000" charset="0"/>
                <a:cs typeface="Montserrat Medium" panose="00000600000000000000" charset="0"/>
              </a:rPr>
              <a:t>Нейросеть</a:t>
            </a:r>
            <a:endParaRPr lang="ru-RU" altLang="en-US" sz="4400">
              <a:solidFill>
                <a:schemeClr val="tx1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12" name="Замещающий 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1263</Words>
  <Application>WPS Presentation</Application>
  <PresentationFormat>宽屏</PresentationFormat>
  <Paragraphs>121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Microsoft YaHei</vt:lpstr>
      <vt:lpstr>Arial Unicode MS</vt:lpstr>
      <vt:lpstr>Montserrat Medium</vt:lpstr>
      <vt:lpstr>Monotype Corsiva</vt:lpstr>
      <vt:lpstr>Default Design</vt:lpstr>
      <vt:lpstr>Smart Gift</vt:lpstr>
      <vt:lpstr>Gremlins</vt:lpstr>
      <vt:lpstr> Проблема  Проблема выбора подарка</vt:lpstr>
      <vt:lpstr>Требования к продукту</vt:lpstr>
      <vt:lpstr>PowerPoint 演示文稿</vt:lpstr>
      <vt:lpstr>Podariok.ru</vt:lpstr>
      <vt:lpstr>ideipodarkov.net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denis</cp:lastModifiedBy>
  <cp:revision>3</cp:revision>
  <dcterms:created xsi:type="dcterms:W3CDTF">2022-06-17T19:05:00Z</dcterms:created>
  <dcterms:modified xsi:type="dcterms:W3CDTF">2022-06-17T21:14:20Z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1049-11.2.0.11167</vt:lpwstr>
  </property>
  <property fmtid="{D5CDD505-2E9C-101B-9397-08002B2CF9AE}" pid="3" name="ICV">
    <vt:lpwstr>9D6A40BECAEF41509CA7269A6906A429</vt:lpwstr>
  </property>
</Properties>
</file>