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>
      <p:cViewPr>
        <p:scale>
          <a:sx n="51" d="100"/>
          <a:sy n="51" d="100"/>
        </p:scale>
        <p:origin x="636" y="-60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endParaRPr lang="ru-RU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82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189" name="Google Shape;189;p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200" name="Google Shape;200;p1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223" name="Google Shape;223;p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211" name="Google Shape;211;p1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233" name="Google Shape;233;p1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250" name="Google Shape;250;p1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272" name="Google Shape;272;p1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91" name="Google Shape;91;p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99" name="Google Shape;99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113" name="Google Shape;113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129" name="Google Shape;129;p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139" name="Google Shape;139;p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/>
            </a:pPr>
            <a:endParaRPr lang="ru-RU" altLang="en-US"/>
          </a:p>
        </p:txBody>
      </p:sp>
      <p:sp>
        <p:nvSpPr>
          <p:cNvPr id="149" name="Google Shape;149;p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160" name="Google Shape;160;p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4" tIns="91424" rIns="91424" bIns="9142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en-US"/>
          </a:p>
        </p:txBody>
      </p:sp>
      <p:sp>
        <p:nvSpPr>
          <p:cNvPr id="171" name="Google Shape;171;p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ai-info.ru/teams/vis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bqDB9tBecF1mO3cTbUqaZyvEEsycgArD/view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y/itsumma/blog/55162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yandex.ru/video/preview/?filmId=14056203593020640646&amp;from=tabbar&amp;parent-reqid=1651666026610520-8569066921056223676-vla1-3355-vla-l7-balancer-8080-BAL-3076&amp;text=&#1080;&#1075;&#1088;&#1086;&#1082;&#1080;+&#1092;&#1086;&#1090;&#1086;+factorio&amp;url=http%3A%2F%2Ffrontend.vh.yandex.ru%2Fplayer%2FvHp1BqBcNtV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0740085" y="4019239"/>
            <a:ext cx="6943334" cy="5239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939402" y="781729"/>
            <a:ext cx="13869403" cy="3766457"/>
            <a:chOff x="0" y="-66675"/>
            <a:chExt cx="23691600" cy="7125382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16945" y="2664567"/>
              <a:ext cx="21909000" cy="6223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defRPr/>
              </a:pPr>
              <a:r>
                <a:rPr lang="ru-RU" altLang="en-US" sz="90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Гайд по прохождению </a:t>
              </a:r>
              <a:r>
                <a:rPr lang="en-US" altLang="ru-RU" sz="90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Factorio</a:t>
              </a: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66675"/>
              <a:ext cx="2369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1028700" y="6543519"/>
            <a:ext cx="4533900" cy="22402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5199" b="0" i="0" u="none" strike="noStrike" cap="none">
                <a:solidFill>
                  <a:srgbClr val="094850"/>
                </a:solidFill>
                <a:latin typeface="Open Sans"/>
                <a:ea typeface="Open Sans"/>
                <a:cs typeface="Open Sans"/>
                <a:sym typeface="Open Sans"/>
              </a:rPr>
              <a:t>Команда «VISH»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-76200" y="-86982"/>
            <a:ext cx="8921620" cy="1064068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587050" y="1028222"/>
            <a:ext cx="7595119" cy="10387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Пользователи</a:t>
            </a:r>
            <a:endParaRPr sz="9000" b="0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9759629" y="1028222"/>
            <a:ext cx="7688616" cy="9525478"/>
            <a:chOff x="0" y="1629107"/>
            <a:chExt cx="10251489" cy="6480476"/>
          </a:xfrm>
        </p:grpSpPr>
        <p:sp>
          <p:nvSpPr>
            <p:cNvPr id="194" name="Google Shape;194;p22"/>
            <p:cNvSpPr txBox="1"/>
            <p:nvPr/>
          </p:nvSpPr>
          <p:spPr>
            <a:xfrm>
              <a:off x="0" y="1629107"/>
              <a:ext cx="10015890" cy="240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85312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2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Пользователи:</a:t>
              </a:r>
              <a:endParaRPr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0" y="2079154"/>
              <a:ext cx="10251489" cy="60304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en-US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Геймеры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</a:rPr>
                <a:t>Люди,</a:t>
              </a:r>
              <a:r>
                <a:rPr lang="en-US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чья профессия связана с концепцией игры 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</a:rPr>
                <a:t>Игроки, не разобравшиеся с механиками игры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endPara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3200" b="1">
                  <a:solidFill>
                    <a:srgbClr val="094850"/>
                  </a:solidFill>
                </a:rPr>
                <a:t>Задачи: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ru-RU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Развитие профессиональных навыков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</a:rPr>
                <a:t>Предоставление п</a:t>
              </a:r>
              <a:r>
                <a:rPr lang="en-US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одсказ</a:t>
              </a:r>
              <a:r>
                <a:rPr lang="ru-RU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ок</a:t>
              </a:r>
              <a:r>
                <a:rPr lang="en-US" sz="32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для дальнейшего прохождения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200" b="0" i="0" u="none" strike="noStrike" cap="none">
                <a:solidFill>
                  <a:srgbClr val="3E5E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6" name="Google Shape;196;p22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094675" y="5546025"/>
            <a:ext cx="6579870" cy="4007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816541" y="2331178"/>
            <a:ext cx="7136138" cy="25607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300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/>
              <a:buChar char="q"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Кто является потенциальным пользователем? </a:t>
            </a:r>
          </a:p>
          <a:p>
            <a:pPr marL="457200" marR="0" lvl="0" indent="-457200" algn="l" rtl="0">
              <a:lnSpc>
                <a:spcPct val="1300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/>
              <a:buChar char="q"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Какие задачи пользователей должен решать продукт?</a:t>
            </a:r>
            <a:endParaRPr sz="3200" b="1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1" y="1"/>
            <a:ext cx="7587990" cy="10287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w="sm" len="sm"/>
            <a:tailEnd w="sm" len="sm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3"/>
          <p:cNvGrpSpPr/>
          <p:nvPr/>
        </p:nvGrpSpPr>
        <p:grpSpPr>
          <a:xfrm>
            <a:off x="1571225" y="630064"/>
            <a:ext cx="17768656" cy="2000727"/>
            <a:chOff x="0" y="-66675"/>
            <a:chExt cx="23691540" cy="2667635"/>
          </a:xfrm>
        </p:grpSpPr>
        <p:sp>
          <p:nvSpPr>
            <p:cNvPr id="204" name="Google Shape;204;p23"/>
            <p:cNvSpPr txBox="1"/>
            <p:nvPr/>
          </p:nvSpPr>
          <p:spPr>
            <a:xfrm>
              <a:off x="0" y="891859"/>
              <a:ext cx="21909078" cy="1709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325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0" y="-66675"/>
              <a:ext cx="23691540" cy="676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23"/>
          <p:cNvSpPr txBox="1"/>
          <p:nvPr/>
        </p:nvSpPr>
        <p:spPr>
          <a:xfrm>
            <a:off x="824627" y="430099"/>
            <a:ext cx="13526726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000" b="0" i="0" u="none" strike="noStrike" cap="none">
                <a:solidFill>
                  <a:srgbClr val="3E5E62"/>
                </a:solidFill>
                <a:latin typeface="Arial"/>
                <a:ea typeface="Arial"/>
                <a:cs typeface="Arial"/>
                <a:sym typeface="Arial"/>
              </a:rPr>
              <a:t>MVP</a:t>
            </a:r>
            <a:endParaRPr sz="9000" b="0" i="0" u="none" strike="noStrike" cap="none">
              <a:solidFill>
                <a:srgbClr val="3E5E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824627" y="2253541"/>
            <a:ext cx="5792741" cy="19205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Какой минимальный функционал продукта необходимо разработать?</a:t>
            </a:r>
            <a:endParaRPr sz="3200" b="1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824627" y="4880423"/>
            <a:ext cx="5191162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q"/>
              <a:defRPr/>
            </a:pPr>
            <a:r>
              <a:rPr lang="ru-RU" sz="3200">
                <a:solidFill>
                  <a:srgbClr val="094850"/>
                </a:solidFill>
              </a:rPr>
              <a:t>Видео 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 полным прохождением игры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q"/>
              <a:defRPr/>
            </a:pPr>
            <a:r>
              <a:rPr lang="ru-RU" sz="3200">
                <a:solidFill>
                  <a:srgbClr val="094850"/>
                </a:solidFill>
              </a:rPr>
              <a:t>Короткий видеоролик с подсказками</a:t>
            </a:r>
            <a:endParaRPr sz="3200" b="0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 descr="Изображение выглядит как текст  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87992" y="2279312"/>
            <a:ext cx="10680554" cy="6007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/>
          <p:nvPr/>
        </p:nvSpPr>
        <p:spPr>
          <a:xfrm rot="5400000">
            <a:off x="7259883" y="-7259883"/>
            <a:ext cx="3768234" cy="18288000"/>
          </a:xfrm>
          <a:prstGeom prst="rect">
            <a:avLst/>
          </a:prstGeom>
          <a:solidFill>
            <a:srgbClr val="CCC0D9"/>
          </a:solidFill>
          <a:ln w="9525" cap="flat" cmpd="sng">
            <a:solidFill>
              <a:srgbClr val="CCC0D9"/>
            </a:solidFill>
            <a:prstDash val="solid"/>
            <a:round/>
            <a:headEnd w="sm" len="sm"/>
            <a:tailEnd w="sm" len="sm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2020235" y="698824"/>
            <a:ext cx="14247529" cy="38779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ru-RU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Наши поставленные цели</a:t>
            </a:r>
            <a:r>
              <a:rPr lang="en-US" sz="90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</a:p>
          <a:p>
            <a:pPr marL="0" marR="0" lvl="0" indent="0" algn="ctr" rtl="0">
              <a:lnSpc>
                <a:spcPct val="104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200" b="0" i="0" u="none" strike="noStrike" cap="none">
              <a:solidFill>
                <a:srgbClr val="09485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1455576" y="4744760"/>
            <a:ext cx="7389845" cy="48688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q"/>
              <a:defRPr/>
            </a:pP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Пройти</a:t>
            </a:r>
            <a:r>
              <a:rPr lang="en-US" sz="3200">
                <a:solidFill>
                  <a:srgbClr val="094850"/>
                </a:solidFill>
              </a:rPr>
              <a:t> Factorio</a:t>
            </a:r>
          </a:p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q"/>
              <a:defRPr/>
            </a:pP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Структурировать и доступно донести найденную </a:t>
            </a: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нформацию</a:t>
            </a:r>
          </a:p>
          <a:p>
            <a:pPr marL="824229" marR="0" lvl="1" indent="-45720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q"/>
              <a:defRPr/>
            </a:pP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Сделать </a:t>
            </a:r>
            <a:r>
              <a:rPr lang="ru-RU" sz="3200">
                <a:solidFill>
                  <a:srgbClr val="094850"/>
                </a:solidFill>
              </a:rPr>
              <a:t>ролик</a:t>
            </a:r>
            <a:r>
              <a:rPr lang="en-US" sz="3200">
                <a:solidFill>
                  <a:srgbClr val="094850"/>
                </a:solidFill>
              </a:rPr>
              <a:t> </a:t>
            </a:r>
            <a:r>
              <a:rPr lang="ru-RU" sz="3200">
                <a:solidFill>
                  <a:srgbClr val="094850"/>
                </a:solidFill>
              </a:rPr>
              <a:t>по прохождению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понятн</a:t>
            </a: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ым</a:t>
            </a:r>
            <a:r>
              <a:rPr lang="ru-RU" sz="3200">
                <a:solidFill>
                  <a:srgbClr val="094850"/>
                </a:solidFill>
              </a:rPr>
              <a:t> и 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легко воспринима</a:t>
            </a: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ющимся</a:t>
            </a: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9" name="Google Shape;229;p25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0888508" y="4744761"/>
            <a:ext cx="6522414" cy="456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/>
        </p:nvSpPr>
        <p:spPr>
          <a:xfrm>
            <a:off x="2020235" y="2917998"/>
            <a:ext cx="7259216" cy="640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Что нужно</a:t>
            </a:r>
            <a:r>
              <a:rPr lang="ru-RU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было</a:t>
            </a: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сделать?</a:t>
            </a:r>
            <a:endParaRPr sz="3200" b="1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8" grpId="2" animBg="1"/>
      <p:bldP spid="2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9666513" y="5318450"/>
            <a:ext cx="8360229" cy="4702628"/>
          </a:xfrm>
          <a:prstGeom prst="round1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ru-RU" sz="3200" b="1">
                <a:solidFill>
                  <a:srgbClr val="094850"/>
                </a:solidFill>
                <a:latin typeface="Arial"/>
                <a:ea typeface="Arial"/>
                <a:cs typeface="Arial"/>
              </a:rPr>
              <a:t>Ссылка на карточку проекта: </a:t>
            </a:r>
            <a:r>
              <a:rPr lang="ru-RU" sz="3200">
                <a:solidFill>
                  <a:srgbClr val="094850"/>
                </a:solidFill>
                <a:latin typeface="Arial"/>
                <a:ea typeface="Arial"/>
                <a:cs typeface="Arial"/>
                <a:hlinkClick r:id="rId3"/>
              </a:rPr>
              <a:t>https://project.ai-info.ru/teams/vish</a:t>
            </a:r>
            <a:endParaRPr lang="ru-RU" sz="3200">
              <a:solidFill>
                <a:srgbClr val="094850"/>
              </a:solidFill>
              <a:latin typeface="Arial"/>
              <a:ea typeface="Arial"/>
              <a:cs typeface="Arial"/>
            </a:endParaRP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ru-RU" sz="3200" b="1">
                <a:solidFill>
                  <a:srgbClr val="094850"/>
                </a:solidFill>
                <a:latin typeface="Arial"/>
                <a:ea typeface="Arial"/>
                <a:cs typeface="Arial"/>
              </a:rPr>
              <a:t>Ссылка на видео: </a:t>
            </a:r>
            <a:r>
              <a:rPr lang="ru-RU" sz="3200">
                <a:solidFill>
                  <a:srgbClr val="094850"/>
                </a:solidFill>
                <a:latin typeface="Arial"/>
                <a:ea typeface="Arial"/>
                <a:cs typeface="Arial"/>
                <a:hlinkClick r:id="rId4"/>
              </a:rPr>
              <a:t>https://drive.google.com/file/d/1bqDB9tBecF1mO3cTbUqaZyvEEsycgArD/view?usp=sharing</a:t>
            </a:r>
            <a:endParaRPr lang="ru-RU" sz="3200">
              <a:solidFill>
                <a:srgbClr val="09485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634869" y="590861"/>
            <a:ext cx="11693351" cy="3318725"/>
            <a:chOff x="0" y="-9525"/>
            <a:chExt cx="15591135" cy="4424966"/>
          </a:xfrm>
        </p:grpSpPr>
        <p:sp>
          <p:nvSpPr>
            <p:cNvPr id="214" name="Google Shape;214;p24"/>
            <p:cNvSpPr txBox="1"/>
            <p:nvPr/>
          </p:nvSpPr>
          <p:spPr>
            <a:xfrm>
              <a:off x="0" y="-9525"/>
              <a:ext cx="15591135" cy="2196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90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Чт</a:t>
              </a:r>
              <a:r>
                <a:rPr lang="ru-RU" altLang="en-US" sz="90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о сделан</a:t>
              </a:r>
              <a:r>
                <a:rPr lang="en-US" sz="90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о?</a:t>
              </a:r>
            </a:p>
          </p:txBody>
        </p:sp>
        <p:sp>
          <p:nvSpPr>
            <p:cNvPr id="215" name="Google Shape;215;p24"/>
            <p:cNvSpPr txBox="1"/>
            <p:nvPr/>
          </p:nvSpPr>
          <p:spPr>
            <a:xfrm>
              <a:off x="0" y="3841181"/>
              <a:ext cx="15591135" cy="574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799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16" name="Google Shape;216;p24"/>
          <p:cNvSpPr txBox="1"/>
          <p:nvPr/>
        </p:nvSpPr>
        <p:spPr>
          <a:xfrm>
            <a:off x="1028700" y="5769010"/>
            <a:ext cx="4508372" cy="361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5642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831590" y="2216910"/>
            <a:ext cx="8405716" cy="36933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SzPct val="25000"/>
              <a:buFont typeface="Arial"/>
              <a:buChar char="•"/>
              <a:defRPr/>
            </a:pPr>
            <a:r>
              <a:rPr lang="ru-RU" sz="3200">
                <a:solidFill>
                  <a:srgbClr val="094850"/>
                </a:solidFill>
              </a:rPr>
              <a:t>Создали карточку проекта и план-график.</a:t>
            </a:r>
          </a:p>
          <a:p>
            <a:pPr marL="457200" indent="-457200">
              <a:lnSpc>
                <a:spcPct val="150000"/>
              </a:lnSpc>
              <a:buSzPct val="25000"/>
              <a:buFont typeface="Arial"/>
              <a:buChar char="•"/>
              <a:defRPr/>
            </a:pPr>
            <a:r>
              <a:rPr lang="ru-RU" sz="3200">
                <a:solidFill>
                  <a:srgbClr val="094850"/>
                </a:solidFill>
              </a:rPr>
              <a:t>П</a:t>
            </a:r>
            <a:r>
              <a:rPr lang="en-US" sz="3200">
                <a:solidFill>
                  <a:srgbClr val="094850"/>
                </a:solidFill>
              </a:rPr>
              <a:t>ро</a:t>
            </a:r>
            <a:r>
              <a:rPr lang="ru-RU" sz="3200">
                <a:solidFill>
                  <a:srgbClr val="094850"/>
                </a:solidFill>
              </a:rPr>
              <a:t>шли</a:t>
            </a:r>
            <a:r>
              <a:rPr lang="en-US" sz="3200">
                <a:solidFill>
                  <a:srgbClr val="094850"/>
                </a:solidFill>
              </a:rPr>
              <a:t> игру factorio.</a:t>
            </a:r>
          </a:p>
          <a:p>
            <a:pPr marL="457200" indent="-457200">
              <a:lnSpc>
                <a:spcPct val="150000"/>
              </a:lnSpc>
              <a:buSzPct val="25000"/>
              <a:buFont typeface="Arial"/>
              <a:buChar char="•"/>
              <a:defRPr/>
            </a:pPr>
            <a:r>
              <a:rPr lang="ru-RU" sz="3200">
                <a:solidFill>
                  <a:srgbClr val="094850"/>
                </a:solidFill>
              </a:rPr>
              <a:t>Смонтировали видео-гайд по прохождению игры.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Char char="•"/>
              <a:defRPr/>
            </a:pPr>
            <a:endParaRPr sz="3200">
              <a:solidFill>
                <a:srgbClr val="094850"/>
              </a:solidFill>
            </a:endParaRPr>
          </a:p>
        </p:txBody>
      </p:sp>
      <p:pic>
        <p:nvPicPr>
          <p:cNvPr id="218" name="Google Shape;218;p24"/>
          <p:cNvPicPr/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12976698" y="800104"/>
            <a:ext cx="4123701" cy="246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/>
          <p:nvPr/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800367" y="5355771"/>
            <a:ext cx="7846197" cy="466530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9666514" y="3478891"/>
            <a:ext cx="8845419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57200" indent="-457200">
              <a:lnSpc>
                <a:spcPct val="150000"/>
              </a:lnSpc>
              <a:buSzPct val="25000"/>
              <a:buFont typeface="Arial"/>
              <a:buChar char="•"/>
              <a:defRPr/>
            </a:pPr>
            <a:r>
              <a:rPr lang="ru-RU" sz="3200">
                <a:solidFill>
                  <a:srgbClr val="094850"/>
                </a:solidFill>
              </a:rPr>
              <a:t>Подготовились к защите: сделали презентацию и доклад.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6"/>
          <p:cNvGrpSpPr/>
          <p:nvPr/>
        </p:nvGrpSpPr>
        <p:grpSpPr>
          <a:xfrm>
            <a:off x="1152585" y="1091389"/>
            <a:ext cx="7991415" cy="4458357"/>
            <a:chOff x="0" y="-9525"/>
            <a:chExt cx="10655220" cy="5944475"/>
          </a:xfrm>
        </p:grpSpPr>
        <p:sp>
          <p:nvSpPr>
            <p:cNvPr id="236" name="Google Shape;236;p26"/>
            <p:cNvSpPr txBox="1"/>
            <p:nvPr/>
          </p:nvSpPr>
          <p:spPr>
            <a:xfrm>
              <a:off x="0" y="-9525"/>
              <a:ext cx="10655220" cy="3554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39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Полученные</a:t>
              </a:r>
              <a:r>
                <a:rPr lang="en-US" sz="8639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8639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результаты</a:t>
              </a:r>
              <a:endParaRPr sz="8639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 txBox="1"/>
            <p:nvPr/>
          </p:nvSpPr>
          <p:spPr>
            <a:xfrm>
              <a:off x="0" y="5457554"/>
              <a:ext cx="10655220" cy="47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3" b="0" i="0" u="none" strike="noStrike" cap="none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38" name="Google Shape;238;p26"/>
          <p:cNvGrpSpPr/>
          <p:nvPr/>
        </p:nvGrpSpPr>
        <p:grpSpPr>
          <a:xfrm>
            <a:off x="1007706" y="4546095"/>
            <a:ext cx="7893699" cy="5816977"/>
            <a:chOff x="-3374120" y="-494588"/>
            <a:chExt cx="10122353" cy="5164109"/>
          </a:xfrm>
        </p:grpSpPr>
        <p:sp>
          <p:nvSpPr>
            <p:cNvPr id="239" name="Google Shape;239;p26"/>
            <p:cNvSpPr txBox="1"/>
            <p:nvPr/>
          </p:nvSpPr>
          <p:spPr>
            <a:xfrm>
              <a:off x="-3374120" y="-494588"/>
              <a:ext cx="10122353" cy="5164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3500" dirty="0">
                  <a:solidFill>
                    <a:srgbClr val="094850"/>
                  </a:solidFill>
                </a:rPr>
                <a:t> Сроки выполнения проекта соблюдены</a:t>
              </a: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3500" dirty="0">
                  <a:solidFill>
                    <a:srgbClr val="094850"/>
                  </a:solidFill>
                </a:rPr>
                <a:t> Игра </a:t>
              </a:r>
              <a:r>
                <a:rPr lang="en-US" sz="3500" dirty="0" err="1">
                  <a:solidFill>
                    <a:srgbClr val="094850"/>
                  </a:solidFill>
                </a:rPr>
                <a:t>factorio</a:t>
              </a:r>
              <a:r>
                <a:rPr lang="en-US" sz="3500" dirty="0">
                  <a:solidFill>
                    <a:srgbClr val="094850"/>
                  </a:solidFill>
                </a:rPr>
                <a:t> </a:t>
              </a:r>
              <a:r>
                <a:rPr lang="ru-RU" sz="3500" dirty="0">
                  <a:solidFill>
                    <a:srgbClr val="094850"/>
                  </a:solidFill>
                </a:rPr>
                <a:t>пройдена, ракета запущена</a:t>
              </a:r>
              <a:endParaRPr lang="ru-RU" dirty="0"/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Короткий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видеоролик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получился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удобным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в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использовании</a:t>
              </a:r>
              <a:endParaRPr lang="ru-RU" sz="35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3500" dirty="0">
                  <a:solidFill>
                    <a:srgbClr val="094850"/>
                  </a:solidFill>
                </a:rPr>
                <a:t> Создана презентация и защитное слово</a:t>
              </a:r>
              <a:endParaRPr sz="35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6"/>
            <p:cNvSpPr txBox="1"/>
            <p:nvPr/>
          </p:nvSpPr>
          <p:spPr>
            <a:xfrm>
              <a:off x="1" y="1007592"/>
              <a:ext cx="6011163" cy="427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269" y="1385336"/>
            <a:ext cx="6941976" cy="4164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6"/>
          <p:cNvGrpSpPr/>
          <p:nvPr/>
        </p:nvGrpSpPr>
        <p:grpSpPr>
          <a:xfrm>
            <a:off x="10030407" y="6719697"/>
            <a:ext cx="7893699" cy="2585323"/>
            <a:chOff x="0" y="-968578"/>
            <a:chExt cx="6748235" cy="3447096"/>
          </a:xfrm>
        </p:grpSpPr>
        <p:sp>
          <p:nvSpPr>
            <p:cNvPr id="246" name="Google Shape;246;p26"/>
            <p:cNvSpPr txBox="1"/>
            <p:nvPr/>
          </p:nvSpPr>
          <p:spPr>
            <a:xfrm>
              <a:off x="0" y="-968578"/>
              <a:ext cx="6748235" cy="3447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Итог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:</a:t>
              </a:r>
              <a:endParaRPr dirty="0"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За второй семестр мы выполнили поставленные цели по проектному практикуму </a:t>
              </a:r>
              <a:endParaRPr sz="35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6"/>
            <p:cNvSpPr txBox="1"/>
            <p:nvPr/>
          </p:nvSpPr>
          <p:spPr>
            <a:xfrm>
              <a:off x="0" y="1007592"/>
              <a:ext cx="6011162" cy="427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>
            <a:off x="789724" y="2377784"/>
            <a:ext cx="5007652" cy="7052602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27"/>
          <p:cNvGrpSpPr/>
          <p:nvPr/>
        </p:nvGrpSpPr>
        <p:grpSpPr>
          <a:xfrm>
            <a:off x="1152585" y="641190"/>
            <a:ext cx="12746888" cy="4908556"/>
            <a:chOff x="0" y="-609790"/>
            <a:chExt cx="16995851" cy="6544740"/>
          </a:xfrm>
        </p:grpSpPr>
        <p:sp>
          <p:nvSpPr>
            <p:cNvPr id="254" name="Google Shape;254;p27"/>
            <p:cNvSpPr txBox="1"/>
            <p:nvPr/>
          </p:nvSpPr>
          <p:spPr>
            <a:xfrm>
              <a:off x="0" y="-609790"/>
              <a:ext cx="16995851" cy="1776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51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Наши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контакты</a:t>
              </a:r>
              <a:endParaRPr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0" y="5457554"/>
              <a:ext cx="10655220" cy="477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3" b="0" i="0" u="none" strike="noStrike" cap="none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56" name="Google Shape;256;p27"/>
          <p:cNvSpPr txBox="1"/>
          <p:nvPr/>
        </p:nvSpPr>
        <p:spPr>
          <a:xfrm>
            <a:off x="13894130" y="3543300"/>
            <a:ext cx="450837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948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27" descr="blob:https://web.whatsapp.com/fc953f69-ce5a-4ca2-a463-f9884b32fbe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 descr="blob:https://web.whatsapp.com/fc953f69-ce5a-4ca2-a463-f9884b32fbee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 descr="blob:https://web.whatsapp.com/fc953f69-ce5a-4ca2-a463-f9884b32fbee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37" y="3044135"/>
            <a:ext cx="4295127" cy="42951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/>
          <p:nvPr/>
        </p:nvSpPr>
        <p:spPr>
          <a:xfrm>
            <a:off x="6640174" y="2377784"/>
            <a:ext cx="5007652" cy="7064245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12466074" y="2377784"/>
            <a:ext cx="5007652" cy="7052602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6436" y="3044135"/>
            <a:ext cx="4295127" cy="429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49099" y="3044136"/>
            <a:ext cx="4295126" cy="4295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27"/>
          <p:cNvGrpSpPr/>
          <p:nvPr/>
        </p:nvGrpSpPr>
        <p:grpSpPr>
          <a:xfrm>
            <a:off x="789724" y="7727576"/>
            <a:ext cx="16684002" cy="1095988"/>
            <a:chOff x="-13705189" y="852212"/>
            <a:chExt cx="22245337" cy="585910"/>
          </a:xfrm>
        </p:grpSpPr>
        <p:sp>
          <p:nvSpPr>
            <p:cNvPr id="266" name="Google Shape;266;p27"/>
            <p:cNvSpPr txBox="1"/>
            <p:nvPr/>
          </p:nvSpPr>
          <p:spPr>
            <a:xfrm>
              <a:off x="-5871857" y="862246"/>
              <a:ext cx="6676870" cy="57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Данил Замотохин</a:t>
              </a:r>
              <a:endParaRPr sz="35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Монтажёр</a:t>
              </a:r>
              <a:endParaRPr sz="35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7"/>
            <p:cNvSpPr txBox="1"/>
            <p:nvPr/>
          </p:nvSpPr>
          <p:spPr>
            <a:xfrm>
              <a:off x="0" y="1007592"/>
              <a:ext cx="6011162" cy="427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-13705189" y="861872"/>
              <a:ext cx="6676870" cy="57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Иван Артемьев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Геймер</a:t>
              </a:r>
              <a:endParaRPr sz="35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1863277" y="852212"/>
              <a:ext cx="6676871" cy="57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Вероника Максимова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Дизайнер</a:t>
              </a:r>
              <a:endParaRPr sz="35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8"/>
          <p:cNvGrpSpPr/>
          <p:nvPr/>
        </p:nvGrpSpPr>
        <p:grpSpPr>
          <a:xfrm>
            <a:off x="259672" y="649351"/>
            <a:ext cx="17768656" cy="2380895"/>
            <a:chOff x="0" y="-66675"/>
            <a:chExt cx="23691541" cy="3174526"/>
          </a:xfrm>
        </p:grpSpPr>
        <p:sp>
          <p:nvSpPr>
            <p:cNvPr id="275" name="Google Shape;275;p28"/>
            <p:cNvSpPr txBox="1"/>
            <p:nvPr/>
          </p:nvSpPr>
          <p:spPr>
            <a:xfrm>
              <a:off x="0" y="891860"/>
              <a:ext cx="21909078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0"/>
                <a:buFont typeface="Arial"/>
                <a:buNone/>
              </a:pP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Спасибо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за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внимание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sz="9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0" y="-66675"/>
              <a:ext cx="23691541" cy="6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5143500"/>
            <a:ext cx="6579870" cy="400773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 txBox="1"/>
          <p:nvPr/>
        </p:nvSpPr>
        <p:spPr>
          <a:xfrm>
            <a:off x="1122503" y="3869285"/>
            <a:ext cx="8707297" cy="74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9485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проекта:</a:t>
            </a:r>
            <a:endParaRPr/>
          </a:p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94850"/>
                </a:solidFill>
                <a:latin typeface="Open Sans"/>
                <a:ea typeface="Open Sans"/>
                <a:cs typeface="Open Sans"/>
                <a:sym typeface="Open Sans"/>
              </a:rPr>
              <a:t>Factorio</a:t>
            </a:r>
            <a:endParaRPr sz="4400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9485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команды:</a:t>
            </a:r>
            <a:endParaRPr/>
          </a:p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94850"/>
                </a:solidFill>
                <a:latin typeface="Open Sans"/>
                <a:ea typeface="Open Sans"/>
                <a:cs typeface="Open Sans"/>
                <a:sym typeface="Open Sans"/>
              </a:rPr>
              <a:t> ПП “VISH”</a:t>
            </a:r>
            <a:endParaRPr sz="4400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54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199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199" b="0" i="0" u="none" strike="noStrike" cap="none">
              <a:solidFill>
                <a:srgbClr val="0948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288000" cy="39359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Google Shape;93;p14"/>
          <p:cNvSpPr txBox="1"/>
          <p:nvPr/>
        </p:nvSpPr>
        <p:spPr>
          <a:xfrm>
            <a:off x="970383" y="611928"/>
            <a:ext cx="1550747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кого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делаем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работаем</a:t>
            </a:r>
            <a:r>
              <a:rPr lang="en-US"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9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4"/>
          <p:cNvGrpSpPr/>
          <p:nvPr/>
        </p:nvGrpSpPr>
        <p:grpSpPr>
          <a:xfrm>
            <a:off x="970385" y="4495169"/>
            <a:ext cx="7932984" cy="4435333"/>
            <a:chOff x="0" y="-63500"/>
            <a:chExt cx="13717533" cy="6864209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0" y="6350494"/>
              <a:ext cx="13717533" cy="450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0" y="-63500"/>
              <a:ext cx="13717533" cy="500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Wingdings" panose="05000000000000000000" pitchFamily="2" charset="2"/>
                <a:buChar char="q"/>
              </a:pPr>
              <a:r>
                <a:rPr lang="ru-RU" sz="3200" b="1" dirty="0">
                  <a:solidFill>
                    <a:srgbClr val="094850"/>
                  </a:solidFill>
                </a:rPr>
                <a:t>Создание в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идео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прохождени</a:t>
              </a:r>
              <a:r>
                <a:rPr lang="ru-RU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я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factorio</a:t>
              </a:r>
              <a:endParaRPr lang="ru-RU" sz="3200" b="1" dirty="0">
                <a:solidFill>
                  <a:srgbClr val="094850"/>
                </a:solidFill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Wingdings" panose="05000000000000000000" pitchFamily="2" charset="2"/>
                <a:buChar char="q"/>
              </a:pPr>
              <a:r>
                <a:rPr lang="ru-RU" sz="3200" b="1" dirty="0" err="1">
                  <a:solidFill>
                    <a:srgbClr val="094850"/>
                  </a:solidFill>
                </a:rPr>
                <a:t>О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чные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встречи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нашей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команды</a:t>
              </a:r>
              <a:endParaRPr lang="ru-RU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Wingdings" panose="05000000000000000000" pitchFamily="2" charset="2"/>
                <a:buChar char="q"/>
              </a:pPr>
              <a:r>
                <a:rPr lang="ru-RU" sz="3200" b="1" dirty="0" err="1">
                  <a:solidFill>
                    <a:srgbClr val="094850"/>
                  </a:solidFill>
                </a:rPr>
                <a:t>В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ыполн</a:t>
              </a:r>
              <a:r>
                <a:rPr lang="ru-RU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ение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новы</a:t>
              </a:r>
              <a:r>
                <a:rPr lang="ru-RU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х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задач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и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доработ</a:t>
              </a:r>
              <a:r>
                <a:rPr lang="ru-RU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ка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стары</a:t>
              </a:r>
              <a:r>
                <a:rPr lang="ru-RU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х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Wingdings" panose="05000000000000000000" pitchFamily="2" charset="2"/>
                <a:buChar char="q"/>
              </a:pPr>
              <a:r>
                <a:rPr lang="ru-RU" sz="3200" b="1" dirty="0">
                  <a:solidFill>
                    <a:srgbClr val="094850"/>
                  </a:solidFill>
                </a:rPr>
                <a:t>Обсуждение задач и возникающих вопросов онлайн</a:t>
              </a:r>
              <a:endParaRPr lang="ru-RU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Wingdings" panose="05000000000000000000" pitchFamily="2" charset="2"/>
                <a:buChar char="q"/>
              </a:pP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23310" r="19021" b="19037"/>
          <a:stretch/>
        </p:blipFill>
        <p:spPr bwMode="auto">
          <a:xfrm>
            <a:off x="9162660" y="4605774"/>
            <a:ext cx="8573544" cy="473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5"/>
          <p:cNvGrpSpPr/>
          <p:nvPr/>
        </p:nvGrpSpPr>
        <p:grpSpPr>
          <a:xfrm>
            <a:off x="1028700" y="1021556"/>
            <a:ext cx="16230600" cy="2245397"/>
            <a:chOff x="0" y="-9525"/>
            <a:chExt cx="21640800" cy="2993863"/>
          </a:xfrm>
        </p:grpSpPr>
        <p:sp>
          <p:nvSpPr>
            <p:cNvPr id="102" name="Google Shape;102;p15"/>
            <p:cNvSpPr txBox="1"/>
            <p:nvPr/>
          </p:nvSpPr>
          <p:spPr>
            <a:xfrm>
              <a:off x="0" y="-9525"/>
              <a:ext cx="21640800" cy="1838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0"/>
                <a:buFont typeface="Arial"/>
                <a:buNone/>
              </a:pP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Роли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в </a:t>
              </a: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команде</a:t>
              </a:r>
              <a:endParaRPr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0" y="2050749"/>
              <a:ext cx="21640800" cy="93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Кто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за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что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в </a:t>
              </a:r>
              <a:r>
                <a:rPr lang="en-US" sz="35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ответе</a:t>
              </a:r>
              <a:r>
                <a:rPr lang="en-US" sz="35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4320922"/>
            <a:ext cx="6805909" cy="4937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0225398" y="4749620"/>
            <a:ext cx="623438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8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Геймер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:    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Иван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Артемьев</a:t>
            </a:r>
            <a:endParaRPr dirty="0"/>
          </a:p>
          <a:p>
            <a:pPr marL="0" marR="0" lvl="0" indent="0" algn="just" rtl="0">
              <a:lnSpc>
                <a:spcPct val="88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94850"/>
                </a:solidFill>
                <a:latin typeface="Inter"/>
                <a:ea typeface="Inter"/>
                <a:cs typeface="Inter"/>
                <a:sym typeface="Inter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0225398" y="5433975"/>
            <a:ext cx="6234388" cy="43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8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Монтажёр: Данил Замотохин</a:t>
            </a:r>
            <a:endParaRPr sz="3200" b="1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0225368" y="6059211"/>
            <a:ext cx="754011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88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Дизайнер: Вероника Максимова       </a:t>
            </a:r>
            <a:endParaRPr/>
          </a:p>
          <a:p>
            <a:pPr marL="0" marR="0" lvl="0" indent="0" algn="just" rtl="0">
              <a:lnSpc>
                <a:spcPct val="88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948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10225374" y="5148578"/>
            <a:ext cx="6681695" cy="730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5"/>
          <p:cNvCxnSpPr/>
          <p:nvPr/>
        </p:nvCxnSpPr>
        <p:spPr>
          <a:xfrm>
            <a:off x="10225416" y="5752492"/>
            <a:ext cx="6681653" cy="6770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10225378" y="6430709"/>
            <a:ext cx="6681691" cy="3279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0" y="0"/>
            <a:ext cx="8176812" cy="102870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869527" y="46440"/>
            <a:ext cx="6883659" cy="66479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Кто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Дела</a:t>
            </a:r>
            <a:r>
              <a:rPr lang="ru-RU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ет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9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9579432" y="965680"/>
            <a:ext cx="7511917" cy="2003701"/>
            <a:chOff x="0" y="-28575"/>
            <a:chExt cx="10015890" cy="2671600"/>
          </a:xfrm>
        </p:grpSpPr>
        <p:sp>
          <p:nvSpPr>
            <p:cNvPr id="118" name="Google Shape;118;p16"/>
            <p:cNvSpPr txBox="1"/>
            <p:nvPr/>
          </p:nvSpPr>
          <p:spPr>
            <a:xfrm>
              <a:off x="0" y="1146035"/>
              <a:ext cx="10015890" cy="1496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342900" marR="0" lvl="0" indent="-342900" algn="just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П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рохо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дит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 игр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у</a:t>
              </a:r>
            </a:p>
            <a:p>
              <a:pPr marL="342900" marR="0" lvl="0" indent="-342900" algn="just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З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аписыва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ет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 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прохождение на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 видео</a:t>
              </a:r>
              <a:endParaRPr sz="3200">
                <a:solidFill>
                  <a:srgbClr val="094850"/>
                </a:solidFill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0" y="-28575"/>
              <a:ext cx="10015890" cy="853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9983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2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Геймер 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9579431" y="3310858"/>
            <a:ext cx="7511917" cy="4429115"/>
            <a:chOff x="0" y="-28575"/>
            <a:chExt cx="10015890" cy="5905485"/>
          </a:xfrm>
        </p:grpSpPr>
        <p:sp>
          <p:nvSpPr>
            <p:cNvPr id="121" name="Google Shape;121;p16"/>
            <p:cNvSpPr txBox="1"/>
            <p:nvPr/>
          </p:nvSpPr>
          <p:spPr>
            <a:xfrm>
              <a:off x="0" y="1050975"/>
              <a:ext cx="10015890" cy="4825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342900" lvl="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Руководит проектом</a:t>
              </a:r>
            </a:p>
            <a:p>
              <a:pPr marL="342900" lvl="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Ставит задачи</a:t>
              </a:r>
            </a:p>
            <a:p>
              <a:pPr marL="34290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П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оддерживает коллектив</a:t>
              </a:r>
            </a:p>
            <a:p>
              <a:pPr marL="342900" lvl="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М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онт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ирует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 видео</a:t>
              </a:r>
            </a:p>
            <a:p>
              <a:pPr marL="34290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endParaRPr lang="ru-RU" sz="3200">
                <a:solidFill>
                  <a:srgbClr val="094850"/>
                </a:solidFill>
                <a:sym typeface="Inter"/>
              </a:endParaRPr>
            </a:p>
            <a:p>
              <a:pPr marL="342900" lvl="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endParaRPr lang="ru-RU" sz="3200">
                <a:solidFill>
                  <a:srgbClr val="094850"/>
                </a:solidFill>
                <a:sym typeface="Inter"/>
              </a:endParaRPr>
            </a:p>
            <a:p>
              <a:pPr marL="342900" lvl="0" indent="-342900">
                <a:lnSpc>
                  <a:spcPct val="105166"/>
                </a:lnSpc>
                <a:buSzPct val="25000"/>
                <a:buFont typeface="Wingdings"/>
                <a:buChar char="q"/>
                <a:defRPr/>
              </a:pPr>
              <a:endParaRPr sz="3200">
                <a:solidFill>
                  <a:srgbClr val="094850"/>
                </a:solidFill>
                <a:sym typeface="Inter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0" y="-28575"/>
              <a:ext cx="10015890" cy="853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2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Монтажёр (Тимлид)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" name="Google Shape;123;p16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162049" y="5753100"/>
            <a:ext cx="6287347" cy="3800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9579432" y="6539050"/>
            <a:ext cx="7414081" cy="2317209"/>
            <a:chOff x="0" y="-38100"/>
            <a:chExt cx="9885441" cy="3089614"/>
          </a:xfrm>
        </p:grpSpPr>
        <p:sp>
          <p:nvSpPr>
            <p:cNvPr id="125" name="Google Shape;125;p16"/>
            <p:cNvSpPr txBox="1"/>
            <p:nvPr/>
          </p:nvSpPr>
          <p:spPr>
            <a:xfrm>
              <a:off x="0" y="983254"/>
              <a:ext cx="9885441" cy="2068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342900" marR="0" lvl="0" indent="-342900" algn="l" rtl="0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Занимается подбором информации</a:t>
              </a:r>
            </a:p>
            <a:p>
              <a:pPr marL="342900" marR="0" lvl="0" indent="-342900" algn="l" rtl="0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С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оставляет защитное слово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 </a:t>
              </a:r>
            </a:p>
            <a:p>
              <a:pPr marL="342900" marR="0" lvl="0" indent="-342900" algn="l" rtl="0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Wingdings"/>
                <a:buChar char="q"/>
                <a:defRPr/>
              </a:pPr>
              <a:r>
                <a:rPr lang="ru-RU" sz="3200">
                  <a:solidFill>
                    <a:srgbClr val="094850"/>
                  </a:solidFill>
                  <a:sym typeface="Inter"/>
                </a:rPr>
                <a:t>Делает</a:t>
              </a:r>
              <a:r>
                <a:rPr lang="en-US" sz="3200">
                  <a:solidFill>
                    <a:srgbClr val="094850"/>
                  </a:solidFill>
                  <a:sym typeface="Inter"/>
                </a:rPr>
                <a:t> презентаци</a:t>
              </a:r>
              <a:r>
                <a:rPr lang="ru-RU" sz="3200">
                  <a:solidFill>
                    <a:srgbClr val="094850"/>
                  </a:solidFill>
                  <a:sym typeface="Inter"/>
                </a:rPr>
                <a:t>и</a:t>
              </a:r>
              <a:endParaRPr sz="3200">
                <a:solidFill>
                  <a:srgbClr val="094850"/>
                </a:solidFill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38100"/>
              <a:ext cx="9885441" cy="85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2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Дизайнер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0" y="0"/>
            <a:ext cx="10300996" cy="10287000"/>
          </a:xfrm>
          <a:prstGeom prst="rect">
            <a:avLst/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028699" y="785910"/>
            <a:ext cx="787466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US" sz="90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Боли</a:t>
            </a:r>
            <a:endParaRPr sz="90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028698" y="2623595"/>
            <a:ext cx="7700194" cy="7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Какие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трудности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возникают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прохождении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игры</a:t>
            </a:r>
            <a:r>
              <a:rPr lang="en-US"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46287" y="333107"/>
            <a:ext cx="3981794" cy="458097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2" descr="https://i.playground.ru/p/h_0zdqsEgguqUcPJdx_AjQ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3" y="4036250"/>
            <a:ext cx="9046389" cy="603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5;p17"/>
          <p:cNvSpPr txBox="1"/>
          <p:nvPr/>
        </p:nvSpPr>
        <p:spPr>
          <a:xfrm>
            <a:off x="11112720" y="5655629"/>
            <a:ext cx="644892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94850"/>
                </a:solidFill>
              </a:rPr>
              <a:t>Н</a:t>
            </a:r>
            <a:r>
              <a:rPr lang="ru-RU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е понимание основных принципов игры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94850"/>
                </a:solidFill>
              </a:rPr>
              <a:t>О</a:t>
            </a:r>
            <a:r>
              <a:rPr lang="ru-RU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громное количество механик </a:t>
            </a:r>
            <a:endParaRPr lang="ru-RU" sz="3200" dirty="0">
              <a:solidFill>
                <a:srgbClr val="094850"/>
              </a:solidFill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anose="05000000000000000000" pitchFamily="2" charset="2"/>
              <a:buChar char="q"/>
            </a:pPr>
            <a:r>
              <a:rPr lang="ru-RU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Не понимание, как запустить ракету</a:t>
            </a:r>
            <a:endParaRPr lang="ru-RU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766735" y="1124687"/>
            <a:ext cx="11693351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Рынок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028700" y="6655249"/>
            <a:ext cx="4508372" cy="3619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373980" y="7207662"/>
            <a:ext cx="955307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, которым интересн</a:t>
            </a: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структура 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производства в данной игре, </a:t>
            </a:r>
            <a:r>
              <a:rPr lang="ru-RU" sz="3200">
                <a:solidFill>
                  <a:srgbClr val="094850"/>
                </a:solidFill>
              </a:rPr>
              <a:t>так как её</a:t>
            </a:r>
            <a:r>
              <a:rPr lang="en-US" sz="32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можно спроецировать на реальную жизнь.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66735" y="3083921"/>
            <a:ext cx="6668781" cy="1280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9983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Кто будет пользоваться нашим продуктом?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8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 rot="10800000">
            <a:off x="623657" y="5630779"/>
            <a:ext cx="5175563" cy="432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www.retail.ru/upload/medialibrary/6d8/1487840322_1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70232" y="421795"/>
            <a:ext cx="9360570" cy="623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1152584" y="822009"/>
            <a:ext cx="7991416" cy="2670885"/>
            <a:chOff x="-1" y="-9525"/>
            <a:chExt cx="10655221" cy="6575836"/>
          </a:xfrm>
        </p:grpSpPr>
        <p:sp>
          <p:nvSpPr>
            <p:cNvPr id="152" name="Google Shape;152;p19"/>
            <p:cNvSpPr txBox="1"/>
            <p:nvPr/>
          </p:nvSpPr>
          <p:spPr>
            <a:xfrm>
              <a:off x="-1" y="-9525"/>
              <a:ext cx="10655220" cy="2215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0"/>
                <a:buFont typeface="Arial"/>
                <a:buNone/>
              </a:pP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Аналоги</a:t>
              </a:r>
              <a:endParaRPr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0" y="5457554"/>
              <a:ext cx="10655220" cy="110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4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Какие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решения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уже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есть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на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рынке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1152584" y="5543100"/>
            <a:ext cx="7028890" cy="2973442"/>
            <a:chOff x="-1" y="-9525"/>
            <a:chExt cx="7742849" cy="2543011"/>
          </a:xfrm>
        </p:grpSpPr>
        <p:sp>
          <p:nvSpPr>
            <p:cNvPr id="155" name="Google Shape;155;p19"/>
            <p:cNvSpPr txBox="1"/>
            <p:nvPr/>
          </p:nvSpPr>
          <p:spPr>
            <a:xfrm>
              <a:off x="0" y="-9525"/>
              <a:ext cx="6748235" cy="7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Список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аналогов</a:t>
              </a:r>
              <a:r>
                <a:rPr lang="en-US" sz="3200" b="1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3200" b="1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-1" y="1031200"/>
              <a:ext cx="7742849" cy="1502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ru-RU" sz="32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Сайты, где описывается структура игры</a:t>
              </a:r>
              <a:endParaRPr lang="ru-RU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lvl="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ru-RU" sz="32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В</a:t>
              </a:r>
              <a:r>
                <a:rPr lang="en-US" sz="32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идео</a:t>
              </a:r>
              <a:r>
                <a:rPr lang="en-US" sz="32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стримов</a:t>
              </a:r>
              <a:r>
                <a:rPr lang="en-US" sz="32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от</a:t>
              </a:r>
              <a:r>
                <a:rPr lang="en-US" sz="32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летсплейщиков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144000" y="6325681"/>
            <a:ext cx="8167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94850"/>
                </a:solidFill>
              </a:rPr>
              <a:t>Уникальность: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94850"/>
                </a:solidFill>
              </a:rPr>
              <a:t>Визуализация всей информации, включая объяснения и подсказки для прохождения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9439" r="41492" b="6306"/>
          <a:stretch/>
        </p:blipFill>
        <p:spPr bwMode="auto">
          <a:xfrm>
            <a:off x="9360568" y="660258"/>
            <a:ext cx="7428683" cy="5665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-76200" y="-86982"/>
            <a:ext cx="8324067" cy="1064068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1028700" y="1019175"/>
            <a:ext cx="6261523" cy="10387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000" b="0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Продукт</a:t>
            </a:r>
            <a:endParaRPr sz="9000" b="0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0"/>
          <p:cNvGrpSpPr/>
          <p:nvPr/>
        </p:nvGrpSpPr>
        <p:grpSpPr>
          <a:xfrm>
            <a:off x="9087608" y="778329"/>
            <a:ext cx="8502559" cy="4487401"/>
            <a:chOff x="0" y="1629107"/>
            <a:chExt cx="10015890" cy="2946856"/>
          </a:xfrm>
        </p:grpSpPr>
        <p:sp>
          <p:nvSpPr>
            <p:cNvPr id="165" name="Google Shape;165;p20"/>
            <p:cNvSpPr txBox="1"/>
            <p:nvPr/>
          </p:nvSpPr>
          <p:spPr>
            <a:xfrm>
              <a:off x="0" y="1629107"/>
              <a:ext cx="10015890" cy="359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85312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3200" b="1" i="0" u="none" strike="noStrike" cap="none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Решение:</a:t>
              </a:r>
              <a:endParaRPr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9848" y="2177293"/>
              <a:ext cx="9143482" cy="2398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Создание 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видео-гайд</a:t>
              </a:r>
              <a:r>
                <a:rPr lang="ru-RU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,  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включающий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 в 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себя</a:t>
              </a:r>
              <a:r>
                <a:rPr lang="ru-RU" sz="3200" dirty="0">
                  <a:solidFill>
                    <a:srgbClr val="3E5E62"/>
                  </a:solidFill>
                </a:rPr>
                <a:t>: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информацию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ru-RU" alt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одсказки</a:t>
              </a:r>
              <a:endParaRPr lang="en-US" sz="3200" b="0" i="0" u="none" strike="noStrike" cap="none" dirty="0">
                <a:solidFill>
                  <a:srgbClr val="3E5E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q"/>
                <a:defRPr/>
              </a:pP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разъяснения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проблемных</a:t>
              </a:r>
              <a:r>
                <a:rPr lang="en-US" sz="3200" b="0" i="0" u="none" strike="noStrike" cap="none" dirty="0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3E5E62"/>
                  </a:solidFill>
                  <a:latin typeface="Arial"/>
                  <a:ea typeface="Arial"/>
                  <a:cs typeface="Arial"/>
                  <a:sym typeface="Arial"/>
                </a:rPr>
                <a:t>моментов</a:t>
              </a:r>
              <a:endParaRPr sz="3200" b="0" i="0" u="none" strike="noStrike" cap="none" dirty="0">
                <a:solidFill>
                  <a:srgbClr val="3E5E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20"/>
          <p:cNvPicPr/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869527" y="5546025"/>
            <a:ext cx="6579870" cy="4007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869528" y="2707622"/>
            <a:ext cx="7136138" cy="19205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US" sz="3200" b="1" i="0" u="none" strike="noStrike" cap="none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Какое решение поможет с проблемами нашей целевой аудитории?</a:t>
            </a:r>
            <a:endParaRPr sz="3200" b="1" i="0" u="none" strike="noStrike" cap="none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/>
          <a:srcRect l="18560" t="36500" r="42250" b="29190"/>
          <a:stretch>
            <a:fillRect/>
          </a:stretch>
        </p:blipFill>
        <p:spPr>
          <a:xfrm>
            <a:off x="9087607" y="5784156"/>
            <a:ext cx="8502559" cy="418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1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533400" y="590861"/>
            <a:ext cx="11693351" cy="3318725"/>
            <a:chOff x="0" y="-9525"/>
            <a:chExt cx="15591135" cy="4424966"/>
          </a:xfrm>
        </p:grpSpPr>
        <p:sp>
          <p:nvSpPr>
            <p:cNvPr id="174" name="Google Shape;174;p21"/>
            <p:cNvSpPr txBox="1"/>
            <p:nvPr/>
          </p:nvSpPr>
          <p:spPr>
            <a:xfrm>
              <a:off x="0" y="-9525"/>
              <a:ext cx="15591135" cy="3693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Требования</a:t>
              </a:r>
              <a:r>
                <a:rPr lang="en-US" sz="9000" b="0" i="0" u="none" strike="noStrike" cap="none" dirty="0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 к </a:t>
              </a:r>
              <a:r>
                <a:rPr lang="en-US" sz="9000" b="0" i="0" u="none" strike="noStrike" cap="none" dirty="0" err="1">
                  <a:solidFill>
                    <a:srgbClr val="094850"/>
                  </a:solidFill>
                  <a:latin typeface="Arial"/>
                  <a:ea typeface="Arial"/>
                  <a:cs typeface="Arial"/>
                  <a:sym typeface="Arial"/>
                </a:rPr>
                <a:t>продукту</a:t>
              </a:r>
              <a:endParaRPr sz="90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0" y="3841181"/>
              <a:ext cx="15591135" cy="574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99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76" name="Google Shape;176;p21"/>
          <p:cNvSpPr txBox="1"/>
          <p:nvPr/>
        </p:nvSpPr>
        <p:spPr>
          <a:xfrm>
            <a:off x="397460" y="6466761"/>
            <a:ext cx="522002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изложили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раскрыли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контент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таким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образом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был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понятен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интересен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нашей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целевой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аудитории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533400" y="4844861"/>
            <a:ext cx="5556476" cy="94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Доступность</a:t>
            </a:r>
            <a:endParaRPr sz="48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1028700" y="5769010"/>
            <a:ext cx="4508372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56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1"/>
          <p:cNvCxnSpPr/>
          <p:nvPr/>
        </p:nvCxnSpPr>
        <p:spPr>
          <a:xfrm>
            <a:off x="533400" y="6109458"/>
            <a:ext cx="5220020" cy="4300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21"/>
          <p:cNvSpPr txBox="1"/>
          <p:nvPr/>
        </p:nvSpPr>
        <p:spPr>
          <a:xfrm>
            <a:off x="12382993" y="6466761"/>
            <a:ext cx="491362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Проработанный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крутой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монтаж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видео-гайда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каждому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придётся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вкусу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2352308" y="4820802"/>
            <a:ext cx="5061176" cy="94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Стилистика</a:t>
            </a:r>
            <a:endParaRPr sz="48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 rot="18375">
            <a:off x="6596019" y="6130959"/>
            <a:ext cx="491369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21"/>
          <p:cNvSpPr txBox="1"/>
          <p:nvPr/>
        </p:nvSpPr>
        <p:spPr>
          <a:xfrm>
            <a:off x="6377568" y="6466761"/>
            <a:ext cx="545364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собрали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всю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полезную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информацию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необходимую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того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пройти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factorio</a:t>
            </a:r>
            <a:r>
              <a:rPr lang="en-US" sz="3200" b="0" i="0" u="none" strike="noStrike" cap="none" dirty="0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573803" y="3833352"/>
            <a:ext cx="5061176" cy="193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 err="1">
                <a:solidFill>
                  <a:srgbClr val="094850"/>
                </a:solidFill>
                <a:latin typeface="Arial"/>
                <a:ea typeface="Arial"/>
                <a:cs typeface="Arial"/>
                <a:sym typeface="Arial"/>
              </a:rPr>
              <a:t>Клиентоориен-тированность</a:t>
            </a:r>
            <a:endParaRPr sz="4800" b="0" i="0" u="none" strike="noStrike" cap="none" dirty="0">
              <a:solidFill>
                <a:srgbClr val="0948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7230" y="800104"/>
            <a:ext cx="5443169" cy="380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1"/>
          <p:cNvCxnSpPr/>
          <p:nvPr/>
        </p:nvCxnSpPr>
        <p:spPr>
          <a:xfrm rot="18375">
            <a:off x="12186744" y="6157223"/>
            <a:ext cx="491369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Произвольный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Arimo</vt:lpstr>
      <vt:lpstr>Calibri</vt:lpstr>
      <vt:lpstr>Inter</vt:lpstr>
      <vt:lpstr>Open Sans</vt:lpstr>
      <vt:lpstr>Open Sans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Замотохин Данил Олегович</cp:lastModifiedBy>
  <cp:revision>6</cp:revision>
  <dcterms:modified xsi:type="dcterms:W3CDTF">2022-06-16T14:33:27Z</dcterms:modified>
  <cp:version/>
</cp:coreProperties>
</file>