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lear Sans Regular" panose="020B0604020202020204" charset="0"/>
      <p:regular r:id="rId20"/>
    </p:embeddedFont>
    <p:embeddedFont>
      <p:font typeface="Clear Sans Regular Bold" panose="020B0604020202020204" charset="0"/>
      <p:regular r:id="rId21"/>
    </p:embeddedFont>
    <p:embeddedFont>
      <p:font typeface="HK Grotesk Bold" panose="020B0604020202020204" charset="-52"/>
      <p:regular r:id="rId22"/>
    </p:embeddedFont>
    <p:embeddedFont>
      <p:font typeface="HK Grotesk Medium" panose="020B0604020202020204" charset="-52"/>
      <p:regular r:id="rId23"/>
    </p:embeddedFont>
    <p:embeddedFont>
      <p:font typeface="Open Sans" panose="020B0606030504020204" pitchFamily="34" charset="0"/>
      <p:regular r:id="rId24"/>
      <p:bold r:id="rId25"/>
      <p:italic r:id="rId26"/>
      <p:boldItalic r:id="rId27"/>
    </p:embeddedFont>
    <p:embeddedFont>
      <p:font typeface="Open Sans Light" panose="020B0306030504020204" pitchFamily="34" charset="0"/>
      <p:regular r:id="rId28"/>
      <p: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AD6B"/>
    <a:srgbClr val="486637"/>
    <a:srgbClr val="AA641C"/>
    <a:srgbClr val="558438"/>
    <a:srgbClr val="632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5" autoAdjust="0"/>
    <p:restoredTop sz="94622" autoAdjust="0"/>
  </p:normalViewPr>
  <p:slideViewPr>
    <p:cSldViewPr>
      <p:cViewPr varScale="1">
        <p:scale>
          <a:sx n="52" d="100"/>
          <a:sy n="52" d="100"/>
        </p:scale>
        <p:origin x="2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BAC3AC23-0793-3B50-E7F2-A6AE222C74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5F1AEF-6A01-3A5C-A462-8FC534A6F0B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3F2D32-4231-4A60-8791-AFCF7BD90029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2B96C0-D755-D2EA-2E67-3F6FF57EBF1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131FE7-D883-6811-95AC-C10475A126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F3BBDA-8682-41AA-AC97-F35A26F7CE9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790003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FE7C58-0A9A-43EA-9ACF-F60F99F85509}" type="datetimeFigureOut">
              <a:rPr lang="cs-CZ" smtClean="0"/>
              <a:t>21.06.2022</a:t>
            </a:fld>
            <a:endParaRPr lang="cs-C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cs-CZ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F5921-0482-4F9E-9832-445FB08CD5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294003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1F4DB-B979-4077-9549-C5392B85E2A2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86C2C-28BA-49A7-B43A-E03E7E292B98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F386CD-2F52-4A59-818C-3FA41D4E5151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2F690-F187-4731-9EB2-1FDF8AD1AA1D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93C1E9-311A-41AD-99A9-ECEF1DD7DE5F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B8C2F3-F9E7-4EB9-9EAD-801DD2058026}" type="datetime1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AA8818-0BC9-4275-A76A-8FFF0BFEED85}" type="datetime1">
              <a:rPr lang="en-US" smtClean="0"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1D375-D4ED-4C7C-A03D-B130CB0B93E3}" type="datetime1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BCBF1-532E-406C-ABF2-85ED916C800F}" type="datetime1">
              <a:rPr lang="en-US" smtClean="0"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85706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5773400" y="9563100"/>
            <a:ext cx="2133600" cy="365125"/>
          </a:xfr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Clear Sans Regular" panose="020B0604020202020204" charset="0"/>
                <a:cs typeface="Clear Sans Regular" panose="020B0604020202020204" charset="0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8FC13-397D-4186-97FB-C1413938DAA2}" type="datetime1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FF46E-353B-4797-AC58-B13EA92604D5}" type="datetime1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9AF70D-96A8-40C2-B1C7-4D2A14D973EB}" type="datetime1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58001" y="8733259"/>
            <a:ext cx="10401300" cy="544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4276"/>
              </a:lnSpc>
            </a:pPr>
            <a:r>
              <a:rPr lang="en-US" sz="3563" dirty="0" err="1">
                <a:solidFill>
                  <a:srgbClr val="FFFFFF"/>
                </a:solidFill>
                <a:latin typeface="HK Grotesk Medium"/>
              </a:rPr>
              <a:t>Проект</a:t>
            </a:r>
            <a:r>
              <a:rPr lang="en-US" sz="3563" dirty="0">
                <a:solidFill>
                  <a:srgbClr val="FFFFFF"/>
                </a:solidFill>
                <a:latin typeface="HK Grotesk Medium"/>
              </a:rPr>
              <a:t>: </a:t>
            </a:r>
            <a:r>
              <a:rPr lang="ru-RU" sz="3563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Создание гайда по игре </a:t>
            </a:r>
            <a:r>
              <a:rPr lang="en-US" sz="3563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Factorio</a:t>
            </a:r>
            <a:endParaRPr lang="en-US" sz="3563" dirty="0">
              <a:solidFill>
                <a:srgbClr val="FFFFFF"/>
              </a:solidFill>
              <a:latin typeface="HK Grotesk Medium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1143000" y="2569770"/>
            <a:ext cx="7706900" cy="5137933"/>
            <a:chOff x="0" y="0"/>
            <a:chExt cx="10275866" cy="685057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425289" y="0"/>
              <a:ext cx="6850578" cy="6850578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850578" cy="6850578"/>
            </a:xfrm>
            <a:prstGeom prst="rect">
              <a:avLst/>
            </a:prstGeom>
          </p:spPr>
        </p:pic>
      </p:grpSp>
      <p:sp>
        <p:nvSpPr>
          <p:cNvPr id="6" name="TextBox 6"/>
          <p:cNvSpPr txBox="1"/>
          <p:nvPr/>
        </p:nvSpPr>
        <p:spPr>
          <a:xfrm>
            <a:off x="7058787" y="4301036"/>
            <a:ext cx="10200513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200"/>
              </a:lnSpc>
            </a:pPr>
            <a:r>
              <a:rPr lang="en-US" sz="110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Искорки</a:t>
            </a:r>
            <a:endParaRPr lang="en-US" sz="11000" dirty="0">
              <a:solidFill>
                <a:srgbClr val="FFFFFF"/>
              </a:solidFill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BDABDC7-D878-65F1-5B80-E10362BC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62000" y="723900"/>
            <a:ext cx="11634513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0"/>
              </a:lnSpc>
            </a:pPr>
            <a:r>
              <a:rPr lang="en-US" sz="76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Презентация</a:t>
            </a:r>
            <a:r>
              <a:rPr lang="en-US" sz="7600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 </a:t>
            </a:r>
            <a:r>
              <a:rPr lang="en-US" sz="76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продукта</a:t>
            </a:r>
            <a:endParaRPr lang="en-US" sz="7600" dirty="0">
              <a:solidFill>
                <a:srgbClr val="FFFFFF"/>
              </a:solidFill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79CE75B-F9E8-1CD1-CC08-A72BA850E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Видео 4">
            <a:hlinkClick r:id="" action="ppaction://media"/>
            <a:extLst>
              <a:ext uri="{FF2B5EF4-FFF2-40B4-BE49-F238E27FC236}">
                <a16:creationId xmlns:a16="http://schemas.microsoft.com/office/drawing/2014/main" id="{9BD01EE4-03CA-16A1-875E-8ED83E1293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4266" y="2095500"/>
            <a:ext cx="14423604" cy="7083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AD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10"/>
          <p:cNvSpPr txBox="1"/>
          <p:nvPr/>
        </p:nvSpPr>
        <p:spPr>
          <a:xfrm>
            <a:off x="-78831" y="495300"/>
            <a:ext cx="9638448" cy="12763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ru-RU" sz="8400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Заключение</a:t>
            </a:r>
            <a:endParaRPr lang="en-US" sz="8400" dirty="0">
              <a:solidFill>
                <a:srgbClr val="FFFFFF"/>
              </a:solidFill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19160665-588C-EFA5-B497-BE152D74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13" name="Рисунок 12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17FAA12A-1F53-1256-798E-825F635445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0" b="44"/>
          <a:stretch/>
        </p:blipFill>
        <p:spPr>
          <a:xfrm>
            <a:off x="10287000" y="1703832"/>
            <a:ext cx="6019800" cy="7341760"/>
          </a:xfrm>
          <a:prstGeom prst="rect">
            <a:avLst/>
          </a:prstGeom>
        </p:spPr>
      </p:pic>
      <p:sp>
        <p:nvSpPr>
          <p:cNvPr id="14" name="TextBox 11">
            <a:extLst>
              <a:ext uri="{FF2B5EF4-FFF2-40B4-BE49-F238E27FC236}">
                <a16:creationId xmlns:a16="http://schemas.microsoft.com/office/drawing/2014/main" id="{87BE8282-D236-648C-1AF8-B266D821B84B}"/>
              </a:ext>
            </a:extLst>
          </p:cNvPr>
          <p:cNvSpPr txBox="1"/>
          <p:nvPr/>
        </p:nvSpPr>
        <p:spPr>
          <a:xfrm>
            <a:off x="1447800" y="2933700"/>
            <a:ext cx="7696200" cy="54865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ru-RU" sz="339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	Спустя много времени, мы наконец прошли </a:t>
            </a:r>
            <a:r>
              <a:rPr lang="en-US" sz="339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Factorio</a:t>
            </a:r>
            <a:r>
              <a:rPr lang="ru-RU" sz="339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. </a:t>
            </a:r>
          </a:p>
          <a:p>
            <a:pPr>
              <a:lnSpc>
                <a:spcPts val="4759"/>
              </a:lnSpc>
            </a:pPr>
            <a:r>
              <a:rPr lang="ru-RU" sz="339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	Исходя из проблем, которые мы выявили во время прохождения, мы составили гайд для будущих игроков. </a:t>
            </a:r>
          </a:p>
          <a:p>
            <a:pPr>
              <a:lnSpc>
                <a:spcPts val="4759"/>
              </a:lnSpc>
            </a:pPr>
            <a:r>
              <a:rPr lang="ru-RU" sz="339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	На прохождение игры мы потратили 80 часов, но мы надеемся, что с помощью нашего гайда вы пройдете ее быстрее!</a:t>
            </a:r>
            <a:endParaRPr lang="en-US" sz="3399" dirty="0">
              <a:solidFill>
                <a:srgbClr val="FFFFFF"/>
              </a:solidFill>
              <a:latin typeface="Clear Sans Regular" panose="020B0604020202020204" charset="0"/>
              <a:cs typeface="Clear Sans Regular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42068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470390" y="6332091"/>
            <a:ext cx="2544862" cy="256864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 rotWithShape="1">
          <a:blip r:embed="rId3"/>
          <a:srcRect r="-50" b="17"/>
          <a:stretch/>
        </p:blipFill>
        <p:spPr>
          <a:xfrm>
            <a:off x="10365377" y="2653058"/>
            <a:ext cx="7924800" cy="620057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504856" y="1028700"/>
            <a:ext cx="14993453" cy="1171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282"/>
              </a:lnSpc>
            </a:pPr>
            <a:r>
              <a:rPr lang="en-US" sz="7735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Спасибо</a:t>
            </a:r>
            <a:r>
              <a:rPr lang="en-US" sz="7735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 </a:t>
            </a:r>
            <a:r>
              <a:rPr lang="en-US" sz="7735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за</a:t>
            </a:r>
            <a:r>
              <a:rPr lang="en-US" sz="7735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 </a:t>
            </a:r>
            <a:r>
              <a:rPr lang="en-US" sz="7735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внимание</a:t>
            </a:r>
            <a:r>
              <a:rPr lang="en-US" sz="7735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 :)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04856" y="2653058"/>
            <a:ext cx="6244828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Команда</a:t>
            </a:r>
            <a:r>
              <a:rPr lang="en-US" sz="5199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 "</a:t>
            </a:r>
            <a:r>
              <a:rPr lang="en-US" sz="5199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Искорки</a:t>
            </a:r>
            <a:r>
              <a:rPr lang="en-US" sz="5199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504856" y="3883053"/>
            <a:ext cx="7167040" cy="2454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3"/>
              </a:lnSpc>
            </a:pPr>
            <a:r>
              <a:rPr lang="en-US" sz="3502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Синева Елизавета - </a:t>
            </a:r>
            <a:r>
              <a:rPr lang="en-US" sz="3502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тимлид</a:t>
            </a:r>
            <a:endParaRPr lang="en-US" sz="3502" dirty="0">
              <a:solidFill>
                <a:srgbClr val="FFFFFF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pPr>
              <a:lnSpc>
                <a:spcPts val="4903"/>
              </a:lnSpc>
            </a:pPr>
            <a:r>
              <a:rPr lang="en-US" sz="3502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Манаева</a:t>
            </a:r>
            <a:r>
              <a:rPr lang="en-US" sz="3502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 </a:t>
            </a:r>
            <a:r>
              <a:rPr lang="en-US" sz="3502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Анастасия</a:t>
            </a:r>
            <a:r>
              <a:rPr lang="en-US" sz="3502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 - </a:t>
            </a:r>
            <a:r>
              <a:rPr lang="en-US" sz="3502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дизайнер</a:t>
            </a:r>
            <a:endParaRPr lang="en-US" sz="3502" dirty="0">
              <a:solidFill>
                <a:srgbClr val="FFFFFF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pPr>
              <a:lnSpc>
                <a:spcPts val="4903"/>
              </a:lnSpc>
            </a:pPr>
            <a:r>
              <a:rPr lang="en-US" sz="3502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Кулешов</a:t>
            </a:r>
            <a:r>
              <a:rPr lang="en-US" sz="3502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 </a:t>
            </a:r>
            <a:r>
              <a:rPr lang="en-US" sz="3502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Никита</a:t>
            </a:r>
            <a:r>
              <a:rPr lang="en-US" sz="3502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 - </a:t>
            </a:r>
            <a:r>
              <a:rPr lang="en-US" sz="3502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программист</a:t>
            </a:r>
            <a:endParaRPr lang="en-US" sz="3502" dirty="0">
              <a:solidFill>
                <a:srgbClr val="FFFFFF"/>
              </a:solidFill>
              <a:latin typeface="Clear Sans Regular" panose="020B0604020202020204" charset="0"/>
              <a:cs typeface="Clear Sans Regular" panose="020B0604020202020204" charset="0"/>
            </a:endParaRPr>
          </a:p>
          <a:p>
            <a:pPr>
              <a:lnSpc>
                <a:spcPts val="4903"/>
              </a:lnSpc>
            </a:pPr>
            <a:endParaRPr lang="en-US" sz="3502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14400" y="6678655"/>
            <a:ext cx="5943600" cy="568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Репозиторий</a:t>
            </a:r>
            <a:r>
              <a:rPr lang="en-US" sz="339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на</a:t>
            </a:r>
            <a:r>
              <a:rPr lang="en-US" sz="339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 GitHub:</a:t>
            </a: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12ACB132-02A5-4B1F-32DC-F45DE2023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39832" y="2986042"/>
            <a:ext cx="3908013" cy="389946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3334999" y="2986042"/>
            <a:ext cx="3908011" cy="389946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20000" y="2986042"/>
            <a:ext cx="3908010" cy="389946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019175"/>
            <a:ext cx="8840238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1"/>
              </a:lnSpc>
            </a:pPr>
            <a:r>
              <a:rPr lang="en-US" sz="6251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Наша</a:t>
            </a:r>
            <a:r>
              <a:rPr lang="en-US" sz="6251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 </a:t>
            </a:r>
            <a:r>
              <a:rPr lang="en-US" sz="6251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команда</a:t>
            </a:r>
            <a:endParaRPr lang="en-US" sz="6251" dirty="0">
              <a:solidFill>
                <a:srgbClr val="FFFFFF"/>
              </a:solidFill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971991" y="7190153"/>
            <a:ext cx="4865339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Дизайнер</a:t>
            </a:r>
            <a:endParaRPr lang="en-US" sz="4200" dirty="0">
              <a:solidFill>
                <a:srgbClr val="FFFFFF"/>
              </a:solidFill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971992" y="8148490"/>
            <a:ext cx="486533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Манаева</a:t>
            </a:r>
            <a:r>
              <a:rPr lang="en-US" sz="339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Анастасия</a:t>
            </a:r>
            <a:endParaRPr lang="en-US" sz="3399" dirty="0">
              <a:solidFill>
                <a:srgbClr val="FFFFFF"/>
              </a:solidFill>
              <a:latin typeface="Clear Sans Regular" panose="020B0604020202020204" charset="0"/>
              <a:cs typeface="Clear Sans Regular" panose="020B0604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133696" y="7160762"/>
            <a:ext cx="4865339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Разработчик</a:t>
            </a:r>
            <a:endParaRPr lang="en-US" sz="4200" dirty="0">
              <a:solidFill>
                <a:srgbClr val="FFFFFF"/>
              </a:solidFill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153290" y="8148490"/>
            <a:ext cx="486533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Кулешов</a:t>
            </a:r>
            <a:r>
              <a:rPr lang="en-US" sz="339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 </a:t>
            </a:r>
            <a:r>
              <a:rPr lang="en-US" sz="339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Никита</a:t>
            </a:r>
            <a:endParaRPr lang="en-US" sz="3399" dirty="0">
              <a:solidFill>
                <a:srgbClr val="FFFFFF"/>
              </a:solidFill>
              <a:latin typeface="Clear Sans Regular" panose="020B0604020202020204" charset="0"/>
              <a:cs typeface="Clear Sans Regular" panose="020B060402020202020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15143" y="7124258"/>
            <a:ext cx="4865339" cy="712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42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Тимлид</a:t>
            </a:r>
            <a:endParaRPr lang="en-US" sz="4200" dirty="0">
              <a:solidFill>
                <a:srgbClr val="FFFFFF"/>
              </a:solidFill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61168" y="8035886"/>
            <a:ext cx="4865339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Синева Елизавета</a:t>
            </a:r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A4BE1504-9BF8-053E-52F9-77120D3C5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6701" y="2616407"/>
            <a:ext cx="6939085" cy="5960317"/>
            <a:chOff x="0" y="0"/>
            <a:chExt cx="5372576" cy="4614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72576" cy="4614767"/>
            </a:xfrm>
            <a:custGeom>
              <a:avLst/>
              <a:gdLst/>
              <a:ahLst/>
              <a:cxnLst/>
              <a:rect l="l" t="t" r="r" b="b"/>
              <a:pathLst>
                <a:path w="5372576" h="4614767">
                  <a:moveTo>
                    <a:pt x="5248116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8116" y="0"/>
                  </a:lnTo>
                  <a:cubicBezTo>
                    <a:pt x="5316696" y="0"/>
                    <a:pt x="5372576" y="55880"/>
                    <a:pt x="5372576" y="124460"/>
                  </a:cubicBezTo>
                  <a:lnTo>
                    <a:pt x="5372576" y="4490307"/>
                  </a:lnTo>
                  <a:cubicBezTo>
                    <a:pt x="5372576" y="4558887"/>
                    <a:pt x="5316696" y="4614767"/>
                    <a:pt x="5248116" y="461476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9680443" y="2616407"/>
            <a:ext cx="6939085" cy="5960317"/>
            <a:chOff x="0" y="0"/>
            <a:chExt cx="5372576" cy="46147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372576" cy="4614767"/>
            </a:xfrm>
            <a:custGeom>
              <a:avLst/>
              <a:gdLst/>
              <a:ahLst/>
              <a:cxnLst/>
              <a:rect l="l" t="t" r="r" b="b"/>
              <a:pathLst>
                <a:path w="5372576" h="4614767">
                  <a:moveTo>
                    <a:pt x="5248116" y="4614767"/>
                  </a:moveTo>
                  <a:lnTo>
                    <a:pt x="124460" y="4614767"/>
                  </a:lnTo>
                  <a:cubicBezTo>
                    <a:pt x="55880" y="4614767"/>
                    <a:pt x="0" y="4558886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248116" y="0"/>
                  </a:lnTo>
                  <a:cubicBezTo>
                    <a:pt x="5316696" y="0"/>
                    <a:pt x="5372576" y="55880"/>
                    <a:pt x="5372576" y="124460"/>
                  </a:cubicBezTo>
                  <a:lnTo>
                    <a:pt x="5372576" y="4490307"/>
                  </a:lnTo>
                  <a:cubicBezTo>
                    <a:pt x="5372576" y="4558887"/>
                    <a:pt x="5316696" y="4614767"/>
                    <a:pt x="5248116" y="4614767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734449" y="3034535"/>
            <a:ext cx="4905612" cy="1586834"/>
            <a:chOff x="30147" y="-9525"/>
            <a:chExt cx="1292013" cy="415925"/>
          </a:xfrm>
        </p:grpSpPr>
        <p:sp>
          <p:nvSpPr>
            <p:cNvPr id="7" name="Freeform 7"/>
            <p:cNvSpPr/>
            <p:nvPr/>
          </p:nvSpPr>
          <p:spPr>
            <a:xfrm>
              <a:off x="30147" y="-9525"/>
              <a:ext cx="1292013" cy="406400"/>
            </a:xfrm>
            <a:custGeom>
              <a:avLst/>
              <a:gdLst/>
              <a:ahLst/>
              <a:cxnLst/>
              <a:rect l="l" t="t" r="r" b="b"/>
              <a:pathLst>
                <a:path w="1266076" h="406400">
                  <a:moveTo>
                    <a:pt x="1062876" y="0"/>
                  </a:move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1062876" y="406400"/>
                  </a:lnTo>
                  <a:lnTo>
                    <a:pt x="1266076" y="203200"/>
                  </a:lnTo>
                  <a:lnTo>
                    <a:pt x="1062876" y="0"/>
                  </a:lnTo>
                  <a:close/>
                </a:path>
              </a:pathLst>
            </a:custGeom>
            <a:solidFill>
              <a:srgbClr val="A0AD6B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52400" y="25794"/>
              <a:ext cx="903794" cy="38060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r>
                <a:rPr lang="en-US" sz="3600" spc="266" dirty="0">
                  <a:solidFill>
                    <a:srgbClr val="000000"/>
                  </a:solidFill>
                  <a:latin typeface="Clear Sans Regular Bold"/>
                </a:rPr>
                <a:t>    ПРОБЛЕМА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242018" y="5596566"/>
            <a:ext cx="5815934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100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Удобный</a:t>
            </a:r>
            <a:r>
              <a:rPr lang="en-US" sz="4000" dirty="0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гайд-справочник</a:t>
            </a:r>
            <a:r>
              <a:rPr lang="en-US" sz="4000" dirty="0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 с </a:t>
            </a:r>
            <a:r>
              <a:rPr lang="en-US" sz="4000" dirty="0" err="1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полезными</a:t>
            </a:r>
            <a:r>
              <a:rPr lang="en-US" sz="4000" dirty="0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советами</a:t>
            </a:r>
            <a:endParaRPr lang="en-US" sz="4000" dirty="0">
              <a:solidFill>
                <a:srgbClr val="191919"/>
              </a:solidFill>
              <a:latin typeface="Clear Sans Regular" panose="020B0604020202020204" charset="0"/>
              <a:cs typeface="Clear Sans Regular" panose="020B0604020202020204" charset="0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08276" y="5596566"/>
            <a:ext cx="5815934" cy="1943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00"/>
              </a:lnSpc>
            </a:pPr>
            <a:r>
              <a:rPr lang="en-US" sz="4000" dirty="0" err="1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Сложность</a:t>
            </a:r>
            <a:r>
              <a:rPr lang="en-US" sz="4000" dirty="0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игры</a:t>
            </a:r>
            <a:r>
              <a:rPr lang="en-US" sz="4000" dirty="0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 и </a:t>
            </a:r>
            <a:r>
              <a:rPr lang="en-US" sz="4000" dirty="0" err="1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большое</a:t>
            </a:r>
            <a:r>
              <a:rPr lang="en-US" sz="4000" dirty="0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количество</a:t>
            </a:r>
            <a:r>
              <a:rPr lang="en-US" sz="4000" dirty="0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 </a:t>
            </a:r>
            <a:r>
              <a:rPr lang="en-US" sz="4000" dirty="0" err="1">
                <a:solidFill>
                  <a:srgbClr val="191919"/>
                </a:solidFill>
                <a:latin typeface="Clear Sans Regular" panose="020B0604020202020204" charset="0"/>
                <a:cs typeface="Clear Sans Regular" panose="020B0604020202020204" charset="0"/>
              </a:rPr>
              <a:t>контента</a:t>
            </a:r>
            <a:endParaRPr lang="en-US" sz="4000" dirty="0">
              <a:solidFill>
                <a:srgbClr val="191919"/>
              </a:solidFill>
              <a:latin typeface="Clear Sans Regular" panose="020B0604020202020204" charset="0"/>
              <a:cs typeface="Clear Sans Regular" panose="020B0604020202020204" charset="0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401781" y="1019175"/>
            <a:ext cx="8840238" cy="962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501"/>
              </a:lnSpc>
            </a:pPr>
            <a:r>
              <a:rPr lang="en-US" sz="6251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Идея</a:t>
            </a:r>
            <a:r>
              <a:rPr lang="en-US" sz="6251" dirty="0">
                <a:solidFill>
                  <a:srgbClr val="FFFFFF"/>
                </a:solidFill>
                <a:latin typeface="HK Grotesk Bold"/>
              </a:rPr>
              <a:t> </a:t>
            </a:r>
            <a:r>
              <a:rPr lang="en-US" sz="6251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проекта</a:t>
            </a:r>
            <a:endParaRPr lang="en-US" sz="6251" dirty="0">
              <a:solidFill>
                <a:srgbClr val="FFFFFF"/>
              </a:solidFill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10668000" y="3053282"/>
            <a:ext cx="5311533" cy="1612115"/>
            <a:chOff x="9748" y="-18190"/>
            <a:chExt cx="1266076" cy="424590"/>
          </a:xfrm>
        </p:grpSpPr>
        <p:sp>
          <p:nvSpPr>
            <p:cNvPr id="13" name="Freeform 13"/>
            <p:cNvSpPr/>
            <p:nvPr/>
          </p:nvSpPr>
          <p:spPr>
            <a:xfrm>
              <a:off x="9748" y="-18190"/>
              <a:ext cx="1266076" cy="406400"/>
            </a:xfrm>
            <a:custGeom>
              <a:avLst/>
              <a:gdLst/>
              <a:ahLst/>
              <a:cxnLst/>
              <a:rect l="l" t="t" r="r" b="b"/>
              <a:pathLst>
                <a:path w="1266076" h="406400">
                  <a:moveTo>
                    <a:pt x="1062876" y="0"/>
                  </a:moveTo>
                  <a:lnTo>
                    <a:pt x="203200" y="0"/>
                  </a:lnTo>
                  <a:lnTo>
                    <a:pt x="0" y="203200"/>
                  </a:lnTo>
                  <a:lnTo>
                    <a:pt x="203200" y="406400"/>
                  </a:lnTo>
                  <a:lnTo>
                    <a:pt x="1062876" y="406400"/>
                  </a:lnTo>
                  <a:lnTo>
                    <a:pt x="1266076" y="203200"/>
                  </a:lnTo>
                  <a:lnTo>
                    <a:pt x="1062876" y="0"/>
                  </a:lnTo>
                  <a:close/>
                </a:path>
              </a:pathLst>
            </a:custGeom>
            <a:solidFill>
              <a:srgbClr val="A0AD6B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152400" y="-9525"/>
              <a:ext cx="930749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00"/>
                </a:lnSpc>
              </a:pPr>
              <a:r>
                <a:rPr lang="en-US" sz="3600" spc="266" dirty="0">
                  <a:solidFill>
                    <a:srgbClr val="000000"/>
                  </a:solidFill>
                  <a:latin typeface="Clear Sans Regular Bold"/>
                </a:rPr>
                <a:t> РЕШЕНИЕ</a:t>
              </a:r>
            </a:p>
          </p:txBody>
        </p:sp>
      </p:grpSp>
      <p:sp>
        <p:nvSpPr>
          <p:cNvPr id="15" name="Номер слайда 14">
            <a:extLst>
              <a:ext uri="{FF2B5EF4-FFF2-40B4-BE49-F238E27FC236}">
                <a16:creationId xmlns:a16="http://schemas.microsoft.com/office/drawing/2014/main" id="{534FC1A3-E8C0-A2EB-307B-87463016C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051620" y="2824067"/>
            <a:ext cx="7207680" cy="6434233"/>
            <a:chOff x="0" y="0"/>
            <a:chExt cx="9610240" cy="857897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4632024" y="0"/>
              <a:ext cx="4978216" cy="5225227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2306285"/>
              <a:ext cx="6521702" cy="6272692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>
            <a:off x="-381000" y="-771284"/>
            <a:ext cx="9835083" cy="11109622"/>
          </a:xfrm>
          <a:prstGeom prst="rect">
            <a:avLst/>
          </a:prstGeom>
          <a:solidFill>
            <a:srgbClr val="A0AD6B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4442" y="4613884"/>
            <a:ext cx="332311" cy="30780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907239" y="4501335"/>
            <a:ext cx="4930807" cy="5329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2"/>
              </a:lnSpc>
            </a:pPr>
            <a:r>
              <a:rPr lang="en-US" sz="3300" spc="37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Новички</a:t>
            </a:r>
            <a:endParaRPr lang="en-US" sz="3300" spc="379" dirty="0">
              <a:solidFill>
                <a:srgbClr val="FFFFFF"/>
              </a:solidFill>
              <a:latin typeface="Clear Sans Regular" panose="020B0604020202020204" charset="0"/>
              <a:cs typeface="Clear Sans Regular" panose="020B0604020202020204" charset="0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868960" y="5403275"/>
            <a:ext cx="6519895" cy="1109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02"/>
              </a:lnSpc>
            </a:pPr>
            <a:r>
              <a:rPr lang="en-US" sz="3300" spc="37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Геймеры</a:t>
            </a:r>
            <a:r>
              <a:rPr lang="en-US" sz="3300" spc="37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, </a:t>
            </a:r>
            <a:r>
              <a:rPr lang="en-US" sz="3300" spc="37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испытывающие</a:t>
            </a:r>
            <a:r>
              <a:rPr lang="en-US" sz="3300" spc="37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 </a:t>
            </a:r>
            <a:r>
              <a:rPr lang="en-US" sz="3300" spc="37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проблемы</a:t>
            </a:r>
            <a:r>
              <a:rPr lang="en-US" sz="3300" spc="37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 с </a:t>
            </a:r>
            <a:r>
              <a:rPr lang="en-US" sz="3300" spc="37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прохождением</a:t>
            </a:r>
            <a:endParaRPr lang="en-US" sz="3300" spc="379" dirty="0">
              <a:solidFill>
                <a:srgbClr val="FFFFFF"/>
              </a:solidFill>
              <a:latin typeface="Clear Sans Regular" panose="020B0604020202020204" charset="0"/>
              <a:cs typeface="Clear Sans Regular" panose="020B0604020202020204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868960" y="6829349"/>
            <a:ext cx="4930807" cy="1109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2"/>
              </a:lnSpc>
            </a:pPr>
            <a:r>
              <a:rPr lang="en-US" sz="3300" spc="37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Игроки</a:t>
            </a:r>
            <a:r>
              <a:rPr lang="en-US" sz="3300" spc="37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 </a:t>
            </a:r>
            <a:r>
              <a:rPr lang="en-US" sz="3300" spc="37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без</a:t>
            </a:r>
            <a:r>
              <a:rPr lang="en-US" sz="3300" spc="37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 </a:t>
            </a:r>
            <a:r>
              <a:rPr lang="en-US" sz="3300" spc="37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доступа</a:t>
            </a:r>
            <a:r>
              <a:rPr lang="en-US" sz="3300" spc="379" dirty="0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 к </a:t>
            </a:r>
            <a:r>
              <a:rPr lang="en-US" sz="3300" spc="379" dirty="0" err="1">
                <a:solidFill>
                  <a:srgbClr val="FFFFFF"/>
                </a:solidFill>
                <a:latin typeface="Clear Sans Regular" panose="020B0604020202020204" charset="0"/>
                <a:cs typeface="Clear Sans Regular" panose="020B0604020202020204" charset="0"/>
              </a:rPr>
              <a:t>Интернету</a:t>
            </a:r>
            <a:endParaRPr lang="en-US" sz="3300" spc="379" dirty="0">
              <a:solidFill>
                <a:srgbClr val="FFFFFF"/>
              </a:solidFill>
              <a:latin typeface="Clear Sans Regular" panose="020B0604020202020204" charset="0"/>
              <a:cs typeface="Clear Sans Regular" panose="020B060402020202020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34442" y="5528980"/>
            <a:ext cx="332311" cy="30780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9846" y="6994634"/>
            <a:ext cx="332311" cy="307803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278463" y="695279"/>
            <a:ext cx="7865537" cy="2128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8280"/>
              </a:lnSpc>
            </a:pPr>
            <a:r>
              <a:rPr lang="en-US" sz="70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Целевая</a:t>
            </a:r>
            <a:r>
              <a:rPr lang="en-US" sz="7000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 </a:t>
            </a:r>
            <a:r>
              <a:rPr lang="en-US" sz="70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аудитория</a:t>
            </a:r>
            <a:endParaRPr lang="en-US" sz="7000" dirty="0">
              <a:solidFill>
                <a:srgbClr val="FFFFFF"/>
              </a:solidFill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2F3FDEC1-2506-F91A-8887-9B70F5E33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A0AD6B"/>
                </a:solidFill>
              </a:rPr>
              <a:pPr/>
              <a:t>4</a:t>
            </a:fld>
            <a:endParaRPr lang="en-US" dirty="0">
              <a:solidFill>
                <a:srgbClr val="A0AD6B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331449" y="-117566"/>
            <a:ext cx="18737015" cy="2253415"/>
          </a:xfrm>
          <a:prstGeom prst="rect">
            <a:avLst/>
          </a:prstGeom>
          <a:solidFill>
            <a:srgbClr val="486637"/>
          </a:solidFill>
          <a:ln>
            <a:solidFill>
              <a:srgbClr val="486637"/>
            </a:solidFill>
          </a:ln>
        </p:spPr>
        <p:txBody>
          <a:bodyPr/>
          <a:lstStyle/>
          <a:p>
            <a:endParaRPr lang="cs-CZ" dirty="0"/>
          </a:p>
        </p:txBody>
      </p:sp>
      <p:sp>
        <p:nvSpPr>
          <p:cNvPr id="3" name="AutoShape 3"/>
          <p:cNvSpPr/>
          <p:nvPr/>
        </p:nvSpPr>
        <p:spPr>
          <a:xfrm>
            <a:off x="3602395" y="2843872"/>
            <a:ext cx="2931330" cy="6414428"/>
          </a:xfrm>
          <a:prstGeom prst="rect">
            <a:avLst/>
          </a:prstGeom>
          <a:solidFill>
            <a:srgbClr val="A0AD6B"/>
          </a:solidFill>
        </p:spPr>
      </p:sp>
      <p:sp>
        <p:nvSpPr>
          <p:cNvPr id="4" name="AutoShape 4"/>
          <p:cNvSpPr/>
          <p:nvPr/>
        </p:nvSpPr>
        <p:spPr>
          <a:xfrm>
            <a:off x="7294987" y="2844615"/>
            <a:ext cx="3153472" cy="6414428"/>
          </a:xfrm>
          <a:prstGeom prst="rect">
            <a:avLst/>
          </a:prstGeom>
          <a:solidFill>
            <a:srgbClr val="008037"/>
          </a:solidFill>
        </p:spPr>
      </p:sp>
      <p:sp>
        <p:nvSpPr>
          <p:cNvPr id="5" name="AutoShape 5"/>
          <p:cNvSpPr/>
          <p:nvPr/>
        </p:nvSpPr>
        <p:spPr>
          <a:xfrm>
            <a:off x="10892745" y="2863924"/>
            <a:ext cx="2765080" cy="6374323"/>
          </a:xfrm>
          <a:prstGeom prst="rect">
            <a:avLst/>
          </a:prstGeom>
          <a:solidFill>
            <a:srgbClr val="486637"/>
          </a:solidFill>
        </p:spPr>
      </p:sp>
      <p:sp>
        <p:nvSpPr>
          <p:cNvPr id="6" name="AutoShape 6"/>
          <p:cNvSpPr/>
          <p:nvPr/>
        </p:nvSpPr>
        <p:spPr>
          <a:xfrm>
            <a:off x="14396366" y="2843872"/>
            <a:ext cx="2976260" cy="6331313"/>
          </a:xfrm>
          <a:prstGeom prst="rect">
            <a:avLst/>
          </a:prstGeom>
          <a:solidFill>
            <a:srgbClr val="22994A"/>
          </a:solidFill>
        </p:spPr>
      </p:sp>
      <p:sp>
        <p:nvSpPr>
          <p:cNvPr id="7" name="TextBox 7"/>
          <p:cNvSpPr txBox="1"/>
          <p:nvPr/>
        </p:nvSpPr>
        <p:spPr>
          <a:xfrm>
            <a:off x="3456525" y="2950881"/>
            <a:ext cx="3191991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00"/>
              </a:lnSpc>
            </a:pPr>
            <a:r>
              <a:rPr lang="en-US" sz="2667" spc="266" dirty="0">
                <a:solidFill>
                  <a:srgbClr val="FFFFFF"/>
                </a:solidFill>
                <a:latin typeface="Clear Sans Regular Bold"/>
              </a:rPr>
              <a:t>ГАЙД ОТ IGROZOR.ORG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294987" y="2929640"/>
            <a:ext cx="2846998" cy="113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4"/>
              </a:lnSpc>
            </a:pPr>
            <a:r>
              <a:rPr lang="en-US" sz="2486" spc="248" dirty="0">
                <a:solidFill>
                  <a:srgbClr val="FFFFFF"/>
                </a:solidFill>
                <a:latin typeface="Clear Sans Regular Bold"/>
              </a:rPr>
              <a:t>ПРОХОЖДЕНИЕ НА YOUTUBE ОТ WHYME758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942756" y="2920115"/>
            <a:ext cx="2665057" cy="828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32"/>
              </a:lnSpc>
            </a:pPr>
            <a:r>
              <a:rPr lang="en-US" sz="2693" spc="269" dirty="0">
                <a:solidFill>
                  <a:srgbClr val="FFFFFF"/>
                </a:solidFill>
                <a:latin typeface="Clear Sans Regular Bold"/>
              </a:rPr>
              <a:t>FACTORIO CALCULATOR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413636" y="2950881"/>
            <a:ext cx="2940367" cy="809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0"/>
              </a:lnSpc>
            </a:pPr>
            <a:r>
              <a:rPr lang="en-US" sz="2683" spc="268">
                <a:solidFill>
                  <a:srgbClr val="FFFFFF"/>
                </a:solidFill>
                <a:latin typeface="Clear Sans Regular Bold"/>
              </a:rPr>
              <a:t>НАШЕ ПРИЛОЖЕНИЕ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46030" y="4560969"/>
            <a:ext cx="905250" cy="71355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09006" y="7041713"/>
            <a:ext cx="579298" cy="57929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756260" y="8062461"/>
            <a:ext cx="2566988" cy="815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9"/>
              </a:lnSpc>
            </a:pPr>
            <a:r>
              <a:rPr lang="en-US" sz="2499" spc="124">
                <a:solidFill>
                  <a:srgbClr val="191919"/>
                </a:solidFill>
                <a:latin typeface="Clear Sans Regular"/>
              </a:rPr>
              <a:t>Работа без Интернета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6458" y="7045770"/>
            <a:ext cx="2946789" cy="411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432"/>
              </a:lnSpc>
            </a:pPr>
            <a:r>
              <a:rPr lang="en-US" sz="2640" spc="132" dirty="0" err="1">
                <a:solidFill>
                  <a:srgbClr val="191919"/>
                </a:solidFill>
                <a:latin typeface="Clear Sans Regular"/>
              </a:rPr>
              <a:t>Интерактивность</a:t>
            </a:r>
            <a:endParaRPr lang="en-US" sz="2640" spc="132" dirty="0">
              <a:solidFill>
                <a:srgbClr val="191919"/>
              </a:solidFill>
              <a:latin typeface="Clear Sans Regular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87733" y="5667428"/>
            <a:ext cx="2566988" cy="450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639"/>
              </a:lnSpc>
            </a:pPr>
            <a:r>
              <a:rPr lang="en-US" sz="2799" spc="139" dirty="0" err="1">
                <a:solidFill>
                  <a:srgbClr val="191919"/>
                </a:solidFill>
                <a:latin typeface="Clear Sans Regular"/>
              </a:rPr>
              <a:t>Лаконичность</a:t>
            </a:r>
            <a:endParaRPr lang="en-US" sz="2799" spc="139" dirty="0">
              <a:solidFill>
                <a:srgbClr val="191919"/>
              </a:solidFill>
              <a:latin typeface="Clear Sans Regular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566359" y="4219734"/>
            <a:ext cx="2566988" cy="84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79"/>
              </a:lnSpc>
            </a:pPr>
            <a:r>
              <a:rPr lang="en-US" sz="2599" spc="129" dirty="0" err="1">
                <a:solidFill>
                  <a:srgbClr val="191919"/>
                </a:solidFill>
                <a:latin typeface="Clear Sans Regular"/>
              </a:rPr>
              <a:t>Полнота</a:t>
            </a:r>
            <a:r>
              <a:rPr lang="en-US" sz="2599" spc="129" dirty="0">
                <a:solidFill>
                  <a:srgbClr val="191919"/>
                </a:solidFill>
                <a:latin typeface="Clear Sans Regular"/>
              </a:rPr>
              <a:t> </a:t>
            </a:r>
            <a:r>
              <a:rPr lang="en-US" sz="2599" spc="129" dirty="0" err="1">
                <a:solidFill>
                  <a:srgbClr val="191919"/>
                </a:solidFill>
                <a:latin typeface="Clear Sans Regular"/>
              </a:rPr>
              <a:t>информации</a:t>
            </a:r>
            <a:endParaRPr lang="en-US" sz="2599" spc="129" dirty="0">
              <a:solidFill>
                <a:srgbClr val="191919"/>
              </a:solidFill>
              <a:latin typeface="Clear Sans Regular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646030" y="5719170"/>
            <a:ext cx="844060" cy="665318"/>
          </a:xfrm>
          <a:prstGeom prst="rect">
            <a:avLst/>
          </a:prstGeom>
        </p:spPr>
      </p:pic>
      <p:sp>
        <p:nvSpPr>
          <p:cNvPr id="18" name="TextBox 18"/>
          <p:cNvSpPr txBox="1"/>
          <p:nvPr/>
        </p:nvSpPr>
        <p:spPr>
          <a:xfrm>
            <a:off x="-1143469" y="442913"/>
            <a:ext cx="10287469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Конкуренты</a:t>
            </a:r>
            <a:endParaRPr lang="en-US" sz="7600" dirty="0">
              <a:solidFill>
                <a:srgbClr val="FFFFFF"/>
              </a:solidFill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809006" y="8280320"/>
            <a:ext cx="579298" cy="57929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29844" y="6117643"/>
            <a:ext cx="579298" cy="57929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29844" y="8366929"/>
            <a:ext cx="579298" cy="57929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629844" y="7261273"/>
            <a:ext cx="579298" cy="579298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593300" y="4706049"/>
            <a:ext cx="905732" cy="713930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950802" y="8251420"/>
            <a:ext cx="826540" cy="65150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85636" y="4896478"/>
            <a:ext cx="579298" cy="579298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85636" y="7183738"/>
            <a:ext cx="579298" cy="57929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4">
            <a:alphaModFix amt="8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985636" y="6071593"/>
            <a:ext cx="579298" cy="579298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31195" y="4650899"/>
            <a:ext cx="905250" cy="713550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62466" y="5784984"/>
            <a:ext cx="844060" cy="66531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31871" y="6879632"/>
            <a:ext cx="905250" cy="71355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431871" y="8152077"/>
            <a:ext cx="844060" cy="665318"/>
          </a:xfrm>
          <a:prstGeom prst="rect">
            <a:avLst/>
          </a:prstGeom>
        </p:spPr>
      </p:pic>
      <p:sp>
        <p:nvSpPr>
          <p:cNvPr id="32" name="Номер слайда 31">
            <a:extLst>
              <a:ext uri="{FF2B5EF4-FFF2-40B4-BE49-F238E27FC236}">
                <a16:creationId xmlns:a16="http://schemas.microsoft.com/office/drawing/2014/main" id="{399ADCF6-06E1-0A32-1DD4-DDFA6D98F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A0AD6B"/>
                </a:solidFill>
              </a:rPr>
              <a:pPr/>
              <a:t>5</a:t>
            </a:fld>
            <a:endParaRPr lang="en-US" dirty="0">
              <a:solidFill>
                <a:srgbClr val="A0AD6B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95400" y="571500"/>
            <a:ext cx="10287469" cy="1238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720"/>
              </a:lnSpc>
            </a:pPr>
            <a:r>
              <a:rPr lang="en-US" sz="81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Решение</a:t>
            </a:r>
            <a:endParaRPr lang="en-US" sz="8100" dirty="0">
              <a:solidFill>
                <a:srgbClr val="FFFFFF"/>
              </a:solidFill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0E56061-6F58-E7EA-F1C6-105F3E965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47900"/>
            <a:ext cx="12255554" cy="6890385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BCE5138-5020-3606-D448-10D72EF5D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0AD6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085064" y="4736438"/>
            <a:ext cx="2127522" cy="212752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475177" y="4736438"/>
            <a:ext cx="2127522" cy="21275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386613" y="4798017"/>
            <a:ext cx="2127522" cy="212752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949680" y="3958580"/>
            <a:ext cx="3573172" cy="357317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338976" y="7515651"/>
            <a:ext cx="3619699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Visual Studio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699348" y="7570683"/>
            <a:ext cx="2121197" cy="741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Figma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675667" y="7515651"/>
            <a:ext cx="2121198" cy="755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C Sharp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951724" y="7632263"/>
            <a:ext cx="2997299" cy="755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60"/>
              </a:lnSpc>
            </a:pPr>
            <a:r>
              <a:rPr lang="en-US" sz="4400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Photoshop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952" y="1028700"/>
            <a:ext cx="13273432" cy="1276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</a:pPr>
            <a:r>
              <a:rPr lang="en-US" sz="84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Технологический</a:t>
            </a:r>
            <a:r>
              <a:rPr lang="en-US" sz="8400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 </a:t>
            </a:r>
            <a:r>
              <a:rPr lang="en-US" sz="84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стек</a:t>
            </a:r>
            <a:endParaRPr lang="en-US" sz="8400" dirty="0">
              <a:solidFill>
                <a:srgbClr val="FFFFFF"/>
              </a:solidFill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sp>
        <p:nvSpPr>
          <p:cNvPr id="11" name="Номер слайда 10">
            <a:extLst>
              <a:ext uri="{FF2B5EF4-FFF2-40B4-BE49-F238E27FC236}">
                <a16:creationId xmlns:a16="http://schemas.microsoft.com/office/drawing/2014/main" id="{19160665-588C-EFA5-B497-BE152D742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6591" y="633431"/>
            <a:ext cx="10287469" cy="116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20"/>
              </a:lnSpc>
            </a:pPr>
            <a:r>
              <a:rPr lang="en-US" sz="76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Макеты</a:t>
            </a:r>
            <a:r>
              <a:rPr lang="en-US" sz="7600" dirty="0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 </a:t>
            </a:r>
            <a:r>
              <a:rPr lang="en-US" sz="7600" dirty="0" err="1">
                <a:solidFill>
                  <a:srgbClr val="FFFFFF"/>
                </a:solidFill>
                <a:latin typeface="Clear Sans Regular Bold" panose="020B0604020202020204" charset="0"/>
                <a:cs typeface="Clear Sans Regular Bold" panose="020B0604020202020204" charset="0"/>
              </a:rPr>
              <a:t>приложения</a:t>
            </a:r>
            <a:endParaRPr lang="en-US" sz="7600" dirty="0">
              <a:solidFill>
                <a:srgbClr val="FFFFFF"/>
              </a:solidFill>
              <a:latin typeface="Clear Sans Regular Bold" panose="020B0604020202020204" charset="0"/>
              <a:cs typeface="Clear Sans Regular Bold" panose="020B0604020202020204" charset="0"/>
            </a:endParaRPr>
          </a:p>
        </p:txBody>
      </p:sp>
      <p:pic>
        <p:nvPicPr>
          <p:cNvPr id="4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074B0EE-DD18-1BAE-CCF5-EA21C5C0C7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689076"/>
            <a:ext cx="7911015" cy="444777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38B69F5-F6BA-3855-A737-CA0516F717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769" y="4772406"/>
            <a:ext cx="4412762" cy="248096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F80CBB3-F1F2-E4F0-3227-3B4F4F21DD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7353299"/>
            <a:ext cx="4412761" cy="248096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A9EDC99-F2BB-FF0E-9BC5-39FB1D9FF3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6400" y="2191512"/>
            <a:ext cx="4436765" cy="2480967"/>
          </a:xfrm>
          <a:prstGeom prst="rect">
            <a:avLst/>
          </a:prstGeom>
        </p:spPr>
      </p:pic>
      <p:cxnSp>
        <p:nvCxnSpPr>
          <p:cNvPr id="22" name="Соединитель: изогнутый 21">
            <a:extLst>
              <a:ext uri="{FF2B5EF4-FFF2-40B4-BE49-F238E27FC236}">
                <a16:creationId xmlns:a16="http://schemas.microsoft.com/office/drawing/2014/main" id="{E5F35737-946A-2A65-4C70-C9C19B420C8E}"/>
              </a:ext>
            </a:extLst>
          </p:cNvPr>
          <p:cNvCxnSpPr/>
          <p:nvPr/>
        </p:nvCxnSpPr>
        <p:spPr>
          <a:xfrm flipV="1">
            <a:off x="5029200" y="2191512"/>
            <a:ext cx="4267200" cy="1497564"/>
          </a:xfrm>
          <a:prstGeom prst="curvedConnector3">
            <a:avLst/>
          </a:prstGeom>
          <a:ln w="762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оединитель: изогнутый 23">
            <a:extLst>
              <a:ext uri="{FF2B5EF4-FFF2-40B4-BE49-F238E27FC236}">
                <a16:creationId xmlns:a16="http://schemas.microsoft.com/office/drawing/2014/main" id="{9B315448-2C03-1DAB-E82A-47707BC2B0AF}"/>
              </a:ext>
            </a:extLst>
          </p:cNvPr>
          <p:cNvCxnSpPr>
            <a:stCxn id="20" idx="3"/>
            <a:endCxn id="14" idx="3"/>
          </p:cNvCxnSpPr>
          <p:nvPr/>
        </p:nvCxnSpPr>
        <p:spPr>
          <a:xfrm>
            <a:off x="13733165" y="3431996"/>
            <a:ext cx="1512366" cy="2580894"/>
          </a:xfrm>
          <a:prstGeom prst="curvedConnector3">
            <a:avLst>
              <a:gd name="adj1" fmla="val 115115"/>
            </a:avLst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: изогнутый 25">
            <a:extLst>
              <a:ext uri="{FF2B5EF4-FFF2-40B4-BE49-F238E27FC236}">
                <a16:creationId xmlns:a16="http://schemas.microsoft.com/office/drawing/2014/main" id="{2667B380-4599-5A37-D307-D8750C342CBE}"/>
              </a:ext>
            </a:extLst>
          </p:cNvPr>
          <p:cNvCxnSpPr>
            <a:cxnSpLocks/>
          </p:cNvCxnSpPr>
          <p:nvPr/>
        </p:nvCxnSpPr>
        <p:spPr>
          <a:xfrm>
            <a:off x="15276011" y="6286500"/>
            <a:ext cx="1664030" cy="2580893"/>
          </a:xfrm>
          <a:prstGeom prst="curvedConnector3">
            <a:avLst>
              <a:gd name="adj1" fmla="val 113738"/>
            </a:avLst>
          </a:prstGeom>
          <a:ln w="5715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2C24EBBD-F011-859E-17C8-6B7E594C0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8663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464865-85C5-EA75-5FCC-5B1C4D3C4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17" y="2295588"/>
            <a:ext cx="9673540" cy="5438711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F1E7760-680E-E433-8AA2-F49C0E21E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4201034"/>
            <a:ext cx="4081026" cy="2147908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текст, знак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6097D29-EFA8-EC14-E84F-8236059001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0" y="6575168"/>
            <a:ext cx="4081026" cy="214790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A60114D8-8708-963F-B59D-22B02F18C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931" y="1686158"/>
            <a:ext cx="4081026" cy="2147909"/>
          </a:xfrm>
          <a:prstGeom prst="rect">
            <a:avLst/>
          </a:prstGeom>
        </p:spPr>
      </p:pic>
      <p:cxnSp>
        <p:nvCxnSpPr>
          <p:cNvPr id="23" name="Соединитель: изогнутый 22">
            <a:extLst>
              <a:ext uri="{FF2B5EF4-FFF2-40B4-BE49-F238E27FC236}">
                <a16:creationId xmlns:a16="http://schemas.microsoft.com/office/drawing/2014/main" id="{BF55EFD5-F179-0F40-CBEB-0595236B98E3}"/>
              </a:ext>
            </a:extLst>
          </p:cNvPr>
          <p:cNvCxnSpPr>
            <a:cxnSpLocks/>
          </p:cNvCxnSpPr>
          <p:nvPr/>
        </p:nvCxnSpPr>
        <p:spPr>
          <a:xfrm flipV="1">
            <a:off x="5397137" y="2678015"/>
            <a:ext cx="5791200" cy="1073954"/>
          </a:xfrm>
          <a:prstGeom prst="curvedConnector3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: изогнутый 26">
            <a:extLst>
              <a:ext uri="{FF2B5EF4-FFF2-40B4-BE49-F238E27FC236}">
                <a16:creationId xmlns:a16="http://schemas.microsoft.com/office/drawing/2014/main" id="{55E7984E-9353-F25D-2CE7-EC67D5149297}"/>
              </a:ext>
            </a:extLst>
          </p:cNvPr>
          <p:cNvCxnSpPr>
            <a:endCxn id="13" idx="1"/>
          </p:cNvCxnSpPr>
          <p:nvPr/>
        </p:nvCxnSpPr>
        <p:spPr>
          <a:xfrm>
            <a:off x="8312331" y="4427260"/>
            <a:ext cx="3803469" cy="847728"/>
          </a:xfrm>
          <a:prstGeom prst="curvedConnector3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: изогнутый 30">
            <a:extLst>
              <a:ext uri="{FF2B5EF4-FFF2-40B4-BE49-F238E27FC236}">
                <a16:creationId xmlns:a16="http://schemas.microsoft.com/office/drawing/2014/main" id="{F2556C3D-A6E5-94CD-3D21-FF970AE392CC}"/>
              </a:ext>
            </a:extLst>
          </p:cNvPr>
          <p:cNvCxnSpPr>
            <a:endCxn id="15" idx="1"/>
          </p:cNvCxnSpPr>
          <p:nvPr/>
        </p:nvCxnSpPr>
        <p:spPr>
          <a:xfrm>
            <a:off x="5192607" y="6282303"/>
            <a:ext cx="7761393" cy="1366819"/>
          </a:xfrm>
          <a:prstGeom prst="curvedConnector3">
            <a:avLst/>
          </a:prstGeom>
          <a:ln w="38100"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9FA6775-6C9E-47E5-A21C-676B483E0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177</Words>
  <Application>Microsoft Office PowerPoint</Application>
  <PresentationFormat>Произвольный</PresentationFormat>
  <Paragraphs>57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Open Sans</vt:lpstr>
      <vt:lpstr>Calibri</vt:lpstr>
      <vt:lpstr>Clear Sans Regular</vt:lpstr>
      <vt:lpstr>HK Grotesk Medium</vt:lpstr>
      <vt:lpstr>Arial</vt:lpstr>
      <vt:lpstr>Clear Sans Regular Bold</vt:lpstr>
      <vt:lpstr>Open Sans Light</vt:lpstr>
      <vt:lpstr>HK Grotesk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Искорки</dc:title>
  <cp:lastModifiedBy>Синева Елизавета Владимировна</cp:lastModifiedBy>
  <cp:revision>20</cp:revision>
  <dcterms:created xsi:type="dcterms:W3CDTF">2006-08-16T00:00:00Z</dcterms:created>
  <dcterms:modified xsi:type="dcterms:W3CDTF">2022-06-21T15:11:47Z</dcterms:modified>
  <dc:identifier>DAE_rRTqlqM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22597237</vt:lpwstr>
  </property>
  <property fmtid="{D5CDD505-2E9C-101B-9397-08002B2CF9AE}" pid="3" name="NXPowerLiteSettings">
    <vt:lpwstr>F7000400038000</vt:lpwstr>
  </property>
  <property fmtid="{D5CDD505-2E9C-101B-9397-08002B2CF9AE}" pid="4" name="NXPowerLiteVersion">
    <vt:lpwstr>S9.1.4</vt:lpwstr>
  </property>
</Properties>
</file>