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Franklin Gothic Medium Cond" panose="020B0606030402020204" pitchFamily="3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9cf3QhVfbp3V1mkMuWSS9PrrY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B68D51-CC5D-4C07-A406-DC197E47F39A}">
  <a:tblStyle styleId="{F0B68D51-CC5D-4C07-A406-DC197E47F39A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9E9E7"/>
          </a:solidFill>
        </a:fill>
      </a:tcStyle>
    </a:wholeTbl>
    <a:band1H>
      <a:tcTxStyle/>
      <a:tcStyle>
        <a:tcBdr/>
        <a:fill>
          <a:solidFill>
            <a:srgbClr val="F3CF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3CF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54027329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540273297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g13540273297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54027329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540273297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3540273297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54027329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54027329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1354027329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45" name="Google Shape;45;p17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  <a:defRPr sz="7200" b="1" i="0" u="none" strike="noStrike" cap="none">
                <a:solidFill>
                  <a:srgbClr val="DF5327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52" name="Google Shape;52;p18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vk.com/artenall" TargetMode="External"/><Relationship Id="rId7" Type="http://schemas.openxmlformats.org/officeDocument/2006/relationships/hyperlink" Target="https://vk.com/veeyas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vk.com/id578135077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p1"/>
          <p:cNvSpPr/>
          <p:nvPr/>
        </p:nvSpPr>
        <p:spPr>
          <a:xfrm>
            <a:off x="-57944" y="5360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1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"/>
          <p:cNvSpPr txBox="1">
            <a:spLocks noGrp="1"/>
          </p:cNvSpPr>
          <p:nvPr>
            <p:ph type="title"/>
          </p:nvPr>
        </p:nvSpPr>
        <p:spPr>
          <a:xfrm>
            <a:off x="-28972" y="10193"/>
            <a:ext cx="6657476" cy="512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orbel"/>
              <a:buNone/>
            </a:pPr>
            <a:r>
              <a:rPr lang="ru-RU" b="1" i="0" u="none" strike="noStrike" cap="none" dirty="0">
                <a:solidFill>
                  <a:srgbClr val="FFFFFF"/>
                </a:solidFill>
                <a:latin typeface="Franklin Gothic Medium Cond" panose="020B0606030402020204" pitchFamily="34" charset="0"/>
                <a:sym typeface="Corbel"/>
              </a:rPr>
              <a:t>«ОБЩИЙ» СПРАВОЧНИК ПО </a:t>
            </a:r>
            <a:r>
              <a:rPr lang="en-US" b="1" i="0" u="none" strike="noStrike" cap="none" dirty="0">
                <a:solidFill>
                  <a:schemeClr val="tx2"/>
                </a:solidFill>
                <a:latin typeface="Franklin Gothic Medium Cond" panose="020B0606030402020204" pitchFamily="34" charset="0"/>
                <a:sym typeface="Corbel"/>
              </a:rPr>
              <a:t>FACTORIO</a:t>
            </a:r>
            <a:endParaRPr lang="en-US" dirty="0">
              <a:solidFill>
                <a:schemeClr val="tx2"/>
              </a:solidFill>
              <a:latin typeface="Franklin Gothic Medium Cond" panose="020B0606030402020204" pitchFamily="34" charset="0"/>
            </a:endParaRPr>
          </a:p>
        </p:txBody>
      </p:sp>
      <p:cxnSp>
        <p:nvCxnSpPr>
          <p:cNvPr id="110" name="Google Shape;110;p1"/>
          <p:cNvCxnSpPr/>
          <p:nvPr/>
        </p:nvCxnSpPr>
        <p:spPr>
          <a:xfrm rot="10800000">
            <a:off x="6872091" y="2054826"/>
            <a:ext cx="0" cy="2743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2832FBA-D3F2-9C1E-59CD-339355278079}"/>
              </a:ext>
            </a:extLst>
          </p:cNvPr>
          <p:cNvSpPr/>
          <p:nvPr/>
        </p:nvSpPr>
        <p:spPr>
          <a:xfrm>
            <a:off x="1431291" y="3426426"/>
            <a:ext cx="5226185" cy="523220"/>
          </a:xfrm>
          <a:prstGeom prst="roundRect">
            <a:avLst>
              <a:gd name="adj" fmla="val 27942"/>
            </a:avLst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НАЗВАНИЕ КОМАНДЫ: </a:t>
            </a:r>
            <a:r>
              <a:rPr lang="ru-RU" sz="2400" b="0" i="0" dirty="0">
                <a:solidFill>
                  <a:schemeClr val="accent6"/>
                </a:solidFill>
                <a:effectLst/>
                <a:latin typeface="Franklin Gothic Medium Cond" panose="020B0606030402020204" pitchFamily="34" charset="0"/>
              </a:rPr>
              <a:t>ЛИСТИК В ПРУДУ</a:t>
            </a:r>
            <a:endParaRPr lang="ru-RU" sz="2400" dirty="0">
              <a:solidFill>
                <a:schemeClr val="accent6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6" name="Рисунок 5" descr="Изображение выглядит как текст, транспорт, колесо, зубчатая передача&#10;&#10;Автоматически созданное описание">
            <a:extLst>
              <a:ext uri="{FF2B5EF4-FFF2-40B4-BE49-F238E27FC236}">
                <a16:creationId xmlns:a16="http://schemas.microsoft.com/office/drawing/2014/main" id="{7C0B3C2B-2DEB-4B42-65EC-B63B78536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861" y="2072032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8" name="Google Shape;198;p8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9" name="Google Shape;199;p8"/>
          <p:cNvSpPr/>
          <p:nvPr/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229875" y="299538"/>
            <a:ext cx="11724600" cy="6378000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2" name="Google Shape;202;p8"/>
          <p:cNvSpPr txBox="1">
            <a:spLocks noGrp="1"/>
          </p:cNvSpPr>
          <p:nvPr>
            <p:ph type="title"/>
          </p:nvPr>
        </p:nvSpPr>
        <p:spPr>
          <a:xfrm>
            <a:off x="525850" y="933998"/>
            <a:ext cx="9276911" cy="96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DF5327"/>
              </a:buClr>
              <a:buSzPts val="7200"/>
              <a:buFont typeface="Corbel"/>
              <a:buNone/>
            </a:pPr>
            <a:r>
              <a:rPr lang="ru-RU" sz="5400" b="1" cap="none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ЧТО УЖЕ ГОТОВО</a:t>
            </a:r>
            <a:r>
              <a:rPr lang="en-US" sz="5400" b="1" dirty="0">
                <a:solidFill>
                  <a:srgbClr val="C00000"/>
                </a:solidFill>
                <a:latin typeface="Franklin Gothic Medium Cond" panose="020B0606030402020204" pitchFamily="34" charset="0"/>
              </a:rPr>
              <a:t>?</a:t>
            </a:r>
            <a:endParaRPr sz="5400" dirty="0">
              <a:solidFill>
                <a:srgbClr val="C00000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6611815" y="730840"/>
            <a:ext cx="469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525850" y="2078925"/>
            <a:ext cx="878529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Char char="●"/>
            </a:pPr>
            <a:r>
              <a:rPr lang="ru-RU" sz="320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rPr>
              <a:t>Описаны 205 предметов</a:t>
            </a:r>
            <a:endParaRPr sz="3200" dirty="0">
              <a:solidFill>
                <a:schemeClr val="dk1"/>
              </a:solidFill>
              <a:latin typeface="Franklin Gothic Medium Cond" panose="020B0606030402020204" pitchFamily="34" charset="0"/>
              <a:ea typeface="Corbel"/>
              <a:cs typeface="Corbel"/>
              <a:sym typeface="Corbel"/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Char char="●"/>
            </a:pPr>
            <a:r>
              <a:rPr lang="ru-RU" sz="320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rPr>
              <a:t>Созданы разделы “о врагах” и “вопросы”</a:t>
            </a:r>
            <a:endParaRPr sz="3200" dirty="0">
              <a:solidFill>
                <a:schemeClr val="dk1"/>
              </a:solidFill>
              <a:latin typeface="Franklin Gothic Medium Cond" panose="020B0606030402020204" pitchFamily="34" charset="0"/>
              <a:ea typeface="Corbel"/>
              <a:cs typeface="Corbel"/>
              <a:sym typeface="Corbel"/>
            </a:endParaRPr>
          </a:p>
          <a:p>
            <a:pPr marL="457200" lvl="0" indent="-438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rbel"/>
              <a:buChar char="●"/>
            </a:pPr>
            <a:r>
              <a:rPr lang="ru-RU" sz="320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rPr>
              <a:t>Проработан дизайн </a:t>
            </a:r>
            <a:endParaRPr sz="3200" dirty="0">
              <a:solidFill>
                <a:schemeClr val="dk1"/>
              </a:solidFill>
              <a:latin typeface="Franklin Gothic Medium Cond" panose="020B0606030402020204" pitchFamily="34" charset="0"/>
              <a:ea typeface="Corbel"/>
              <a:cs typeface="Corbel"/>
              <a:sym typeface="Corbel"/>
            </a:endParaRPr>
          </a:p>
        </p:txBody>
      </p:sp>
      <p:pic>
        <p:nvPicPr>
          <p:cNvPr id="3" name="Рисунок 2" descr="Изображение выглядит как трава&#10;&#10;Автоматически созданное описание">
            <a:extLst>
              <a:ext uri="{FF2B5EF4-FFF2-40B4-BE49-F238E27FC236}">
                <a16:creationId xmlns:a16="http://schemas.microsoft.com/office/drawing/2014/main" id="{97875106-24FC-26CE-67A5-1E3298FB4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82" y="3398879"/>
            <a:ext cx="4396112" cy="2472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/>
          <p:cNvSpPr/>
          <p:nvPr/>
        </p:nvSpPr>
        <p:spPr>
          <a:xfrm>
            <a:off x="231140" y="243840"/>
            <a:ext cx="11724600" cy="637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>
                <a:solidFill>
                  <a:srgbClr val="C00000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rPr>
              <a:t>МАСШТАБИРОВАНИЕ ПРОЕКТА</a:t>
            </a:r>
          </a:p>
        </p:txBody>
      </p:sp>
      <p:grpSp>
        <p:nvGrpSpPr>
          <p:cNvPr id="211" name="Google Shape;211;p9"/>
          <p:cNvGrpSpPr/>
          <p:nvPr/>
        </p:nvGrpSpPr>
        <p:grpSpPr>
          <a:xfrm>
            <a:off x="3396073" y="2477834"/>
            <a:ext cx="8503355" cy="2829716"/>
            <a:chOff x="36956" y="311122"/>
            <a:chExt cx="9798750" cy="3175175"/>
          </a:xfrm>
        </p:grpSpPr>
        <p:sp>
          <p:nvSpPr>
            <p:cNvPr id="212" name="Google Shape;212;p9"/>
            <p:cNvSpPr/>
            <p:nvPr/>
          </p:nvSpPr>
          <p:spPr>
            <a:xfrm>
              <a:off x="607331" y="311122"/>
              <a:ext cx="1784400" cy="178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987581" y="691372"/>
              <a:ext cx="1023900" cy="1023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36956" y="2535897"/>
              <a:ext cx="2925000" cy="9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36956" y="2535897"/>
              <a:ext cx="2925000" cy="9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ru-RU" sz="1900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ДОБАВИТЬ ПОИСК ПО</a:t>
              </a:r>
              <a:r>
                <a:rPr lang="ru-RU" sz="19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ru-RU" sz="1900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КЛЮЧЕВЫМ СЛОВАМ</a:t>
              </a:r>
              <a:endParaRPr sz="1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4044206" y="311122"/>
              <a:ext cx="1784400" cy="1784400"/>
            </a:xfrm>
            <a:prstGeom prst="ellipse">
              <a:avLst/>
            </a:prstGeom>
            <a:solidFill>
              <a:srgbClr val="B64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4424456" y="691372"/>
              <a:ext cx="1023900" cy="1023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3473831" y="2535897"/>
              <a:ext cx="2925000" cy="9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 txBox="1"/>
            <p:nvPr/>
          </p:nvSpPr>
          <p:spPr>
            <a:xfrm>
              <a:off x="3490506" y="2535897"/>
              <a:ext cx="2925000" cy="9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r>
                <a:rPr lang="ru-RU" sz="190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СОЗДАНИЕ ДРУГИХ РАЗДЕЛОВ</a:t>
              </a:r>
              <a:endParaRPr sz="19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910706" y="2535897"/>
              <a:ext cx="2925000" cy="9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 txBox="1"/>
            <p:nvPr/>
          </p:nvSpPr>
          <p:spPr>
            <a:xfrm>
              <a:off x="6910706" y="2535897"/>
              <a:ext cx="2925000" cy="9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orbel"/>
                <a:buNone/>
              </a:pPr>
              <a:endParaRPr sz="19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8" name="Google Shape;228;p10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" name="Google Shape;229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"/>
          <p:cNvSpPr/>
          <p:nvPr/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"/>
          <p:cNvSpPr txBox="1">
            <a:spLocks noGrp="1"/>
          </p:cNvSpPr>
          <p:nvPr>
            <p:ph type="title"/>
          </p:nvPr>
        </p:nvSpPr>
        <p:spPr>
          <a:xfrm>
            <a:off x="226060" y="910066"/>
            <a:ext cx="6657476" cy="512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orbel"/>
              <a:buNone/>
            </a:pPr>
            <a:r>
              <a:rPr lang="ru-RU" sz="6600" b="1" i="0" u="none" strike="noStrike" cap="none" dirty="0">
                <a:solidFill>
                  <a:srgbClr val="FFFFFF"/>
                </a:solidFill>
                <a:latin typeface="Franklin Gothic Medium Cond" panose="020B0606030402020204" pitchFamily="34" charset="0"/>
                <a:sym typeface="Corbel"/>
              </a:rPr>
              <a:t>СПАСИБО ЗА ВНИМАНИЕ</a:t>
            </a:r>
            <a:endParaRPr dirty="0">
              <a:latin typeface="Franklin Gothic Medium Cond" panose="020B0606030402020204" pitchFamily="34" charset="0"/>
            </a:endParaRPr>
          </a:p>
        </p:txBody>
      </p:sp>
      <p:cxnSp>
        <p:nvCxnSpPr>
          <p:cNvPr id="232" name="Google Shape;232;p10"/>
          <p:cNvCxnSpPr/>
          <p:nvPr/>
        </p:nvCxnSpPr>
        <p:spPr>
          <a:xfrm rot="10800000">
            <a:off x="7496340" y="2101528"/>
            <a:ext cx="0" cy="27432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1631995" y="1698555"/>
            <a:ext cx="1886040" cy="1588076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6" name="Google Shape;116;p2" descr="Изображение выглядит как текст&#10;&#10;Автоматически созданное описание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605" y="1857700"/>
            <a:ext cx="1228820" cy="1269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/>
          <p:nvPr/>
        </p:nvSpPr>
        <p:spPr>
          <a:xfrm>
            <a:off x="8673965" y="1697214"/>
            <a:ext cx="1886040" cy="159075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8" name="Google Shape;118;p2">
            <a:hlinkClick r:id="rId5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9002575" y="1857700"/>
            <a:ext cx="1228820" cy="122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"/>
          <p:cNvSpPr/>
          <p:nvPr/>
        </p:nvSpPr>
        <p:spPr>
          <a:xfrm>
            <a:off x="5152980" y="1694970"/>
            <a:ext cx="1886040" cy="1590755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0" name="Google Shape;120;p2" descr="Изображение выглядит как человек&#10;&#10;Автоматически созданное описание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57816" y="1867110"/>
            <a:ext cx="1228820" cy="122882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"/>
          <p:cNvSpPr txBox="1"/>
          <p:nvPr/>
        </p:nvSpPr>
        <p:spPr>
          <a:xfrm>
            <a:off x="5371680" y="3490555"/>
            <a:ext cx="849060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000000"/>
                </a:solidFill>
                <a:latin typeface="Franklin Gothic Medium Cond" panose="020B0606030402020204" pitchFamily="34" charset="0"/>
                <a:sym typeface="Arial"/>
              </a:rPr>
              <a:t>Крылов Никита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chemeClr val="accent1"/>
                </a:solidFill>
                <a:latin typeface="Franklin Gothic Medium Cond" panose="020B0606030402020204" pitchFamily="34" charset="0"/>
                <a:sym typeface="Arial"/>
              </a:rPr>
              <a:t>Программист</a:t>
            </a:r>
            <a:endParaRPr dirty="0">
              <a:solidFill>
                <a:schemeClr val="accent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1850696" y="3490555"/>
            <a:ext cx="849060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dirty="0" err="1">
                <a:solidFill>
                  <a:srgbClr val="000000"/>
                </a:solidFill>
                <a:latin typeface="Franklin Gothic Medium Cond" panose="020B0606030402020204" pitchFamily="34" charset="0"/>
                <a:sym typeface="Arial"/>
              </a:rPr>
              <a:t>Удочкин</a:t>
            </a:r>
            <a:r>
              <a:rPr lang="ru-RU" sz="2800" b="0" i="0" dirty="0">
                <a:solidFill>
                  <a:srgbClr val="000000"/>
                </a:solidFill>
                <a:latin typeface="Franklin Gothic Medium Cond" panose="020B0606030402020204" pitchFamily="34" charset="0"/>
                <a:sym typeface="Arial"/>
              </a:rPr>
              <a:t> Сергей</a:t>
            </a:r>
            <a:r>
              <a:rPr lang="ru-RU" sz="2800" dirty="0">
                <a:latin typeface="Franklin Gothic Medium Cond" panose="020B0606030402020204" pitchFamily="34" charset="0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dirty="0">
                <a:solidFill>
                  <a:schemeClr val="accent1"/>
                </a:solidFill>
                <a:latin typeface="Franklin Gothic Medium Cond" panose="020B0606030402020204" pitchFamily="34" charset="0"/>
                <a:sym typeface="Arial"/>
              </a:rPr>
              <a:t>Редактор</a:t>
            </a:r>
            <a:endParaRPr dirty="0">
              <a:solidFill>
                <a:schemeClr val="accent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-375063" y="3429000"/>
            <a:ext cx="588969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dirty="0" err="1">
                <a:solidFill>
                  <a:srgbClr val="000000"/>
                </a:solidFill>
                <a:latin typeface="Franklin Gothic Medium Cond" panose="020B0606030402020204" pitchFamily="34" charset="0"/>
                <a:sym typeface="Arial"/>
              </a:rPr>
              <a:t>Бартев</a:t>
            </a:r>
            <a:r>
              <a:rPr lang="ru-RU" sz="3200" b="0" i="0" dirty="0">
                <a:solidFill>
                  <a:srgbClr val="000000"/>
                </a:solidFill>
                <a:latin typeface="Franklin Gothic Medium Cond" panose="020B0606030402020204" pitchFamily="34" charset="0"/>
                <a:sym typeface="Arial"/>
              </a:rPr>
              <a:t> Андрей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dirty="0">
                <a:solidFill>
                  <a:schemeClr val="accent1"/>
                </a:solidFill>
                <a:latin typeface="Franklin Gothic Medium Cond" panose="020B0606030402020204" pitchFamily="34" charset="0"/>
                <a:sym typeface="Arial"/>
              </a:rPr>
              <a:t>Тимлид</a:t>
            </a:r>
            <a:endParaRPr sz="3200" dirty="0">
              <a:solidFill>
                <a:schemeClr val="accent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4" name="Google Shape;109;p1">
            <a:extLst>
              <a:ext uri="{FF2B5EF4-FFF2-40B4-BE49-F238E27FC236}">
                <a16:creationId xmlns:a16="http://schemas.microsoft.com/office/drawing/2014/main" id="{C995A945-4C9B-D118-65DF-56877356C3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18035" y="604191"/>
            <a:ext cx="5155930" cy="97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orbel"/>
              <a:buNone/>
            </a:pPr>
            <a:r>
              <a:rPr lang="ru-RU" b="1" strike="noStrike" cap="none" dirty="0">
                <a:latin typeface="Franklin Gothic Medium Cond" panose="020B0606030402020204" pitchFamily="34" charset="0"/>
                <a:sym typeface="Corbel"/>
              </a:rPr>
              <a:t>КОМАНДА</a:t>
            </a:r>
            <a:endParaRPr lang="en-US" b="1" dirty="0">
              <a:latin typeface="Franklin Gothic Medium Cond" panose="020B06060304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58D7E1-C238-4B39-C9A9-61BA301AAA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8703" y="4705465"/>
            <a:ext cx="1654594" cy="16545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8FFB3E-CC86-FE61-DBC8-D6354AECF6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9687" y="4641295"/>
            <a:ext cx="1654594" cy="16545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540273297_0_1"/>
          <p:cNvSpPr txBox="1"/>
          <p:nvPr/>
        </p:nvSpPr>
        <p:spPr>
          <a:xfrm>
            <a:off x="7169923" y="2782489"/>
            <a:ext cx="4501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Проходил игру</a:t>
            </a:r>
            <a:endParaRPr sz="4000" b="1" dirty="0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Бартев</a:t>
            </a:r>
            <a:r>
              <a:rPr lang="ru-RU" sz="40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Андрей </a:t>
            </a:r>
            <a:endParaRPr sz="4000" dirty="0"/>
          </a:p>
        </p:txBody>
      </p:sp>
      <p:pic>
        <p:nvPicPr>
          <p:cNvPr id="130" name="Google Shape;130;g13540273297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99" y="1643449"/>
            <a:ext cx="6402824" cy="3571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>
            <a:off x="6106702" y="1408709"/>
            <a:ext cx="5364444" cy="4036627"/>
            <a:chOff x="0" y="0"/>
            <a:chExt cx="5364444" cy="4036627"/>
          </a:xfrm>
        </p:grpSpPr>
        <p:cxnSp>
          <p:nvCxnSpPr>
            <p:cNvPr id="137" name="Google Shape;137;p3"/>
            <p:cNvCxnSpPr/>
            <p:nvPr/>
          </p:nvCxnSpPr>
          <p:spPr>
            <a:xfrm>
              <a:off x="0" y="0"/>
              <a:ext cx="5364444" cy="0"/>
            </a:xfrm>
            <a:prstGeom prst="straightConnector1">
              <a:avLst/>
            </a:prstGeom>
            <a:solidFill>
              <a:srgbClr val="4F4F46"/>
            </a:solidFill>
            <a:ln w="19050" cap="flat" cmpd="sng">
              <a:solidFill>
                <a:srgbClr val="4F4F4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8" name="Google Shape;138;p3"/>
            <p:cNvSpPr/>
            <p:nvPr/>
          </p:nvSpPr>
          <p:spPr>
            <a:xfrm>
              <a:off x="0" y="1971"/>
              <a:ext cx="5364444" cy="134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0" y="1971"/>
              <a:ext cx="5364444" cy="134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6200" tIns="236200" rIns="236200" bIns="23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200"/>
                <a:buFont typeface="Corbel"/>
                <a:buNone/>
              </a:pPr>
              <a:r>
                <a:rPr lang="ru-RU" sz="6200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Справочник</a:t>
              </a:r>
              <a:endParaRPr sz="620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40" name="Google Shape;140;p3"/>
            <p:cNvCxnSpPr/>
            <p:nvPr/>
          </p:nvCxnSpPr>
          <p:spPr>
            <a:xfrm>
              <a:off x="0" y="1346857"/>
              <a:ext cx="5364444" cy="0"/>
            </a:xfrm>
            <a:prstGeom prst="straightConnector1">
              <a:avLst/>
            </a:prstGeom>
            <a:solidFill>
              <a:srgbClr val="4F4F46"/>
            </a:solidFill>
            <a:ln w="19050" cap="flat" cmpd="sng">
              <a:solidFill>
                <a:srgbClr val="4F4F4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1" name="Google Shape;141;p3"/>
            <p:cNvSpPr/>
            <p:nvPr/>
          </p:nvSpPr>
          <p:spPr>
            <a:xfrm>
              <a:off x="0" y="1346857"/>
              <a:ext cx="5364444" cy="134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0" y="1346857"/>
              <a:ext cx="5364444" cy="134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6200" tIns="236200" rIns="236200" bIns="23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200"/>
                <a:buFont typeface="Corbel"/>
                <a:buNone/>
              </a:pPr>
              <a:r>
                <a:rPr lang="ru-RU" sz="6200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Офлайн</a:t>
              </a:r>
              <a:endParaRPr sz="620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43" name="Google Shape;143;p3"/>
            <p:cNvCxnSpPr/>
            <p:nvPr/>
          </p:nvCxnSpPr>
          <p:spPr>
            <a:xfrm>
              <a:off x="0" y="2691742"/>
              <a:ext cx="5364444" cy="0"/>
            </a:xfrm>
            <a:prstGeom prst="straightConnector1">
              <a:avLst/>
            </a:prstGeom>
            <a:solidFill>
              <a:srgbClr val="4F4F46"/>
            </a:solidFill>
            <a:ln w="19050" cap="flat" cmpd="sng">
              <a:solidFill>
                <a:srgbClr val="4F4F4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4" name="Google Shape;144;p3"/>
            <p:cNvSpPr/>
            <p:nvPr/>
          </p:nvSpPr>
          <p:spPr>
            <a:xfrm>
              <a:off x="0" y="2691742"/>
              <a:ext cx="5364444" cy="134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 txBox="1"/>
            <p:nvPr/>
          </p:nvSpPr>
          <p:spPr>
            <a:xfrm>
              <a:off x="0" y="2691742"/>
              <a:ext cx="5364444" cy="134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6200" tIns="236200" rIns="236200" bIns="23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200"/>
                <a:buFont typeface="Corbel"/>
                <a:buNone/>
              </a:pPr>
              <a:r>
                <a:rPr lang="ru-RU" sz="6200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Минимализм</a:t>
              </a:r>
              <a:endParaRPr sz="620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46" name="Google Shape;14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975" y="404175"/>
            <a:ext cx="3101050" cy="604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540273297_0_24"/>
          <p:cNvSpPr txBox="1"/>
          <p:nvPr/>
        </p:nvSpPr>
        <p:spPr>
          <a:xfrm>
            <a:off x="2968200" y="694726"/>
            <a:ext cx="6255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>
                <a:solidFill>
                  <a:schemeClr val="accent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rPr>
              <a:t>СТЕК ТЕХНОЛОГИЙ</a:t>
            </a:r>
            <a:endParaRPr sz="200" b="1" dirty="0">
              <a:solidFill>
                <a:schemeClr val="accent1"/>
              </a:solidFill>
              <a:latin typeface="Franklin Gothic Medium Cond" panose="020B0606030402020204" pitchFamily="34" charset="0"/>
            </a:endParaRPr>
          </a:p>
        </p:txBody>
      </p:sp>
      <p:pic>
        <p:nvPicPr>
          <p:cNvPr id="153" name="Google Shape;153;g13540273297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103" y="2948550"/>
            <a:ext cx="2243873" cy="25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3540273297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1026" y="3135974"/>
            <a:ext cx="2624599" cy="233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g13540273297_0_12"/>
          <p:cNvGraphicFramePr/>
          <p:nvPr>
            <p:extLst>
              <p:ext uri="{D42A27DB-BD31-4B8C-83A1-F6EECF244321}">
                <p14:modId xmlns:p14="http://schemas.microsoft.com/office/powerpoint/2010/main" val="3967506491"/>
              </p:ext>
            </p:extLst>
          </p:nvPr>
        </p:nvGraphicFramePr>
        <p:xfrm>
          <a:off x="1052854" y="515727"/>
          <a:ext cx="9933725" cy="4475775"/>
        </p:xfrm>
        <a:graphic>
          <a:graphicData uri="http://schemas.openxmlformats.org/drawingml/2006/table">
            <a:tbl>
              <a:tblPr firstRow="1">
                <a:noFill/>
                <a:tableStyleId>{F0B68D51-CC5D-4C07-A406-DC197E47F39A}</a:tableStyleId>
              </a:tblPr>
              <a:tblGrid>
                <a:gridCol w="33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9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000" u="none" strike="noStrike" cap="none" dirty="0">
                          <a:latin typeface="Franklin Gothic Medium Cond" panose="020B0606030402020204" pitchFamily="34" charset="0"/>
                        </a:rPr>
                        <a:t>Аналоги</a:t>
                      </a:r>
                      <a:endParaRPr sz="6000" dirty="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6600" dirty="0">
                          <a:latin typeface="Franklin Gothic Medium Cond" panose="020B0606030402020204" pitchFamily="34" charset="0"/>
                        </a:rPr>
                        <a:t>Недостатки </a:t>
                      </a:r>
                      <a:endParaRPr sz="6600" dirty="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/>
                    </a:p>
                  </a:txBody>
                  <a:tcPr marL="167650" marR="167650" marT="83825" marB="83825"/>
                </a:tc>
                <a:tc>
                  <a:txBody>
                    <a:bodyPr/>
                    <a:lstStyle/>
                    <a:p>
                      <a:pPr marL="457200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Char char="●"/>
                      </a:pPr>
                      <a:r>
                        <a:rPr lang="ru-RU" sz="4400" dirty="0">
                          <a:latin typeface="Franklin Gothic Medium Cond" panose="020B0606030402020204" pitchFamily="34" charset="0"/>
                        </a:rPr>
                        <a:t>Требуется интернет</a:t>
                      </a:r>
                    </a:p>
                    <a:p>
                      <a:pPr marL="457200" lvl="0" indent="-4064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Char char="●"/>
                      </a:pPr>
                      <a:r>
                        <a:rPr lang="ru-RU" sz="4400" dirty="0">
                          <a:latin typeface="Franklin Gothic Medium Cond" panose="020B0606030402020204" pitchFamily="34" charset="0"/>
                        </a:rPr>
                        <a:t>Сложная навигация </a:t>
                      </a:r>
                      <a:endParaRPr sz="4400" dirty="0">
                        <a:latin typeface="Franklin Gothic Medium Cond" panose="020B0606030402020204" pitchFamily="34" charset="0"/>
                      </a:endParaRPr>
                    </a:p>
                    <a:p>
                      <a:pPr marL="457200" lvl="0" indent="-406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Char char="●"/>
                      </a:pPr>
                      <a:r>
                        <a:rPr lang="ru-RU" sz="4400" dirty="0">
                          <a:latin typeface="Franklin Gothic Medium Cond" panose="020B0606030402020204" pitchFamily="34" charset="0"/>
                        </a:rPr>
                        <a:t>Время поиска</a:t>
                      </a:r>
                    </a:p>
                  </a:txBody>
                  <a:tcPr marL="167650" marR="167650" marT="83825" marB="83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1" name="Google Shape;161;g13540273297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7498" y="1999741"/>
            <a:ext cx="1155275" cy="11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13540273297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7498" y="3685905"/>
            <a:ext cx="1155275" cy="119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p6"/>
          <p:cNvGraphicFramePr/>
          <p:nvPr>
            <p:extLst>
              <p:ext uri="{D42A27DB-BD31-4B8C-83A1-F6EECF244321}">
                <p14:modId xmlns:p14="http://schemas.microsoft.com/office/powerpoint/2010/main" val="1692342634"/>
              </p:ext>
            </p:extLst>
          </p:nvPr>
        </p:nvGraphicFramePr>
        <p:xfrm>
          <a:off x="1102000" y="878671"/>
          <a:ext cx="9987975" cy="5270465"/>
        </p:xfrm>
        <a:graphic>
          <a:graphicData uri="http://schemas.openxmlformats.org/drawingml/2006/table">
            <a:tbl>
              <a:tblPr firstRow="1">
                <a:noFill/>
                <a:tableStyleId>{F0B68D51-CC5D-4C07-A406-DC197E47F39A}</a:tableStyleId>
              </a:tblPr>
              <a:tblGrid>
                <a:gridCol w="478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000" dirty="0">
                          <a:latin typeface="Franklin Gothic Medium Cond" panose="020B0606030402020204" pitchFamily="34" charset="0"/>
                        </a:rPr>
                        <a:t>Что решить… </a:t>
                      </a:r>
                      <a:endParaRPr sz="4000" dirty="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4000" dirty="0">
                          <a:latin typeface="Franklin Gothic Medium Cond" panose="020B0606030402020204" pitchFamily="34" charset="0"/>
                        </a:rPr>
                        <a:t>Как решили…</a:t>
                      </a:r>
                      <a:endParaRPr sz="4000" dirty="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500">
                <a:tc>
                  <a:txBody>
                    <a:bodyPr/>
                    <a:lstStyle/>
                    <a:p>
                      <a:pPr marL="457200" lvl="0" indent="-393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ru-RU" sz="2400" dirty="0">
                          <a:latin typeface="Franklin Gothic Medium Cond" panose="020B0606030402020204" pitchFamily="34" charset="0"/>
                        </a:rPr>
                        <a:t>Постоянное подключение к интернету</a:t>
                      </a:r>
                      <a:endParaRPr sz="2400" dirty="0"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tc>
                  <a:txBody>
                    <a:bodyPr/>
                    <a:lstStyle/>
                    <a:p>
                      <a:pPr marL="457200" lvl="0" indent="-393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ru-RU" sz="2400" dirty="0">
                          <a:latin typeface="Franklin Gothic Medium Cond" panose="020B0606030402020204" pitchFamily="34" charset="0"/>
                        </a:rPr>
                        <a:t>Загрузили  всю информацию  непосредственно в локальные файлы игры</a:t>
                      </a:r>
                      <a:endParaRPr sz="2400" dirty="0"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175">
                <a:tc>
                  <a:txBody>
                    <a:bodyPr/>
                    <a:lstStyle/>
                    <a:p>
                      <a:pPr marL="457200" lvl="0" indent="-393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ru-RU" sz="2400">
                          <a:latin typeface="Franklin Gothic Medium Cond" panose="020B0606030402020204" pitchFamily="34" charset="0"/>
                        </a:rPr>
                        <a:t>Большой объём ненужной информации</a:t>
                      </a:r>
                      <a:endParaRPr sz="2400"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tc>
                  <a:txBody>
                    <a:bodyPr/>
                    <a:lstStyle/>
                    <a:p>
                      <a:pPr marL="457200" lvl="0" indent="-39370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ru-RU" sz="2400">
                          <a:latin typeface="Franklin Gothic Medium Cond" panose="020B0606030402020204" pitchFamily="34" charset="0"/>
                        </a:rPr>
                        <a:t>Отредактировали и выбрали лишь основную информацию</a:t>
                      </a:r>
                      <a:endParaRPr sz="2400">
                        <a:latin typeface="Franklin Gothic Medium Cond" panose="020B060603040202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350">
                <a:tc>
                  <a:txBody>
                    <a:bodyPr/>
                    <a:lstStyle/>
                    <a:p>
                      <a:pPr marL="457200" marR="0" lvl="0" indent="-3937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ru-RU" sz="2400">
                          <a:latin typeface="Franklin Gothic Medium Cond" panose="020B0606030402020204" pitchFamily="34" charset="0"/>
                        </a:rPr>
                        <a:t>Время поиска</a:t>
                      </a:r>
                      <a:endParaRPr sz="240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tc>
                  <a:txBody>
                    <a:bodyPr/>
                    <a:lstStyle/>
                    <a:p>
                      <a:pPr marL="457200" marR="0" lvl="0" indent="-39370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600"/>
                        <a:buChar char="●"/>
                      </a:pPr>
                      <a:r>
                        <a:rPr lang="ru-RU" sz="2400" dirty="0">
                          <a:latin typeface="Franklin Gothic Medium Cond" panose="020B0606030402020204" pitchFamily="34" charset="0"/>
                        </a:rPr>
                        <a:t>Создали интерфейс, который позволяет быстро найти нужную информацию</a:t>
                      </a:r>
                      <a:endParaRPr sz="2400" dirty="0">
                        <a:latin typeface="Franklin Gothic Medium Cond" panose="020B0606030402020204" pitchFamily="34" charset="0"/>
                      </a:endParaRPr>
                    </a:p>
                  </a:txBody>
                  <a:tcPr marL="167650" marR="167650" marT="83825" marB="838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3" name="Google Shape;173;p5" descr="Изображение выглядит как LEGO, игрушка, снег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l="33468" r="34368" b="-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5"/>
          <p:cNvGrpSpPr/>
          <p:nvPr/>
        </p:nvGrpSpPr>
        <p:grpSpPr>
          <a:xfrm>
            <a:off x="4441783" y="2339250"/>
            <a:ext cx="6693061" cy="3474899"/>
            <a:chOff x="0" y="281850"/>
            <a:chExt cx="6693061" cy="3474899"/>
          </a:xfrm>
        </p:grpSpPr>
        <p:sp>
          <p:nvSpPr>
            <p:cNvPr id="175" name="Google Shape;175;p5"/>
            <p:cNvSpPr/>
            <p:nvPr/>
          </p:nvSpPr>
          <p:spPr>
            <a:xfrm>
              <a:off x="0" y="281850"/>
              <a:ext cx="6693061" cy="12951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63226" y="345076"/>
              <a:ext cx="6566609" cy="11687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5725" tIns="205725" rIns="205725" bIns="20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400"/>
                <a:buFont typeface="Corbel"/>
                <a:buNone/>
              </a:pPr>
              <a:r>
                <a:rPr lang="ru-RU" sz="5400" dirty="0">
                  <a:solidFill>
                    <a:schemeClr val="lt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ЦЕЛЕВАЯ АУДИТОРИЯ:</a:t>
              </a: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1577040"/>
              <a:ext cx="6693061" cy="2179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0" y="1577040"/>
              <a:ext cx="6693061" cy="2179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2500" tIns="68575" rIns="384025" bIns="6857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Corbel"/>
                <a:buChar char="•"/>
              </a:pPr>
              <a:r>
                <a:rPr lang="ru-RU" sz="5400" b="0" i="0" u="none" strike="noStrike" cap="none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Новички</a:t>
              </a:r>
              <a:endParaRPr sz="5400" b="0" i="0" u="none" strike="noStrike" cap="none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Corbel"/>
                <a:buChar char="•"/>
              </a:pPr>
              <a:r>
                <a:rPr lang="ru-RU" sz="5400" b="0" i="0" u="none" strike="noStrike" cap="none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Возвращенцы</a:t>
              </a:r>
              <a:endParaRPr sz="5400" b="0" i="0" u="none" strike="noStrike" cap="none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4200"/>
                <a:buFont typeface="Corbel"/>
                <a:buChar char="•"/>
              </a:pPr>
              <a:r>
                <a:rPr lang="ru-RU" sz="5400" b="0" i="0" u="none" strike="noStrike" cap="none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Наставники</a:t>
              </a:r>
              <a:endParaRPr sz="5400" b="0" i="0" u="none" strike="noStrike" cap="none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4" name="Google Shape;184;p7"/>
          <p:cNvGrpSpPr/>
          <p:nvPr/>
        </p:nvGrpSpPr>
        <p:grpSpPr>
          <a:xfrm>
            <a:off x="4545011" y="1199858"/>
            <a:ext cx="6451945" cy="4703860"/>
            <a:chOff x="-2" y="0"/>
            <a:chExt cx="6451945" cy="4703860"/>
          </a:xfrm>
        </p:grpSpPr>
        <p:cxnSp>
          <p:nvCxnSpPr>
            <p:cNvPr id="185" name="Google Shape;185;p7"/>
            <p:cNvCxnSpPr/>
            <p:nvPr/>
          </p:nvCxnSpPr>
          <p:spPr>
            <a:xfrm>
              <a:off x="0" y="0"/>
              <a:ext cx="6451943" cy="0"/>
            </a:xfrm>
            <a:prstGeom prst="straightConnector1">
              <a:avLst/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6" name="Google Shape;186;p7"/>
            <p:cNvSpPr/>
            <p:nvPr/>
          </p:nvSpPr>
          <p:spPr>
            <a:xfrm>
              <a:off x="0" y="0"/>
              <a:ext cx="6451943" cy="223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-2" y="162936"/>
              <a:ext cx="6451943" cy="223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t" anchorCtr="0">
              <a:noAutofit/>
            </a:bodyPr>
            <a:lstStyle/>
            <a:p>
              <a:pPr marL="457200" marR="0" lvl="0" indent="-450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orbel"/>
                <a:buChar char="●"/>
              </a:pPr>
              <a:r>
                <a:rPr lang="ru-RU" sz="3500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Наличие</a:t>
              </a:r>
              <a:r>
                <a:rPr lang="ru-RU" sz="3500" b="0" i="0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 тем с подразделами</a:t>
              </a:r>
              <a:endParaRPr lang="en-US" sz="3500" b="0" i="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  <a:p>
              <a:pPr marL="6350"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</a:pPr>
              <a:endParaRPr lang="en-US" sz="3500" b="0" i="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  <a:p>
              <a:pPr marL="457200" marR="0" lvl="0" indent="-450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orbel"/>
                <a:buChar char="●"/>
              </a:pPr>
              <a:endParaRPr sz="350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</p:txBody>
        </p:sp>
        <p:cxnSp>
          <p:nvCxnSpPr>
            <p:cNvPr id="188" name="Google Shape;188;p7"/>
            <p:cNvCxnSpPr/>
            <p:nvPr/>
          </p:nvCxnSpPr>
          <p:spPr>
            <a:xfrm>
              <a:off x="0" y="2233943"/>
              <a:ext cx="6451943" cy="0"/>
            </a:xfrm>
            <a:prstGeom prst="straightConnector1">
              <a:avLst/>
            </a:prstGeom>
            <a:solidFill>
              <a:srgbClr val="B54825"/>
            </a:solidFill>
            <a:ln w="19050" cap="flat" cmpd="sng">
              <a:solidFill>
                <a:srgbClr val="B5482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9" name="Google Shape;189;p7"/>
            <p:cNvSpPr/>
            <p:nvPr/>
          </p:nvSpPr>
          <p:spPr>
            <a:xfrm>
              <a:off x="0" y="2233943"/>
              <a:ext cx="6451943" cy="223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-1" y="2469917"/>
              <a:ext cx="6451943" cy="22339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t" anchorCtr="0">
              <a:noAutofit/>
            </a:bodyPr>
            <a:lstStyle/>
            <a:p>
              <a:pPr marL="457200" marR="0" lvl="0" indent="-4508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orbel"/>
                <a:buChar char="●"/>
              </a:pPr>
              <a:r>
                <a:rPr lang="ru-RU" sz="3500" b="0" i="0" dirty="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lang="ru-RU" sz="3500" b="0" i="0" dirty="0">
                  <a:solidFill>
                    <a:schemeClr val="dk1"/>
                  </a:solidFill>
                  <a:latin typeface="Franklin Gothic Medium Cond" panose="020B0606030402020204" pitchFamily="34" charset="0"/>
                  <a:ea typeface="Corbel"/>
                  <a:cs typeface="Corbel"/>
                  <a:sym typeface="Corbel"/>
                </a:rPr>
                <a:t>Возможность перехода между темами и разделами для ознакомления с информацией</a:t>
              </a:r>
              <a:endParaRPr sz="3500" dirty="0">
                <a:solidFill>
                  <a:schemeClr val="dk1"/>
                </a:solidFill>
                <a:latin typeface="Franklin Gothic Medium Cond" panose="020B0606030402020204" pitchFamily="34" charset="0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191" name="Google Shape;19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952" y="582300"/>
            <a:ext cx="2931825" cy="569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Широкоэкранный</PresentationFormat>
  <Paragraphs>45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Corbel</vt:lpstr>
      <vt:lpstr>Franklin Gothic Medium Cond</vt:lpstr>
      <vt:lpstr>Arial</vt:lpstr>
      <vt:lpstr>Calibri</vt:lpstr>
      <vt:lpstr>Базис</vt:lpstr>
      <vt:lpstr>Базис</vt:lpstr>
      <vt:lpstr>«ОБЩИЙ» СПРАВОЧНИК ПО FACTORIO</vt:lpstr>
      <vt:lpstr>КОМАНДА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УЖЕ ГОТОВО?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«ОБЩИЙ» СПРАВОЧНИК ПО FACTORIO</dc:title>
  <dc:creator>Бартев Андрей Ильич</dc:creator>
  <cp:lastModifiedBy>Зверев Данила Эдуардович</cp:lastModifiedBy>
  <cp:revision>1</cp:revision>
  <dcterms:created xsi:type="dcterms:W3CDTF">2022-05-08T12:33:43Z</dcterms:created>
  <dcterms:modified xsi:type="dcterms:W3CDTF">2022-06-17T12:22:58Z</dcterms:modified>
</cp:coreProperties>
</file>