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18288000" cy="10287000"/>
  <p:notesSz cx="6858000" cy="9144000"/>
  <p:embeddedFontLst>
    <p:embeddedFont>
      <p:font typeface="Evolventa" panose="020B0604020202020204" charset="0"/>
      <p:regular r:id="rId13"/>
    </p:embeddedFont>
    <p:embeddedFont>
      <p:font typeface="Jura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46423" y="-5800434"/>
            <a:ext cx="17012157" cy="17259226"/>
          </a:xfrm>
          <a:custGeom>
            <a:avLst/>
            <a:gdLst/>
            <a:ahLst/>
            <a:cxnLst/>
            <a:rect l="l" t="t" r="r" b="b"/>
            <a:pathLst>
              <a:path w="17012157" h="17259226">
                <a:moveTo>
                  <a:pt x="0" y="0"/>
                </a:moveTo>
                <a:lnTo>
                  <a:pt x="17012157" y="0"/>
                </a:lnTo>
                <a:lnTo>
                  <a:pt x="17012157" y="17259226"/>
                </a:lnTo>
                <a:lnTo>
                  <a:pt x="0" y="1725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9" t="-430" b="-430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371600" y="3626136"/>
            <a:ext cx="22327710" cy="6022838"/>
            <a:chOff x="-310409" y="1890014"/>
            <a:chExt cx="29770280" cy="8030449"/>
          </a:xfrm>
        </p:grpSpPr>
        <p:sp>
          <p:nvSpPr>
            <p:cNvPr id="4" name="TextBox 4"/>
            <p:cNvSpPr txBox="1"/>
            <p:nvPr/>
          </p:nvSpPr>
          <p:spPr>
            <a:xfrm>
              <a:off x="-310409" y="1890014"/>
              <a:ext cx="16968680" cy="5881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17"/>
                </a:lnSpc>
              </a:pPr>
              <a:r>
                <a:rPr lang="ru-RU" sz="5400" dirty="0" err="1">
                  <a:solidFill>
                    <a:schemeClr val="bg1"/>
                  </a:solidFill>
                  <a:latin typeface="Evolventa" charset="0"/>
                  <a:cs typeface="Vijaya" panose="020B0502040204020203" pitchFamily="18" charset="0"/>
                </a:rPr>
                <a:t>Telegram</a:t>
              </a:r>
              <a:r>
                <a:rPr lang="ru-RU" sz="5400" dirty="0">
                  <a:solidFill>
                    <a:schemeClr val="bg1"/>
                  </a:solidFill>
                  <a:latin typeface="Evolventa" charset="0"/>
                  <a:cs typeface="Vijaya" panose="020B0502040204020203" pitchFamily="18" charset="0"/>
                </a:rPr>
                <a:t>-бот "</a:t>
              </a:r>
              <a:r>
                <a:rPr lang="ru-RU" sz="5400" dirty="0" err="1">
                  <a:solidFill>
                    <a:schemeClr val="bg1"/>
                  </a:solidFill>
                  <a:latin typeface="Evolventa" charset="0"/>
                  <a:cs typeface="Vijaya" panose="020B0502040204020203" pitchFamily="18" charset="0"/>
                </a:rPr>
                <a:t>FoodSherlock</a:t>
              </a:r>
              <a:r>
                <a:rPr lang="ru-RU" sz="5400" dirty="0">
                  <a:solidFill>
                    <a:schemeClr val="bg1"/>
                  </a:solidFill>
                  <a:latin typeface="Evolventa" charset="0"/>
                  <a:cs typeface="Vijaya" panose="020B0502040204020203" pitchFamily="18" charset="0"/>
                </a:rPr>
                <a:t>" для распознавания блюд и подсчета калорий</a:t>
              </a:r>
              <a:endParaRPr lang="x-none" sz="5400">
                <a:solidFill>
                  <a:schemeClr val="bg1"/>
                </a:solidFill>
                <a:latin typeface="Evolventa" charset="0"/>
                <a:cs typeface="Vijaya" panose="020B0502040204020203" pitchFamily="18" charset="0"/>
              </a:endParaRPr>
            </a:p>
            <a:p>
              <a:pPr algn="l">
                <a:lnSpc>
                  <a:spcPts val="8617"/>
                </a:lnSpc>
              </a:pPr>
              <a:endParaRPr lang="en-US" sz="9575" b="1" dirty="0">
                <a:solidFill>
                  <a:srgbClr val="FFFFFF"/>
                </a:solidFill>
                <a:latin typeface="Jura Bold"/>
                <a:ea typeface="Jura Bold"/>
                <a:cs typeface="Jura Bold"/>
                <a:sym typeface="Jura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491191" y="8586765"/>
              <a:ext cx="16968680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ru-RU" sz="4800" dirty="0" err="1">
                  <a:solidFill>
                    <a:schemeClr val="bg1"/>
                  </a:solidFill>
                  <a:latin typeface="Evolventa" charset="0"/>
                </a:rPr>
                <a:t>ШрексИнтертеймент</a:t>
              </a:r>
              <a:endParaRPr lang="x-none" sz="4800">
                <a:solidFill>
                  <a:schemeClr val="bg1"/>
                </a:solidFill>
                <a:latin typeface="Evolventa" charset="0"/>
              </a:endParaRPr>
            </a:p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endParaRPr lang="en-US" sz="4800" b="1" u="none" dirty="0">
                <a:solidFill>
                  <a:schemeClr val="bg1"/>
                </a:solidFill>
                <a:latin typeface="Evolventa" charset="0"/>
                <a:ea typeface="Jura Bold"/>
                <a:cs typeface="Jura Bold"/>
                <a:sym typeface="Jura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работы бота">
            <a:hlinkClick r:id="" action="ppaction://media"/>
            <a:extLst>
              <a:ext uri="{FF2B5EF4-FFF2-40B4-BE49-F238E27FC236}">
                <a16:creationId xmlns:a16="http://schemas.microsoft.com/office/drawing/2014/main" id="{24374BD5-885D-E03D-B256-1C2E1349A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21518" y="5420242"/>
            <a:ext cx="15154497" cy="13038663"/>
          </a:xfrm>
          <a:custGeom>
            <a:avLst/>
            <a:gdLst/>
            <a:ahLst/>
            <a:cxnLst/>
            <a:rect l="l" t="t" r="r" b="b"/>
            <a:pathLst>
              <a:path w="15154497" h="13038663">
                <a:moveTo>
                  <a:pt x="0" y="0"/>
                </a:moveTo>
                <a:lnTo>
                  <a:pt x="15154497" y="0"/>
                </a:lnTo>
                <a:lnTo>
                  <a:pt x="15154497" y="13038663"/>
                </a:lnTo>
                <a:lnTo>
                  <a:pt x="0" y="13038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6" t="-4906" r="-3591" b="-1167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295400" y="4762500"/>
            <a:ext cx="1661160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ru-RU" sz="9600" b="1" dirty="0">
                <a:solidFill>
                  <a:srgbClr val="FFFFFF"/>
                </a:solidFill>
                <a:latin typeface="Evolventa" charset="0"/>
                <a:ea typeface="Jura Bold"/>
                <a:cs typeface="Jura Bold"/>
                <a:sym typeface="Jura Bold"/>
              </a:rPr>
              <a:t>СПАСИБО ЗА ВНИМАНИЕ</a:t>
            </a:r>
            <a:endParaRPr lang="en-US" sz="9600" b="1" dirty="0">
              <a:solidFill>
                <a:srgbClr val="FFFFFF"/>
              </a:solidFill>
              <a:latin typeface="Evolventa" charset="0"/>
              <a:ea typeface="Jura Bold"/>
              <a:cs typeface="Jura Bold"/>
              <a:sym typeface="Jur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5011" y="0"/>
            <a:ext cx="16686973" cy="4814229"/>
          </a:xfrm>
          <a:custGeom>
            <a:avLst/>
            <a:gdLst/>
            <a:ahLst/>
            <a:cxnLst/>
            <a:rect l="l" t="t" r="r" b="b"/>
            <a:pathLst>
              <a:path w="16686973" h="4814229">
                <a:moveTo>
                  <a:pt x="0" y="0"/>
                </a:moveTo>
                <a:lnTo>
                  <a:pt x="16686973" y="0"/>
                </a:lnTo>
                <a:lnTo>
                  <a:pt x="16686973" y="4814229"/>
                </a:lnTo>
                <a:lnTo>
                  <a:pt x="0" y="481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790" t="-420121" r="-20502" b="-1006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568411" y="952500"/>
            <a:ext cx="9448800" cy="791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30"/>
              </a:lnSpc>
            </a:pPr>
            <a:r>
              <a:rPr lang="ru-RU" sz="9600" b="1" dirty="0">
                <a:solidFill>
                  <a:srgbClr val="FFFFFF"/>
                </a:solidFill>
                <a:latin typeface="Jura Bold"/>
                <a:ea typeface="Jura Bold"/>
                <a:cs typeface="Jura Bold"/>
                <a:sym typeface="Jura Bold"/>
              </a:rPr>
              <a:t>КОМАНДА</a:t>
            </a:r>
            <a:endParaRPr lang="en-US" sz="9600" b="1" dirty="0">
              <a:solidFill>
                <a:srgbClr val="FFFFFF"/>
              </a:solidFill>
              <a:latin typeface="Jura Bold"/>
              <a:ea typeface="Jura Bold"/>
              <a:cs typeface="Jura Bold"/>
              <a:sym typeface="Jura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540EB4-F01C-2440-BFA1-273CAD887E4D}"/>
              </a:ext>
            </a:extLst>
          </p:cNvPr>
          <p:cNvSpPr txBox="1"/>
          <p:nvPr/>
        </p:nvSpPr>
        <p:spPr>
          <a:xfrm>
            <a:off x="4415095" y="8566917"/>
            <a:ext cx="6530186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Aft>
                <a:spcPts val="800"/>
              </a:spcAft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Evolventa" charset="0"/>
              </a:rPr>
              <a:t>Абзалов Эдуард </a:t>
            </a:r>
            <a:r>
              <a:rPr lang="ru-RU" sz="2800" b="1" i="1" dirty="0">
                <a:solidFill>
                  <a:schemeClr val="bg1"/>
                </a:solidFill>
                <a:latin typeface="Evolventa" charset="0"/>
              </a:rPr>
              <a:t>- </a:t>
            </a:r>
            <a:r>
              <a:rPr lang="en-US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data scientist</a:t>
            </a:r>
            <a:endParaRPr lang="en-US" sz="2800" b="1" dirty="0">
              <a:solidFill>
                <a:schemeClr val="bg1"/>
              </a:solidFill>
              <a:effectLst/>
              <a:latin typeface="Evolventa" charset="0"/>
            </a:endParaRPr>
          </a:p>
          <a:p>
            <a:pPr>
              <a:buNone/>
            </a:pPr>
            <a:br>
              <a:rPr lang="en-US" sz="2800" dirty="0">
                <a:solidFill>
                  <a:schemeClr val="bg1"/>
                </a:solidFill>
                <a:latin typeface="Evolventa" charset="0"/>
              </a:rPr>
            </a:br>
            <a:endParaRPr lang="x-none" sz="2800" dirty="0">
              <a:solidFill>
                <a:schemeClr val="bg1"/>
              </a:solidFill>
              <a:latin typeface="Evolvent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86A24-9E3C-ABBB-EF4A-2DAE8AC752D2}"/>
              </a:ext>
            </a:extLst>
          </p:cNvPr>
          <p:cNvSpPr txBox="1"/>
          <p:nvPr/>
        </p:nvSpPr>
        <p:spPr>
          <a:xfrm>
            <a:off x="4612267" y="4083964"/>
            <a:ext cx="64528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0" dirty="0">
                <a:solidFill>
                  <a:schemeClr val="bg1"/>
                </a:solidFill>
                <a:effectLst/>
                <a:latin typeface="Evolventa" charset="0"/>
              </a:rPr>
              <a:t>Власов Леонид </a:t>
            </a:r>
            <a:r>
              <a:rPr lang="ru-RU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- тимлид, дизайнер</a:t>
            </a:r>
            <a:endParaRPr lang="ru-RU" sz="2800" b="1" dirty="0">
              <a:solidFill>
                <a:schemeClr val="bg1"/>
              </a:solidFill>
              <a:effectLst/>
              <a:latin typeface="Evolventa" charset="0"/>
            </a:endParaRPr>
          </a:p>
          <a:p>
            <a:endParaRPr lang="x-none" sz="2800" b="1" dirty="0">
              <a:solidFill>
                <a:schemeClr val="bg1"/>
              </a:solidFill>
              <a:latin typeface="Evolvent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E2F00-4648-49A9-66B9-7BA991FF998E}"/>
              </a:ext>
            </a:extLst>
          </p:cNvPr>
          <p:cNvSpPr txBox="1"/>
          <p:nvPr/>
        </p:nvSpPr>
        <p:spPr>
          <a:xfrm>
            <a:off x="9989122" y="5072188"/>
            <a:ext cx="64107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0" dirty="0">
                <a:solidFill>
                  <a:schemeClr val="bg1"/>
                </a:solidFill>
                <a:effectLst/>
                <a:latin typeface="Evolventa" charset="0"/>
              </a:rPr>
              <a:t>Дмитриенко Константин</a:t>
            </a:r>
            <a:r>
              <a:rPr lang="ru-RU" sz="2800" b="1" i="1" dirty="0">
                <a:solidFill>
                  <a:schemeClr val="bg1"/>
                </a:solidFill>
                <a:latin typeface="Evolventa" charset="0"/>
              </a:rPr>
              <a:t> - </a:t>
            </a:r>
            <a:r>
              <a:rPr lang="ru-RU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аналитик</a:t>
            </a:r>
            <a:endParaRPr lang="ru-RU" sz="2800" b="1" dirty="0">
              <a:solidFill>
                <a:schemeClr val="bg1"/>
              </a:solidFill>
              <a:effectLst/>
              <a:latin typeface="Evolventa" charset="0"/>
            </a:endParaRPr>
          </a:p>
          <a:p>
            <a:endParaRPr lang="x-none" sz="2800" b="1" dirty="0">
              <a:solidFill>
                <a:schemeClr val="bg1"/>
              </a:solidFill>
              <a:latin typeface="Evolventa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59C68-079F-E2C7-58F2-E05ABCB5DCCD}"/>
              </a:ext>
            </a:extLst>
          </p:cNvPr>
          <p:cNvSpPr txBox="1"/>
          <p:nvPr/>
        </p:nvSpPr>
        <p:spPr>
          <a:xfrm>
            <a:off x="10067488" y="9469517"/>
            <a:ext cx="7290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0" dirty="0">
                <a:solidFill>
                  <a:schemeClr val="bg1"/>
                </a:solidFill>
                <a:effectLst/>
                <a:latin typeface="Evolventa" charset="0"/>
              </a:rPr>
              <a:t>Ладыгин Никита </a:t>
            </a:r>
            <a:r>
              <a:rPr lang="ru-RU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- </a:t>
            </a:r>
            <a:r>
              <a:rPr lang="en-US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backend-</a:t>
            </a:r>
            <a:r>
              <a:rPr lang="ru-RU" sz="2800" b="1" i="1" u="none" strike="noStrike" dirty="0">
                <a:solidFill>
                  <a:schemeClr val="bg1"/>
                </a:solidFill>
                <a:effectLst/>
                <a:latin typeface="Evolventa" charset="0"/>
              </a:rPr>
              <a:t>разработчик</a:t>
            </a:r>
            <a:endParaRPr lang="ru-RU" sz="2800" b="1" dirty="0">
              <a:solidFill>
                <a:schemeClr val="bg1"/>
              </a:solidFill>
              <a:effectLst/>
              <a:latin typeface="Evolventa" charset="0"/>
            </a:endParaRPr>
          </a:p>
          <a:p>
            <a:endParaRPr lang="x-none" sz="2800" b="1" dirty="0">
              <a:solidFill>
                <a:schemeClr val="bg1"/>
              </a:solidFill>
              <a:latin typeface="Evolventa" charset="0"/>
            </a:endParaRPr>
          </a:p>
        </p:txBody>
      </p:sp>
      <p:pic>
        <p:nvPicPr>
          <p:cNvPr id="17" name="Рисунок 16" descr="Изображение выглядит как человек, Человеческое лицо, одежда, галст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2A58E1-F452-E488-52A9-7245D00AC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0" r="-2" b="15748"/>
          <a:stretch/>
        </p:blipFill>
        <p:spPr>
          <a:xfrm>
            <a:off x="12609888" y="5849885"/>
            <a:ext cx="3646714" cy="3646714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18" name="Рисунок 17" descr="Изображение выглядит как Человеческое лицо, человек, Подбородок, Ло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DA18A8-363C-EF24-A4C6-0F404C9D9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15250"/>
          <a:stretch/>
        </p:blipFill>
        <p:spPr>
          <a:xfrm>
            <a:off x="11892051" y="1274226"/>
            <a:ext cx="3615297" cy="3615297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9" name="Рисунок 18" descr="Изображение выглядит как Человеческое лицо, человек, Подбородок, бро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E8B91E5-F52A-C73C-44C6-AC804E83F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14626"/>
          <a:stretch/>
        </p:blipFill>
        <p:spPr>
          <a:xfrm>
            <a:off x="6350621" y="341939"/>
            <a:ext cx="3615297" cy="3615297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0" name="Рисунок 19" descr="Изображение выглядит как человек, стена, одежда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2C4476-52D6-BB10-5870-FC163C79D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17250"/>
          <a:stretch/>
        </p:blipFill>
        <p:spPr>
          <a:xfrm>
            <a:off x="5858932" y="4956468"/>
            <a:ext cx="3615297" cy="3615297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89845" y="-4273439"/>
            <a:ext cx="13830696" cy="10604278"/>
          </a:xfrm>
          <a:custGeom>
            <a:avLst/>
            <a:gdLst/>
            <a:ahLst/>
            <a:cxnLst/>
            <a:rect l="l" t="t" r="r" b="b"/>
            <a:pathLst>
              <a:path w="13830696" h="10604278">
                <a:moveTo>
                  <a:pt x="0" y="0"/>
                </a:moveTo>
                <a:lnTo>
                  <a:pt x="13830696" y="0"/>
                </a:lnTo>
                <a:lnTo>
                  <a:pt x="13830696" y="10604278"/>
                </a:lnTo>
                <a:lnTo>
                  <a:pt x="0" y="10604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6" b="-4219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2796331" y="3162300"/>
            <a:ext cx="12674744" cy="5084178"/>
            <a:chOff x="0" y="587375"/>
            <a:chExt cx="16899658" cy="3720196"/>
          </a:xfrm>
        </p:grpSpPr>
        <p:sp>
          <p:nvSpPr>
            <p:cNvPr id="4" name="TextBox 4"/>
            <p:cNvSpPr txBox="1"/>
            <p:nvPr/>
          </p:nvSpPr>
          <p:spPr>
            <a:xfrm>
              <a:off x="0" y="587375"/>
              <a:ext cx="16899658" cy="750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50"/>
                </a:lnSpc>
              </a:pPr>
              <a:r>
                <a:rPr lang="ru-RU" sz="7200" b="1" dirty="0">
                  <a:solidFill>
                    <a:srgbClr val="000000"/>
                  </a:solidFill>
                  <a:latin typeface="Jura Bold"/>
                  <a:ea typeface="Jura Bold"/>
                  <a:cs typeface="Jura Bold"/>
                  <a:sym typeface="Jura Bold"/>
                </a:rPr>
                <a:t>ИДЕЯ ПРОЕКТА</a:t>
              </a:r>
              <a:endParaRPr lang="en-US" sz="7200" b="1" dirty="0">
                <a:solidFill>
                  <a:srgbClr val="000000"/>
                </a:solidFill>
                <a:latin typeface="Jura Bold"/>
                <a:ea typeface="Jura Bold"/>
                <a:cs typeface="Jura Bold"/>
                <a:sym typeface="Jura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93317"/>
              <a:ext cx="16899658" cy="1914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ru-RU" sz="3600" dirty="0">
                  <a:latin typeface="Evolventa" charset="0"/>
                </a:rPr>
                <a:t>Создать </a:t>
              </a:r>
              <a:r>
                <a:rPr lang="ru-RU" sz="3600" dirty="0" err="1">
                  <a:latin typeface="Evolventa" charset="0"/>
                </a:rPr>
                <a:t>Telegram-bot</a:t>
              </a:r>
              <a:r>
                <a:rPr lang="ru-RU" sz="3600" dirty="0">
                  <a:latin typeface="Evolventa" charset="0"/>
                </a:rPr>
                <a:t>, который не только распознает блюда по фотографиям и подсчитывает их калорийность, но и помогает пользователям планировать свое питание и улучшать пищевые привычки.</a:t>
              </a:r>
            </a:p>
            <a:p>
              <a:pPr algn="l">
                <a:lnSpc>
                  <a:spcPts val="3359"/>
                </a:lnSpc>
              </a:pPr>
              <a:endParaRPr lang="en-US" sz="3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>
            <a:off x="5694468" y="-3514774"/>
            <a:ext cx="18300533" cy="17248253"/>
          </a:xfrm>
          <a:custGeom>
            <a:avLst/>
            <a:gdLst/>
            <a:ahLst/>
            <a:cxnLst/>
            <a:rect l="l" t="t" r="r" b="b"/>
            <a:pathLst>
              <a:path w="18300533" h="17248253">
                <a:moveTo>
                  <a:pt x="0" y="0"/>
                </a:moveTo>
                <a:lnTo>
                  <a:pt x="18300533" y="0"/>
                </a:lnTo>
                <a:lnTo>
                  <a:pt x="18300533" y="17248252"/>
                </a:lnTo>
                <a:lnTo>
                  <a:pt x="0" y="1724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11"/>
          <p:cNvSpPr txBox="1"/>
          <p:nvPr/>
        </p:nvSpPr>
        <p:spPr>
          <a:xfrm>
            <a:off x="-1595985" y="569977"/>
            <a:ext cx="11556069" cy="2651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</a:pPr>
            <a:r>
              <a:rPr lang="ru-RU" sz="9600" dirty="0">
                <a:latin typeface="Evolventa" charset="0"/>
                <a:ea typeface="Swung Note"/>
                <a:cs typeface="Swung Note"/>
                <a:sym typeface="Swung Note"/>
              </a:rPr>
              <a:t>ЦЕЛЕВАЯ АУДИТОРИЯ</a:t>
            </a:r>
            <a:endParaRPr lang="en-US" sz="9600" dirty="0">
              <a:latin typeface="Evolventa" charset="0"/>
              <a:ea typeface="Swung Note"/>
              <a:cs typeface="Swung Note"/>
              <a:sym typeface="Swung Note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634930" y="4242277"/>
            <a:ext cx="6887080" cy="1071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99"/>
              </a:lnSpc>
            </a:pPr>
            <a:r>
              <a:rPr lang="ru-RU" sz="4800" b="0" i="0" u="none" strike="noStrike" dirty="0">
                <a:effectLst/>
                <a:latin typeface="Evolventa" charset="0"/>
              </a:rPr>
              <a:t>Студенты (18-25 лет)</a:t>
            </a:r>
          </a:p>
          <a:p>
            <a:pPr algn="l">
              <a:lnSpc>
                <a:spcPts val="4099"/>
              </a:lnSpc>
            </a:pPr>
            <a:endParaRPr lang="en-US" sz="4800" dirty="0">
              <a:latin typeface="Evolventa" charset="0"/>
              <a:ea typeface="Moonlight"/>
              <a:cs typeface="Moonlight"/>
              <a:sym typeface="Moonligh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729170" y="4084664"/>
            <a:ext cx="905760" cy="84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6"/>
              </a:lnSpc>
            </a:pPr>
            <a:r>
              <a:rPr lang="en-US" sz="7565" dirty="0">
                <a:latin typeface="Evolventa" charset="0"/>
                <a:ea typeface="Swung Note"/>
                <a:cs typeface="Swung Note"/>
                <a:sym typeface="Swung Note"/>
              </a:rPr>
              <a:t>1.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7627967" y="5681334"/>
            <a:ext cx="7246661" cy="545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ru-RU" sz="4800" b="0" i="0" u="none" strike="noStrike" dirty="0">
                <a:effectLst/>
                <a:latin typeface="Evolventa" charset="0"/>
              </a:rPr>
              <a:t>Школьники (12-17 лет)</a:t>
            </a:r>
            <a:endParaRPr lang="en-US" sz="4800" dirty="0">
              <a:latin typeface="Evolventa" charset="0"/>
              <a:ea typeface="Moonlight"/>
              <a:cs typeface="Moonlight"/>
              <a:sym typeface="Moonlight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6602306" y="5476918"/>
            <a:ext cx="90576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6"/>
              </a:lnSpc>
            </a:pPr>
            <a:r>
              <a:rPr lang="en-US" sz="7565" dirty="0">
                <a:latin typeface="Evolventa" charset="0"/>
                <a:ea typeface="Swung Note"/>
                <a:cs typeface="Swung Note"/>
                <a:sym typeface="Swung Note"/>
              </a:rPr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5DAE3-7C2B-3CDB-0483-4DA647923769}"/>
              </a:ext>
            </a:extLst>
          </p:cNvPr>
          <p:cNvSpPr txBox="1"/>
          <p:nvPr/>
        </p:nvSpPr>
        <p:spPr>
          <a:xfrm flipH="1">
            <a:off x="8153400" y="7042148"/>
            <a:ext cx="1280022" cy="92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06"/>
              </a:lnSpc>
            </a:pPr>
            <a:r>
              <a:rPr lang="ru-RU" sz="7200" dirty="0">
                <a:latin typeface="Evolventa" charset="0"/>
                <a:ea typeface="Swung Note"/>
                <a:cs typeface="Swung Note"/>
                <a:sym typeface="Swung Note"/>
              </a:rPr>
              <a:t>3</a:t>
            </a:r>
            <a:r>
              <a:rPr lang="en-US" sz="7200" dirty="0">
                <a:latin typeface="Evolventa" charset="0"/>
                <a:ea typeface="Swung Note"/>
                <a:cs typeface="Swung Note"/>
                <a:sym typeface="Swung Note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953CC-C6CF-8957-930E-CABEF149518C}"/>
              </a:ext>
            </a:extLst>
          </p:cNvPr>
          <p:cNvSpPr txBox="1"/>
          <p:nvPr/>
        </p:nvSpPr>
        <p:spPr>
          <a:xfrm>
            <a:off x="9402267" y="7002849"/>
            <a:ext cx="888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0" i="0" u="none" strike="noStrike" dirty="0">
                <a:effectLst/>
                <a:latin typeface="Evolventa" charset="0"/>
              </a:rPr>
              <a:t>Преподаватели и научные сотрудники (25-60 лет)</a:t>
            </a:r>
            <a:endParaRPr lang="x-none" sz="4800" dirty="0">
              <a:latin typeface="Evolventa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>
            <a:off x="10067925" y="-8764931"/>
            <a:ext cx="18621375" cy="13279088"/>
          </a:xfrm>
          <a:custGeom>
            <a:avLst/>
            <a:gdLst/>
            <a:ahLst/>
            <a:cxnLst/>
            <a:rect l="l" t="t" r="r" b="b"/>
            <a:pathLst>
              <a:path w="18621375" h="13279088">
                <a:moveTo>
                  <a:pt x="0" y="0"/>
                </a:moveTo>
                <a:lnTo>
                  <a:pt x="18621375" y="0"/>
                </a:lnTo>
                <a:lnTo>
                  <a:pt x="18621375" y="13279088"/>
                </a:lnTo>
                <a:lnTo>
                  <a:pt x="0" y="1327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74" r="-1430" b="-18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TextBox 11"/>
          <p:cNvSpPr txBox="1"/>
          <p:nvPr/>
        </p:nvSpPr>
        <p:spPr>
          <a:xfrm>
            <a:off x="-657879" y="968464"/>
            <a:ext cx="11251269" cy="1124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</a:pPr>
            <a:r>
              <a:rPr lang="ru-RU" sz="6600" dirty="0">
                <a:solidFill>
                  <a:schemeClr val="bg1"/>
                </a:solidFill>
                <a:latin typeface="Evolventa" charset="0"/>
                <a:ea typeface="Swung Note"/>
                <a:cs typeface="Swung Note"/>
                <a:sym typeface="Swung Note"/>
              </a:rPr>
              <a:t>ПРОБЛЕМАТИКА</a:t>
            </a:r>
            <a:endParaRPr lang="en-US" sz="6600" dirty="0">
              <a:solidFill>
                <a:schemeClr val="bg1"/>
              </a:solidFill>
              <a:latin typeface="Evolventa" charset="0"/>
              <a:ea typeface="Swung Note"/>
              <a:cs typeface="Swung Note"/>
              <a:sym typeface="Swung Note"/>
            </a:endParaRPr>
          </a:p>
        </p:txBody>
      </p:sp>
      <p:sp>
        <p:nvSpPr>
          <p:cNvPr id="37" name="TextBox 12"/>
          <p:cNvSpPr txBox="1"/>
          <p:nvPr/>
        </p:nvSpPr>
        <p:spPr>
          <a:xfrm>
            <a:off x="2700676" y="2429890"/>
            <a:ext cx="11895056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ru-RU" sz="3200" dirty="0">
                <a:solidFill>
                  <a:schemeClr val="bg1"/>
                </a:solidFill>
                <a:latin typeface="Evolventa" charset="0"/>
                <a:ea typeface="Moonlight"/>
                <a:cs typeface="Moonlight"/>
                <a:sym typeface="Moonlight"/>
              </a:rPr>
              <a:t>Неудобство подсчета калорий в ручную, а также существующие приложения и Telegram-боты часто предоставляют неточную информацию, неудобны в использовании и являются платными сервисами</a:t>
            </a:r>
            <a:endParaRPr lang="en-US" sz="3200" dirty="0">
              <a:solidFill>
                <a:schemeClr val="bg1"/>
              </a:solidFill>
              <a:latin typeface="Evolventa" charset="0"/>
              <a:ea typeface="Moonlight"/>
              <a:cs typeface="Moonlight"/>
              <a:sym typeface="Moonlight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8305800" y="7383584"/>
            <a:ext cx="941282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ru-RU" sz="3200" dirty="0">
                <a:solidFill>
                  <a:schemeClr val="bg1"/>
                </a:solidFill>
                <a:latin typeface="Evolventa" charset="0"/>
                <a:ea typeface="Moonlight"/>
                <a:cs typeface="Moonlight"/>
                <a:sym typeface="Moonlight"/>
              </a:rPr>
              <a:t>Создание такого Telegram-бота, который будет перекрывать все вышеуказанных проблемы пользователей.</a:t>
            </a:r>
            <a:endParaRPr lang="en-US" sz="3200" dirty="0">
              <a:solidFill>
                <a:schemeClr val="bg1"/>
              </a:solidFill>
              <a:latin typeface="Evolventa" charset="0"/>
              <a:ea typeface="Moonlight"/>
              <a:cs typeface="Moonlight"/>
              <a:sym typeface="Moon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5042A1-66B6-37F4-11C2-33D8DBBC67CF}"/>
              </a:ext>
            </a:extLst>
          </p:cNvPr>
          <p:cNvSpPr txBox="1"/>
          <p:nvPr/>
        </p:nvSpPr>
        <p:spPr>
          <a:xfrm>
            <a:off x="2700676" y="5915780"/>
            <a:ext cx="14303828" cy="1216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56"/>
              </a:lnSpc>
            </a:pPr>
            <a:r>
              <a:rPr lang="ru-RU" sz="6600" dirty="0">
                <a:solidFill>
                  <a:schemeClr val="bg1"/>
                </a:solidFill>
                <a:latin typeface="Evolventa" charset="0"/>
                <a:ea typeface="Swung Note"/>
                <a:cs typeface="Swung Note"/>
                <a:sym typeface="Swung Note"/>
              </a:rPr>
              <a:t>РЕШЕНИЕ</a:t>
            </a:r>
            <a:endParaRPr lang="en-US" sz="6600" dirty="0">
              <a:solidFill>
                <a:schemeClr val="bg1"/>
              </a:solidFill>
              <a:latin typeface="Evolventa" charset="0"/>
              <a:ea typeface="Swung Note"/>
              <a:cs typeface="Swung Note"/>
              <a:sym typeface="Swung Not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255317" y="4196788"/>
            <a:ext cx="5537767" cy="5030539"/>
          </a:xfrm>
          <a:custGeom>
            <a:avLst/>
            <a:gdLst/>
            <a:ahLst/>
            <a:cxnLst/>
            <a:rect l="l" t="t" r="r" b="b"/>
            <a:pathLst>
              <a:path w="5537767" h="5030539">
                <a:moveTo>
                  <a:pt x="0" y="0"/>
                </a:moveTo>
                <a:lnTo>
                  <a:pt x="5537767" y="0"/>
                </a:lnTo>
                <a:lnTo>
                  <a:pt x="5537767" y="5030540"/>
                </a:lnTo>
                <a:lnTo>
                  <a:pt x="0" y="50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11"/>
          <p:cNvSpPr txBox="1"/>
          <p:nvPr/>
        </p:nvSpPr>
        <p:spPr>
          <a:xfrm>
            <a:off x="4296965" y="437484"/>
            <a:ext cx="9419035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</a:pPr>
            <a:r>
              <a:rPr lang="ru-RU" sz="11693" b="1" dirty="0">
                <a:latin typeface="Evolventa" charset="0"/>
                <a:ea typeface="Swung Note"/>
                <a:cs typeface="Swung Note"/>
                <a:sym typeface="Swung Note"/>
              </a:rPr>
              <a:t>АНАЛОГИ</a:t>
            </a:r>
            <a:endParaRPr lang="en-US" sz="11693" b="1" dirty="0">
              <a:latin typeface="Evolventa" charset="0"/>
              <a:ea typeface="Swung Note"/>
              <a:cs typeface="Swung Note"/>
              <a:sym typeface="Swung Note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32C9F35-57B3-74B2-15BF-B1E5C2925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37732"/>
              </p:ext>
            </p:extLst>
          </p:nvPr>
        </p:nvGraphicFramePr>
        <p:xfrm>
          <a:off x="1713043" y="1819536"/>
          <a:ext cx="15087600" cy="7847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70831207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7195382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1115784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5705406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6785500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031054930"/>
                    </a:ext>
                  </a:extLst>
                </a:gridCol>
              </a:tblGrid>
              <a:tr h="91825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Аналоги</a:t>
                      </a:r>
                    </a:p>
                    <a:p>
                      <a:pPr algn="ctr"/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Критерии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FoodSherlock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Calorie Mama AI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FoodAI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Mealschatbot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Food_scanner_bot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87226"/>
                  </a:ext>
                </a:extLst>
              </a:tr>
              <a:tr h="13682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Размерность базы</a:t>
                      </a:r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данных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большая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ограниченная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большая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большая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ограниченная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747392"/>
                  </a:ext>
                </a:extLst>
              </a:tr>
              <a:tr h="13682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Подсчет калорий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( по подписке)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678896"/>
                  </a:ext>
                </a:extLst>
              </a:tr>
              <a:tr h="13682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Распознавание </a:t>
                      </a:r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по фото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613"/>
                  </a:ext>
                </a:extLst>
              </a:tr>
              <a:tr h="13682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Стоимость и</a:t>
                      </a:r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доступность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бесплатно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платная подписка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бесплатно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платная подписка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платная подписка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70812"/>
                  </a:ext>
                </a:extLst>
              </a:tr>
              <a:tr h="13682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Образовательная </a:t>
                      </a:r>
                      <a:b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</a:br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функция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+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  <a:latin typeface="Evolventa" charset="0"/>
                        </a:rPr>
                        <a:t>-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latin typeface="Evolvent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6707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1629808" y="-5700706"/>
            <a:ext cx="12582484" cy="11430000"/>
          </a:xfrm>
          <a:custGeom>
            <a:avLst/>
            <a:gdLst/>
            <a:ahLst/>
            <a:cxnLst/>
            <a:rect l="l" t="t" r="r" b="b"/>
            <a:pathLst>
              <a:path w="12582484" h="11430000">
                <a:moveTo>
                  <a:pt x="0" y="0"/>
                </a:moveTo>
                <a:lnTo>
                  <a:pt x="12582484" y="0"/>
                </a:lnTo>
                <a:lnTo>
                  <a:pt x="12582484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11"/>
          <p:cNvSpPr txBox="1"/>
          <p:nvPr/>
        </p:nvSpPr>
        <p:spPr>
          <a:xfrm>
            <a:off x="3048000" y="1684393"/>
            <a:ext cx="9548537" cy="131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</a:pPr>
            <a:r>
              <a:rPr lang="en-US" sz="11693" dirty="0">
                <a:latin typeface="Evolventa" charset="0"/>
                <a:ea typeface="Swung Note"/>
                <a:cs typeface="Swung Note"/>
                <a:sym typeface="Swung Note"/>
              </a:rPr>
              <a:t>MVP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4500365" y="3730070"/>
            <a:ext cx="10863357" cy="4691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rtl="0" fontAlgn="base"/>
            <a:r>
              <a:rPr lang="ru-RU" sz="4400" b="0" i="0" u="none" strike="noStrike" dirty="0">
                <a:effectLst/>
                <a:latin typeface="Evolventa" charset="0"/>
              </a:rPr>
              <a:t>Распознавание блюд по фото.</a:t>
            </a:r>
            <a:endParaRPr lang="en-US" sz="4400" b="0" i="0" u="none" strike="noStrike" dirty="0">
              <a:effectLst/>
              <a:latin typeface="Evolventa" charset="0"/>
            </a:endParaRPr>
          </a:p>
          <a:p>
            <a:pPr marL="457200" rtl="0" fontAlgn="base"/>
            <a:endParaRPr lang="ru-RU" sz="4400" b="0" i="0" u="none" strike="noStrike" dirty="0">
              <a:effectLst/>
              <a:latin typeface="Evolventa" charset="0"/>
            </a:endParaRPr>
          </a:p>
          <a:p>
            <a:pPr marL="457200" rtl="0" fontAlgn="base"/>
            <a:r>
              <a:rPr lang="ru-RU" sz="4400" b="0" i="0" u="none" strike="noStrike" dirty="0">
                <a:effectLst/>
                <a:latin typeface="Evolventa" charset="0"/>
              </a:rPr>
              <a:t>Подсчет калорийности блюд.</a:t>
            </a:r>
            <a:endParaRPr lang="en-US" sz="4400" b="0" i="0" u="none" strike="noStrike" dirty="0">
              <a:effectLst/>
              <a:latin typeface="Evolventa" charset="0"/>
            </a:endParaRPr>
          </a:p>
          <a:p>
            <a:pPr marL="457200" rtl="0" fontAlgn="base"/>
            <a:endParaRPr lang="ru-RU" sz="4400" b="0" i="0" u="none" strike="noStrike" dirty="0">
              <a:effectLst/>
              <a:latin typeface="Evolventa" charset="0"/>
            </a:endParaRPr>
          </a:p>
          <a:p>
            <a:pPr marL="457200" rtl="0" fontAlgn="base">
              <a:spcAft>
                <a:spcPts val="800"/>
              </a:spcAft>
            </a:pPr>
            <a:r>
              <a:rPr lang="ru-RU" sz="4400" b="0" i="0" u="none" strike="noStrike" dirty="0">
                <a:effectLst/>
                <a:latin typeface="Evolventa" charset="0"/>
              </a:rPr>
              <a:t>Простой интерфейс с базовыми командами (/</a:t>
            </a:r>
            <a:r>
              <a:rPr lang="ru-RU" sz="4400" b="0" i="0" u="none" strike="noStrike" dirty="0" err="1">
                <a:effectLst/>
                <a:latin typeface="Evolventa" charset="0"/>
              </a:rPr>
              <a:t>start</a:t>
            </a:r>
            <a:r>
              <a:rPr lang="ru-RU" sz="4400" b="0" i="0" u="none" strike="noStrike" dirty="0">
                <a:effectLst/>
                <a:latin typeface="Evolventa" charset="0"/>
              </a:rPr>
              <a:t>, /</a:t>
            </a:r>
            <a:r>
              <a:rPr lang="ru-RU" sz="4400" b="0" i="0" u="none" strike="noStrike" dirty="0" err="1">
                <a:effectLst/>
                <a:latin typeface="Evolventa" charset="0"/>
              </a:rPr>
              <a:t>help</a:t>
            </a:r>
            <a:r>
              <a:rPr lang="ru-RU" sz="4400" b="0" i="0" u="none" strike="noStrike" dirty="0">
                <a:effectLst/>
                <a:latin typeface="Evolventa" charset="0"/>
              </a:rPr>
              <a:t>).</a:t>
            </a:r>
          </a:p>
          <a:p>
            <a:pPr algn="l">
              <a:lnSpc>
                <a:spcPts val="4099"/>
              </a:lnSpc>
            </a:pPr>
            <a:endParaRPr lang="en-US" sz="4099" dirty="0">
              <a:latin typeface="Evolventa" charset="0"/>
              <a:ea typeface="Moonlight"/>
              <a:cs typeface="Moonlight"/>
              <a:sym typeface="Moon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35CAC-9F8E-FC3B-9984-599000AAA34F}"/>
              </a:ext>
            </a:extLst>
          </p:cNvPr>
          <p:cNvSpPr txBox="1"/>
          <p:nvPr/>
        </p:nvSpPr>
        <p:spPr>
          <a:xfrm>
            <a:off x="4062725" y="3675476"/>
            <a:ext cx="905760" cy="84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6"/>
              </a:lnSpc>
            </a:pPr>
            <a:r>
              <a:rPr lang="en-US" sz="6500" dirty="0">
                <a:latin typeface="Evolventa" charset="0"/>
                <a:ea typeface="Swung Note"/>
                <a:cs typeface="Swung Note"/>
                <a:sym typeface="Swung Note"/>
              </a:rPr>
              <a:t>1.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2A4E097-1F67-83EC-AC92-1D83F4FAB0E1}"/>
              </a:ext>
            </a:extLst>
          </p:cNvPr>
          <p:cNvSpPr txBox="1"/>
          <p:nvPr/>
        </p:nvSpPr>
        <p:spPr>
          <a:xfrm>
            <a:off x="4062725" y="4990952"/>
            <a:ext cx="90576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6"/>
              </a:lnSpc>
            </a:pPr>
            <a:r>
              <a:rPr lang="en-US" sz="6500" dirty="0">
                <a:latin typeface="Evolventa" charset="0"/>
                <a:ea typeface="Swung Note"/>
                <a:cs typeface="Swung Note"/>
                <a:sym typeface="Swung Note"/>
              </a:rPr>
              <a:t>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27F7E-D065-B0AC-3F08-190F679E95D9}"/>
              </a:ext>
            </a:extLst>
          </p:cNvPr>
          <p:cNvSpPr txBox="1"/>
          <p:nvPr/>
        </p:nvSpPr>
        <p:spPr>
          <a:xfrm flipH="1">
            <a:off x="4062725" y="6222817"/>
            <a:ext cx="913779" cy="92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06"/>
              </a:lnSpc>
            </a:pPr>
            <a:r>
              <a:rPr lang="ru-RU" sz="6500" dirty="0">
                <a:latin typeface="Evolventa" charset="0"/>
                <a:ea typeface="Swung Note"/>
                <a:cs typeface="Swung Note"/>
                <a:sym typeface="Swung Note"/>
              </a:rPr>
              <a:t>3</a:t>
            </a:r>
            <a:r>
              <a:rPr lang="en-US" sz="6500" dirty="0">
                <a:latin typeface="Evolventa" charset="0"/>
                <a:ea typeface="Swung Note"/>
                <a:cs typeface="Swung Note"/>
                <a:sym typeface="Swung Note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5382" y="2441411"/>
            <a:ext cx="16305327" cy="16843704"/>
          </a:xfrm>
          <a:custGeom>
            <a:avLst/>
            <a:gdLst/>
            <a:ahLst/>
            <a:cxnLst/>
            <a:rect l="l" t="t" r="r" b="b"/>
            <a:pathLst>
              <a:path w="16305327" h="16843704">
                <a:moveTo>
                  <a:pt x="0" y="0"/>
                </a:moveTo>
                <a:lnTo>
                  <a:pt x="16305327" y="0"/>
                </a:lnTo>
                <a:lnTo>
                  <a:pt x="16305327" y="16843703"/>
                </a:lnTo>
                <a:lnTo>
                  <a:pt x="0" y="1684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3" r="-498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11"/>
          <p:cNvSpPr txBox="1"/>
          <p:nvPr/>
        </p:nvSpPr>
        <p:spPr>
          <a:xfrm>
            <a:off x="304800" y="800100"/>
            <a:ext cx="12775269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Evolventa" charset="0"/>
              </a:rPr>
              <a:t>Какие ключевые выводы мы</a:t>
            </a:r>
            <a:r>
              <a:rPr lang="en-US" sz="5400" b="1" dirty="0">
                <a:solidFill>
                  <a:schemeClr val="bg1"/>
                </a:solidFill>
                <a:latin typeface="Evolventa" charset="0"/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Evolventa" charset="0"/>
              </a:rPr>
              <a:t>сделали по результатам анализа конкурентов?</a:t>
            </a:r>
            <a:endParaRPr lang="en-US" sz="5400" b="1" dirty="0">
              <a:solidFill>
                <a:schemeClr val="bg1"/>
              </a:solidFill>
              <a:latin typeface="Evolventa" charset="0"/>
              <a:ea typeface="Swung Note"/>
              <a:cs typeface="Swung Note"/>
              <a:sym typeface="Swung Note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7162800" y="4610100"/>
            <a:ext cx="10863356" cy="5257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ru-RU" sz="4099" dirty="0">
                <a:solidFill>
                  <a:schemeClr val="bg1"/>
                </a:solidFill>
                <a:latin typeface="Evolventa" charset="0"/>
                <a:ea typeface="Moonlight"/>
                <a:cs typeface="Moonlight"/>
                <a:sym typeface="Moonlight"/>
              </a:rPr>
              <a:t>Мы поняли, что у нас имеются определенные стороны продукты, на которые нужно сделать упор, а также введение нового функционала, которого нет ни у одного аналога. Например:  большая база данных, весь базовый функционал без подписок, улучшенный алгоритм для сложных блюд, конкретные цифры калорий и учет диетических предпочтений.</a:t>
            </a:r>
            <a:endParaRPr lang="en-US" sz="4099" dirty="0">
              <a:solidFill>
                <a:schemeClr val="bg1"/>
              </a:solidFill>
              <a:latin typeface="Evolventa" charset="0"/>
              <a:ea typeface="Moonlight"/>
              <a:cs typeface="Moonlight"/>
              <a:sym typeface="Moon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983017" y="-4761724"/>
            <a:ext cx="12190366" cy="11580848"/>
          </a:xfrm>
          <a:custGeom>
            <a:avLst/>
            <a:gdLst/>
            <a:ahLst/>
            <a:cxnLst/>
            <a:rect l="l" t="t" r="r" b="b"/>
            <a:pathLst>
              <a:path w="12190366" h="11580848">
                <a:moveTo>
                  <a:pt x="0" y="0"/>
                </a:moveTo>
                <a:lnTo>
                  <a:pt x="12190366" y="0"/>
                </a:lnTo>
                <a:lnTo>
                  <a:pt x="12190366" y="11580848"/>
                </a:lnTo>
                <a:lnTo>
                  <a:pt x="0" y="1158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1"/>
          <p:cNvSpPr txBox="1"/>
          <p:nvPr/>
        </p:nvSpPr>
        <p:spPr>
          <a:xfrm>
            <a:off x="304800" y="571500"/>
            <a:ext cx="13895795" cy="1156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</a:pPr>
            <a:r>
              <a:rPr lang="ru-RU" sz="8000" dirty="0">
                <a:latin typeface="Evolventa" charset="0"/>
                <a:ea typeface="Swung Note"/>
                <a:cs typeface="Swung Note"/>
                <a:sym typeface="Swung Note"/>
              </a:rPr>
              <a:t>ТЕХНОЛОГИЧЕСКИЙ СТЕК</a:t>
            </a:r>
            <a:endParaRPr lang="en-US" sz="8000" dirty="0">
              <a:latin typeface="Evolventa" charset="0"/>
              <a:ea typeface="Swung Note"/>
              <a:cs typeface="Swung Note"/>
              <a:sym typeface="Swung Note"/>
            </a:endParaRPr>
          </a:p>
        </p:txBody>
      </p:sp>
      <p:pic>
        <p:nvPicPr>
          <p:cNvPr id="16" name="Picture 2" descr="torchvision: Models, Datasets and Transformations for Images">
            <a:extLst>
              <a:ext uri="{FF2B5EF4-FFF2-40B4-BE49-F238E27FC236}">
                <a16:creationId xmlns:a16="http://schemas.microsoft.com/office/drawing/2014/main" id="{BD8D8905-E42C-4CB1-6B09-DBD4AB80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06527"/>
            <a:ext cx="3338951" cy="385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Красочность, снимок экрана, темнота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7834-715E-C84C-A377-D841FFC5E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1487796"/>
            <a:ext cx="15643029" cy="8799204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986BA04-4188-80B8-0A44-A490FD20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19700"/>
            <a:ext cx="60579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tIns="0" rIns="0" bIns="0" rtlCol="0" anchor="t">
        <a:spAutoFit/>
      </a:bodyPr>
      <a:lstStyle>
        <a:defPPr algn="l">
          <a:lnSpc>
            <a:spcPts val="5430"/>
          </a:lnSpc>
          <a:defRPr sz="8000" b="1" dirty="0" smtClean="0">
            <a:solidFill>
              <a:srgbClr val="FFFFFF"/>
            </a:solidFill>
            <a:latin typeface="Jura Bold"/>
            <a:ea typeface="Jura Bold"/>
            <a:cs typeface="Jura Bold"/>
            <a:sym typeface="Jura Bold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289</Words>
  <Application>Microsoft Office PowerPoint</Application>
  <PresentationFormat>Произвольный</PresentationFormat>
  <Paragraphs>96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Evolventa</vt:lpstr>
      <vt:lpstr>Calibri</vt:lpstr>
      <vt:lpstr>Jura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в бизнесе и на работе</dc:title>
  <dc:creator>Ксения Ксейдинова</dc:creator>
  <cp:lastModifiedBy>Власов Леонид Дмитриевич</cp:lastModifiedBy>
  <cp:revision>5</cp:revision>
  <dcterms:created xsi:type="dcterms:W3CDTF">2006-08-16T00:00:00Z</dcterms:created>
  <dcterms:modified xsi:type="dcterms:W3CDTF">2025-06-18T11:39:22Z</dcterms:modified>
  <dc:identifier>DAGpxYFcaE0</dc:identifier>
</cp:coreProperties>
</file>