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Amatic SC" panose="020B0604020202020204" charset="-79"/>
      <p:regular r:id="rId11"/>
      <p:bold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Source Code Pro" panose="020B0604020202020204" charset="0"/>
      <p:regular r:id="rId17"/>
      <p:bold r:id="rId18"/>
    </p:embeddedFont>
    <p:embeddedFont>
      <p:font typeface="Lobster" panose="020B0604020202020204" charset="-52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Segoe Print" panose="02000600000000000000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2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0" dirty="0" smtClean="0">
                <a:latin typeface="Century Gothic" panose="020B0502020202020204" pitchFamily="34" charset="0"/>
              </a:rPr>
              <a:t>Удобен ли продукт в</a:t>
            </a:r>
            <a:r>
              <a:rPr lang="ru-RU" sz="2000" b="0" baseline="0" dirty="0" smtClean="0">
                <a:latin typeface="Century Gothic" panose="020B0502020202020204" pitchFamily="34" charset="0"/>
              </a:rPr>
              <a:t> </a:t>
            </a:r>
            <a:r>
              <a:rPr lang="ru-RU" sz="2000" b="0" dirty="0" smtClean="0">
                <a:latin typeface="Century Gothic" panose="020B0502020202020204" pitchFamily="34" charset="0"/>
              </a:rPr>
              <a:t>использовании?</a:t>
            </a:r>
            <a:endParaRPr lang="ru-RU" sz="2000" b="0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6.8487196961098978E-2"/>
          <c:y val="2.1104981495750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Удобство использования продукта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2F9-4F69-B88A-DA1A4367641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2F9-4F69-B88A-DA1A4367641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2F9-4F69-B88A-DA1A4367641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A2F9-4F69-B88A-DA1A4367641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2F9-4F69-B88A-DA1A4367641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A2F9-4F69-B88A-DA1A4367641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2.2000000000000002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9-4F69-B88A-DA1A4367641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aef3d4ab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aef3d4ab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aef3d4ab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aef3d4ab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aef3d4ab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aef3d4ab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aef3d4ab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aef3d4ab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aef3d4ab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aef3d4ab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aef3d4ab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aef3d4ab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1833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19055"/>
          </a:xfrm>
          <a:prstGeom prst="rect">
            <a:avLst/>
          </a:prstGeom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510119" y="186585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/>
              <a:t>Команда </a:t>
            </a:r>
            <a:r>
              <a:rPr lang="ru" sz="4800" dirty="0">
                <a:solidFill>
                  <a:srgbClr val="674EA7"/>
                </a:solidFill>
                <a:latin typeface="Lobster"/>
                <a:ea typeface="Lobster"/>
                <a:cs typeface="Lobster"/>
                <a:sym typeface="Lobster"/>
              </a:rPr>
              <a:t>“JAT”</a:t>
            </a:r>
            <a:endParaRPr sz="4800" dirty="0">
              <a:solidFill>
                <a:srgbClr val="674EA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/>
              <a:t>Группы: РИ-180022, РИ-180018</a:t>
            </a:r>
            <a:endParaRPr sz="48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52400" y="3862425"/>
            <a:ext cx="4211100" cy="14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Amatic SC"/>
                <a:ea typeface="Amatic SC"/>
                <a:cs typeface="Amatic SC"/>
                <a:sym typeface="Amatic SC"/>
              </a:rPr>
              <a:t>Список участников:</a:t>
            </a:r>
            <a:endParaRPr sz="24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Amatic SC"/>
                <a:ea typeface="Amatic SC"/>
                <a:cs typeface="Amatic SC"/>
                <a:sym typeface="Amatic SC"/>
              </a:rPr>
              <a:t>	Елисеев Ян Михайлович</a:t>
            </a:r>
            <a:endParaRPr sz="24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Amatic SC"/>
                <a:ea typeface="Amatic SC"/>
                <a:cs typeface="Amatic SC"/>
                <a:sym typeface="Amatic SC"/>
              </a:rPr>
              <a:t>	Гринько Алена Юрьевна</a:t>
            </a:r>
            <a:endParaRPr sz="24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Amatic SC"/>
                <a:ea typeface="Amatic SC"/>
                <a:cs typeface="Amatic SC"/>
                <a:sym typeface="Amatic SC"/>
              </a:rPr>
              <a:t>	Булев Даниил Вячеславович</a:t>
            </a:r>
            <a:endParaRPr sz="24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151850" y="3474333"/>
            <a:ext cx="45915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Куратор проектов:</a:t>
            </a:r>
            <a:endParaRPr sz="2400" b="1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	Шадрин Денис Борисович</a:t>
            </a:r>
            <a:endParaRPr sz="24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5690" y="2215191"/>
            <a:ext cx="4827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solidFill>
                  <a:srgbClr val="7030A0"/>
                </a:solidFill>
                <a:latin typeface="Century Gothic" panose="020B0502020202020204" pitchFamily="34" charset="0"/>
              </a:rPr>
              <a:t>ИНТЕЛЛЕКТУАЛЬНЫЕ ИНФОРМАЦИОННЫЕ СИСТЕМЫ И ТЕХНОЛОГИИ ФУНКЦИОНАЛЬНОЙ ДИАГНОСТИКИ И НЕЙРОРЕАБИЛИТАЦИИ</a:t>
            </a:r>
            <a:endParaRPr lang="ru-RU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1833900"/>
          </a:xfrm>
          <a:prstGeom prst="rect">
            <a:avLst/>
          </a:prstGeom>
          <a:solidFill>
            <a:schemeClr val="tx1">
              <a:lumMod val="20000"/>
              <a:lumOff val="80000"/>
              <a:alpha val="54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>
                <a:solidFill>
                  <a:schemeClr val="accent5">
                    <a:lumMod val="50000"/>
                  </a:schemeClr>
                </a:solidFill>
              </a:rPr>
              <a:t>Студенты и выпускники направления “Информационные системы и технологии” Уральского Федерального Университета, желающие освоить магистратуру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Целевая аудитория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49972"/>
            <a:ext cx="4876800" cy="3467217"/>
          </a:xfrm>
          <a:prstGeom prst="rect">
            <a:avLst/>
          </a:prstGeom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Потребности целевой аудитории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89187" y="1614284"/>
            <a:ext cx="4769068" cy="3215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000" dirty="0" smtClean="0">
                <a:solidFill>
                  <a:schemeClr val="accent4">
                    <a:lumMod val="75000"/>
                  </a:schemeClr>
                </a:solidFill>
              </a:rPr>
              <a:t>Продолжить обучение в ВУЗе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000" dirty="0" smtClean="0">
                <a:solidFill>
                  <a:schemeClr val="accent4">
                    <a:lumMod val="75000"/>
                  </a:schemeClr>
                </a:solidFill>
              </a:rPr>
              <a:t>Улучшить </a:t>
            </a:r>
            <a:r>
              <a:rPr lang="ru" sz="2000" dirty="0">
                <a:solidFill>
                  <a:schemeClr val="accent4">
                    <a:lumMod val="75000"/>
                  </a:schemeClr>
                </a:solidFill>
              </a:rPr>
              <a:t>знания по полученной профессии</a:t>
            </a:r>
            <a:endParaRPr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000" dirty="0">
                <a:solidFill>
                  <a:schemeClr val="accent4">
                    <a:lumMod val="75000"/>
                  </a:schemeClr>
                </a:solidFill>
              </a:rPr>
              <a:t>Обучаться на бесплатной основе</a:t>
            </a:r>
            <a:endParaRPr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000" dirty="0">
                <a:solidFill>
                  <a:schemeClr val="accent4">
                    <a:lumMod val="75000"/>
                  </a:schemeClr>
                </a:solidFill>
              </a:rPr>
              <a:t>Получить второй диплом</a:t>
            </a:r>
            <a:endParaRPr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000" dirty="0">
                <a:solidFill>
                  <a:schemeClr val="accent4">
                    <a:lumMod val="75000"/>
                  </a:schemeClr>
                </a:solidFill>
              </a:rPr>
              <a:t>Стать более конкурентоспособным</a:t>
            </a:r>
            <a:endParaRPr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Анализ конкурентов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501341" y="3330481"/>
            <a:ext cx="5883693" cy="1753899"/>
          </a:xfrm>
          <a:prstGeom prst="rect">
            <a:avLst/>
          </a:prstGeom>
          <a:solidFill>
            <a:schemeClr val="accent5">
              <a:lumMod val="50000"/>
              <a:alpha val="39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dirty="0">
                <a:solidFill>
                  <a:schemeClr val="bg1"/>
                </a:solidFill>
              </a:rPr>
              <a:t>Слабая конкуренция позволит нашему продукту пользоваться спросом у </a:t>
            </a:r>
            <a:r>
              <a:rPr lang="ru" sz="2400" dirty="0" smtClean="0">
                <a:solidFill>
                  <a:schemeClr val="bg1"/>
                </a:solidFill>
              </a:rPr>
              <a:t>большинства студентов старших курсов 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30" y="2099366"/>
            <a:ext cx="5683470" cy="2940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511" y="246288"/>
            <a:ext cx="6808748" cy="748200"/>
          </a:xfrm>
        </p:spPr>
        <p:txBody>
          <a:bodyPr/>
          <a:lstStyle/>
          <a:p>
            <a:pPr algn="ctr"/>
            <a:r>
              <a:rPr lang="ru-RU" dirty="0" smtClean="0"/>
              <a:t>Тестирование продукта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40539622"/>
              </p:ext>
            </p:extLst>
          </p:nvPr>
        </p:nvGraphicFramePr>
        <p:xfrm>
          <a:off x="-178677" y="994488"/>
          <a:ext cx="5736021" cy="361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967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126125"/>
            <a:ext cx="9144000" cy="5500319"/>
          </a:xfrm>
          <a:prstGeom prst="rect">
            <a:avLst/>
          </a:prstGeom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2960307" y="23648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FF0000"/>
                </a:solidFill>
              </a:rPr>
              <a:t>Сбор информации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 rot="890218">
            <a:off x="4555870" y="1321357"/>
            <a:ext cx="3344406" cy="33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ru" sz="2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Интернет</a:t>
            </a:r>
            <a:endParaRPr sz="20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2000" dirty="0">
                <a:solidFill>
                  <a:srgbClr val="002060"/>
                </a:solidFill>
                <a:latin typeface="Segoe Print" panose="02000600000000000000" pitchFamily="2" charset="0"/>
              </a:rPr>
              <a:t>Нормативные документы </a:t>
            </a:r>
            <a:r>
              <a:rPr lang="ru" sz="2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УрФУ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2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Сайт УрФУ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2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Сайт </a:t>
            </a:r>
            <a:r>
              <a:rPr lang="ru" sz="20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ИРиТ-РТФ</a:t>
            </a:r>
            <a:endParaRPr lang="ru" sz="20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2000" smtClean="0">
                <a:solidFill>
                  <a:srgbClr val="002060"/>
                </a:solidFill>
                <a:latin typeface="Segoe Print" panose="02000600000000000000" pitchFamily="2" charset="0"/>
              </a:rPr>
              <a:t>Студенты </a:t>
            </a:r>
            <a:r>
              <a:rPr lang="ru" sz="2000" smtClean="0">
                <a:solidFill>
                  <a:srgbClr val="002060"/>
                </a:solidFill>
                <a:latin typeface="Segoe Print" panose="02000600000000000000" pitchFamily="2" charset="0"/>
              </a:rPr>
              <a:t>ИРиТ-РТФ</a:t>
            </a:r>
            <a:endParaRPr sz="2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185439"/>
            <a:ext cx="8520600" cy="801000"/>
          </a:xfrm>
          <a:prstGeom prst="rect">
            <a:avLst/>
          </a:prstGeom>
          <a:solidFill>
            <a:schemeClr val="tx1">
              <a:lumMod val="40000"/>
              <a:lumOff val="60000"/>
              <a:alpha val="56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Так выглядел наш сайт на этапе разработки</a:t>
            </a:r>
            <a:endParaRPr dirty="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938396">
            <a:off x="1927821" y="1564427"/>
            <a:ext cx="5288358" cy="274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95" y="916370"/>
            <a:ext cx="4174709" cy="4174709"/>
          </a:xfrm>
          <a:prstGeom prst="rect">
            <a:avLst/>
          </a:prstGeom>
        </p:spPr>
      </p:pic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1067424" y="45932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Спасибо за </a:t>
            </a:r>
            <a:r>
              <a:rPr lang="ru" dirty="0" smtClean="0"/>
              <a:t>внимание!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113</Words>
  <Application>Microsoft Office PowerPoint</Application>
  <PresentationFormat>Экран (16:9)</PresentationFormat>
  <Paragraphs>34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Amatic SC</vt:lpstr>
      <vt:lpstr>Century Gothic</vt:lpstr>
      <vt:lpstr>Source Code Pro</vt:lpstr>
      <vt:lpstr>Arial</vt:lpstr>
      <vt:lpstr>Lobster</vt:lpstr>
      <vt:lpstr>Verdana</vt:lpstr>
      <vt:lpstr>Segoe Print</vt:lpstr>
      <vt:lpstr>Beach Day</vt:lpstr>
      <vt:lpstr>Команда “JAT” Группы: РИ-180022, РИ-180018</vt:lpstr>
      <vt:lpstr>Целевая аудитория</vt:lpstr>
      <vt:lpstr>Потребности целевой аудитории</vt:lpstr>
      <vt:lpstr>Анализ конкурентов</vt:lpstr>
      <vt:lpstr>Тестирование продукта</vt:lpstr>
      <vt:lpstr>Сбор информации</vt:lpstr>
      <vt:lpstr>Так выглядел наш сайт на этапе разработки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“JAT” Группы: РИ-180022, РИ-180018</dc:title>
  <dc:creator>Алена</dc:creator>
  <cp:lastModifiedBy>Пользователь Windows</cp:lastModifiedBy>
  <cp:revision>7</cp:revision>
  <dcterms:modified xsi:type="dcterms:W3CDTF">2019-01-15T03:11:07Z</dcterms:modified>
</cp:coreProperties>
</file>