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61" r:id="rId4"/>
    <p:sldId id="269" r:id="rId5"/>
    <p:sldId id="262" r:id="rId6"/>
    <p:sldId id="267" r:id="rId7"/>
    <p:sldId id="270" r:id="rId8"/>
    <p:sldId id="274" r:id="rId9"/>
    <p:sldId id="271" r:id="rId10"/>
    <p:sldId id="273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A592E-15A6-58A1-7A7C-D89931B6E7FB}" v="18" dt="2023-05-10T14:15:02.424"/>
    <p1510:client id="{386DD53D-B7F6-E8F6-432F-076A714C8666}" v="108" dt="2023-05-09T22:38:41.878"/>
    <p1510:client id="{3CA5A660-2448-AF15-D228-6BE220BBEB35}" v="1012" dt="2023-05-10T09:19:05.652"/>
    <p1510:client id="{3CFABCCA-0478-5CAC-8118-A0D4AEC55F88}" v="28" dt="2023-05-09T22:19:11.390"/>
    <p1510:client id="{4BEFE719-0F2D-D6E1-3616-E9D5AC2F49D7}" v="15" dt="2023-06-16T10:04:37.244"/>
    <p1510:client id="{4F9635DB-9888-AB93-2870-1709699B3625}" v="29" dt="2023-06-16T09:15:39.913"/>
    <p1510:client id="{6B9DBF16-2EC3-AF2A-4FD4-5F03C0472F25}" v="10" dt="2023-06-15T21:42:30.563"/>
    <p1510:client id="{912341D0-DF4F-9818-2080-33D02B3A9606}" v="25" dt="2023-06-16T10:08:33.528"/>
    <p1510:client id="{9B874F2D-F65E-0A1E-9C4A-6618FCB5E2D8}" v="17" dt="2023-05-09T21:11:53.389"/>
    <p1510:client id="{9DBFF9EE-81D8-A998-7D2E-1B4E5A0419FD}" v="71" dt="2023-06-16T08:35:56.589"/>
    <p1510:client id="{A25D1416-7EF6-69D4-C4D4-D532F5ADAE72}" v="2" dt="2023-06-16T09:27:13.156"/>
    <p1510:client id="{A5397AC0-FDC9-D4FD-88EF-E8FD9CFB7D52}" v="33" dt="2023-05-10T13:38:00.995"/>
    <p1510:client id="{AE161356-CDDD-54BB-9A4A-7D1387DCB5CD}" v="85" dt="2023-05-10T08:45:30.243"/>
    <p1510:client id="{C16F483F-FE41-4F75-4931-75299D1E39B9}" v="17" dt="2023-06-16T10:07:41.909"/>
    <p1510:client id="{C84E9F2C-F539-981D-A78C-47EE9FC20BF2}" v="1554" dt="2023-05-09T21:56:01.767"/>
    <p1510:client id="{E22D5D7D-41FA-4D4E-9107-30A4A8012100}" v="94" dt="2023-05-09T15:11:01.886"/>
    <p1510:client id="{EBFA25EF-532C-D781-3B86-DFCF864B8C1B}" v="390" dt="2023-05-10T12:13:12.594"/>
    <p1510:client id="{F1F5316A-3D4D-69B0-7DCF-4E0E696EAA28}" v="15" dt="2023-06-15T22:02:3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3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GbFGZgfjo?feature=oemb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5029-C4FC-ADAB-155B-8A121B61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38" y="535475"/>
            <a:ext cx="5145802" cy="917298"/>
          </a:xfrm>
        </p:spPr>
        <p:txBody>
          <a:bodyPr>
            <a:normAutofit/>
          </a:bodyPr>
          <a:lstStyle/>
          <a:p>
            <a:r>
              <a:rPr lang="en-US" sz="3600">
                <a:latin typeface="Arial Nova"/>
              </a:rPr>
              <a:t>Пре</a:t>
            </a:r>
            <a:r>
              <a:rPr lang="en-US" sz="3600">
                <a:solidFill>
                  <a:srgbClr val="FF0000"/>
                </a:solidFill>
                <a:latin typeface="Arial Nova"/>
              </a:rPr>
              <a:t>Красные</a:t>
            </a:r>
            <a:r>
              <a:rPr lang="en-US" sz="3600">
                <a:latin typeface="Arial Nova"/>
              </a:rPr>
              <a:t> Лица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34882-C2B3-D423-5BF8-B1EC102D3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8" y="2187077"/>
            <a:ext cx="5434097" cy="28799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br>
              <a:rPr lang="en-US">
                <a:latin typeface="Arial Nova"/>
              </a:rPr>
            </a:br>
            <a:r>
              <a:rPr lang="en-US" sz="6000" b="1">
                <a:latin typeface="Arial Nova"/>
                <a:ea typeface="+mn-lt"/>
                <a:cs typeface="+mn-lt"/>
              </a:rPr>
              <a:t>I </a:t>
            </a:r>
            <a:r>
              <a:rPr lang="en-US" sz="6000" b="1">
                <a:solidFill>
                  <a:srgbClr val="FF0000"/>
                </a:solidFill>
                <a:latin typeface="Arial Nova"/>
                <a:ea typeface="+mn-lt"/>
                <a:cs typeface="+mn-lt"/>
              </a:rPr>
              <a:t>UNDERSTAND </a:t>
            </a:r>
            <a:r>
              <a:rPr lang="en-US" sz="6000" b="1">
                <a:latin typeface="Arial Nova"/>
                <a:ea typeface="+mn-lt"/>
                <a:cs typeface="+mn-lt"/>
              </a:rPr>
              <a:t>THIS GAME</a:t>
            </a:r>
            <a:endParaRPr lang="en-US" sz="6000">
              <a:latin typeface="Arial Nov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975978-6244-1B7E-742F-5E4AAB25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1</a:t>
            </a:fld>
            <a:endParaRPr lang="en-US"/>
          </a:p>
        </p:txBody>
      </p:sp>
      <p:pic>
        <p:nvPicPr>
          <p:cNvPr id="4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D659D37-8C3E-4679-1B52-74E46041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813" y="2190508"/>
            <a:ext cx="5389032" cy="3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94" y="4595965"/>
            <a:ext cx="3071023" cy="119011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Степан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Лемтюгин</a:t>
            </a:r>
            <a:br>
              <a:rPr lang="en-US" sz="2400">
                <a:latin typeface="Arial Nova"/>
                <a:ea typeface="+mj-lt"/>
                <a:cs typeface="+mj-lt"/>
              </a:rPr>
            </a:br>
            <a:r>
              <a:rPr lang="en-US" sz="2400" err="1">
                <a:solidFill>
                  <a:srgbClr val="FF0000"/>
                </a:solidFill>
                <a:latin typeface="Arial Nova"/>
                <a:cs typeface="Calibri Light"/>
              </a:rPr>
              <a:t>Разработчик</a:t>
            </a:r>
          </a:p>
          <a:p>
            <a:pPr algn="ctr"/>
            <a:endParaRPr lang="en-US" sz="240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A78A91-2C60-C6E3-8EF7-EE430CA3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7" y="1922944"/>
            <a:ext cx="2482516" cy="250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BE29C-6856-BCF3-3387-5AD49C1BF03E}"/>
              </a:ext>
            </a:extLst>
          </p:cNvPr>
          <p:cNvGrpSpPr/>
          <p:nvPr/>
        </p:nvGrpSpPr>
        <p:grpSpPr>
          <a:xfrm>
            <a:off x="6098006" y="1465847"/>
            <a:ext cx="3094121" cy="3931212"/>
            <a:chOff x="3180348" y="844216"/>
            <a:chExt cx="3094121" cy="393121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C973704-1F6A-3C9C-1148-C3C42E056E2B}"/>
                </a:ext>
              </a:extLst>
            </p:cNvPr>
            <p:cNvSpPr txBox="1">
              <a:spLocks/>
            </p:cNvSpPr>
            <p:nvPr/>
          </p:nvSpPr>
          <p:spPr>
            <a:xfrm>
              <a:off x="3328746" y="3946260"/>
              <a:ext cx="2770234" cy="82916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err="1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Попов</a:t>
              </a:r>
              <a:r>
                <a:rPr lang="en-US" sz="2400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Евгений</a:t>
              </a:r>
              <a:br>
                <a:rPr lang="en-US" sz="2400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</a:br>
              <a:r>
                <a:rPr lang="en-US" sz="2400">
                  <a:solidFill>
                    <a:srgbClr val="FF0000"/>
                  </a:solidFill>
                  <a:latin typeface="Arial Nova"/>
                  <a:cs typeface="Calibri Light"/>
                </a:rPr>
                <a:t>Тимлид</a:t>
              </a:r>
            </a:p>
            <a:p>
              <a:pPr algn="ctr"/>
              <a:endParaRPr lang="en-US" sz="2400">
                <a:solidFill>
                  <a:srgbClr val="000000"/>
                </a:solidFill>
                <a:latin typeface="Arial Nova"/>
              </a:endParaRPr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418CA64-877A-20DA-BAA6-97A48B700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0348" y="844216"/>
              <a:ext cx="3094121" cy="3094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4B92C-9787-B1ED-7FAC-A0A840BC2B39}"/>
              </a:ext>
            </a:extLst>
          </p:cNvPr>
          <p:cNvGrpSpPr/>
          <p:nvPr/>
        </p:nvGrpSpPr>
        <p:grpSpPr>
          <a:xfrm>
            <a:off x="9194140" y="1886953"/>
            <a:ext cx="2770234" cy="3510107"/>
            <a:chOff x="9184114" y="1295400"/>
            <a:chExt cx="2770234" cy="351010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05885B35-116C-C68D-A9F9-F4A177AB80B8}"/>
                </a:ext>
              </a:extLst>
            </p:cNvPr>
            <p:cNvSpPr txBox="1">
              <a:spLocks/>
            </p:cNvSpPr>
            <p:nvPr/>
          </p:nvSpPr>
          <p:spPr>
            <a:xfrm>
              <a:off x="9184114" y="3976339"/>
              <a:ext cx="2770234" cy="82916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err="1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Максим</a:t>
              </a:r>
              <a:r>
                <a:rPr lang="en-US" sz="2400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Макушин</a:t>
              </a:r>
              <a:endParaRPr lang="en-US" sz="2400">
                <a:latin typeface="Arial Nova"/>
              </a:endParaRPr>
            </a:p>
            <a:p>
              <a:pPr algn="ctr"/>
              <a:r>
                <a:rPr lang="en-US" sz="2400" err="1">
                  <a:solidFill>
                    <a:srgbClr val="FF0000"/>
                  </a:solidFill>
                  <a:latin typeface="Arial Nova"/>
                  <a:ea typeface="+mj-lt"/>
                  <a:cs typeface="+mj-lt"/>
                </a:rPr>
                <a:t>Разработчик</a:t>
              </a:r>
            </a:p>
            <a:p>
              <a:pPr algn="ctr"/>
              <a:endParaRPr lang="en-US" sz="2400">
                <a:solidFill>
                  <a:srgbClr val="000000"/>
                </a:solidFill>
                <a:latin typeface="Arial Nova"/>
              </a:endParaRPr>
            </a:p>
          </p:txBody>
        </p:sp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56B40A8A-5952-7897-712C-C1548E0B5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6137" y="1295400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44F2F4-7C80-2A3B-079F-54B89A43524F}"/>
              </a:ext>
            </a:extLst>
          </p:cNvPr>
          <p:cNvGrpSpPr/>
          <p:nvPr/>
        </p:nvGrpSpPr>
        <p:grpSpPr>
          <a:xfrm>
            <a:off x="3178352" y="1806742"/>
            <a:ext cx="3071023" cy="4011423"/>
            <a:chOff x="3027957" y="1134979"/>
            <a:chExt cx="3071023" cy="4011423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8E2C244-2072-EC31-A93D-431B3BDE984E}"/>
                </a:ext>
              </a:extLst>
            </p:cNvPr>
            <p:cNvSpPr txBox="1">
              <a:spLocks/>
            </p:cNvSpPr>
            <p:nvPr/>
          </p:nvSpPr>
          <p:spPr>
            <a:xfrm>
              <a:off x="3027957" y="3956286"/>
              <a:ext cx="3071023" cy="11901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err="1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Максим</a:t>
              </a:r>
              <a:r>
                <a:rPr lang="en-US" sz="2400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latin typeface="Arial Nova"/>
                  <a:ea typeface="+mj-lt"/>
                  <a:cs typeface="+mj-lt"/>
                </a:rPr>
                <a:t>Изместьев</a:t>
              </a:r>
              <a:endParaRPr lang="en-US" sz="2400" err="1">
                <a:latin typeface="Arial Nova"/>
                <a:cs typeface="Calibri Light"/>
              </a:endParaRPr>
            </a:p>
            <a:p>
              <a:pPr algn="ctr"/>
              <a:r>
                <a:rPr lang="en-US" sz="2400" err="1">
                  <a:solidFill>
                    <a:srgbClr val="FF0000"/>
                  </a:solidFill>
                  <a:latin typeface="Arial Nova"/>
                  <a:cs typeface="Calibri Light"/>
                </a:rPr>
                <a:t>Аналитик</a:t>
              </a:r>
              <a:endParaRPr lang="en-US" sz="2400" err="1">
                <a:solidFill>
                  <a:srgbClr val="000000"/>
                </a:solidFill>
                <a:latin typeface="Arial Nova"/>
                <a:cs typeface="Calibri Light"/>
              </a:endParaRPr>
            </a:p>
            <a:p>
              <a:pPr algn="ctr"/>
              <a:endParaRPr lang="en-US" sz="2400">
                <a:solidFill>
                  <a:srgbClr val="000000"/>
                </a:solidFill>
                <a:latin typeface="Arial Nova"/>
              </a:endParaRPr>
            </a:p>
          </p:txBody>
        </p:sp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04FB5446-C8F1-A775-5CF5-4943601B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0242" y="1134979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0159816-8E45-8049-3CF5-4813D61D2703}"/>
              </a:ext>
            </a:extLst>
          </p:cNvPr>
          <p:cNvSpPr txBox="1">
            <a:spLocks/>
          </p:cNvSpPr>
          <p:nvPr/>
        </p:nvSpPr>
        <p:spPr>
          <a:xfrm>
            <a:off x="3348008" y="344584"/>
            <a:ext cx="5796347" cy="919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err="1">
                <a:latin typeface="Arial Nova"/>
              </a:rPr>
              <a:t>Пре</a:t>
            </a:r>
            <a:r>
              <a:rPr lang="en-US" err="1">
                <a:solidFill>
                  <a:srgbClr val="FF0000"/>
                </a:solidFill>
                <a:latin typeface="Arial Nova"/>
              </a:rPr>
              <a:t>Красные</a:t>
            </a:r>
            <a:r>
              <a:rPr lang="en-US">
                <a:latin typeface="Arial Nova"/>
              </a:rPr>
              <a:t> </a:t>
            </a:r>
            <a:r>
              <a:rPr lang="en-US" err="1">
                <a:latin typeface="Arial Nova"/>
              </a:rPr>
              <a:t>Лица</a:t>
            </a:r>
            <a:r>
              <a:rPr lang="en-US">
                <a:latin typeface="Arial Nova"/>
              </a:rPr>
              <a:t> </a:t>
            </a:r>
            <a:endParaRPr lang="en-US">
              <a:latin typeface="Arial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9C702-1280-DC02-F576-384E0C9AF909}"/>
              </a:ext>
            </a:extLst>
          </p:cNvPr>
          <p:cNvGrpSpPr/>
          <p:nvPr/>
        </p:nvGrpSpPr>
        <p:grpSpPr>
          <a:xfrm>
            <a:off x="1796074" y="1217677"/>
            <a:ext cx="8597899" cy="4068089"/>
            <a:chOff x="2225920" y="934369"/>
            <a:chExt cx="8597899" cy="40680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649690-F207-5FC5-1637-74793148398B}"/>
                </a:ext>
              </a:extLst>
            </p:cNvPr>
            <p:cNvSpPr txBox="1"/>
            <p:nvPr/>
          </p:nvSpPr>
          <p:spPr>
            <a:xfrm>
              <a:off x="2745154" y="4171461"/>
              <a:ext cx="117035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Arial Nova"/>
                  <a:ea typeface="+mn-lt"/>
                  <a:cs typeface="+mn-lt"/>
                </a:rPr>
                <a:t>GitHub</a:t>
              </a:r>
              <a:endParaRPr lang="en-US" err="1"/>
            </a:p>
            <a:p>
              <a:pPr marL="342900" indent="-342900" algn="ctr">
                <a:buFont typeface="Arial"/>
                <a:buChar char="•"/>
              </a:pPr>
              <a:endParaRPr lang="en-US" sz="2400">
                <a:latin typeface="Calibri" panose="020F0502020204030204"/>
                <a:cs typeface="Calibri" panose="020F0502020204030204"/>
              </a:endParaRPr>
            </a:p>
          </p:txBody>
        </p:sp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B5272A8C-06A2-9BE6-8CE7-95233DA30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5920" y="1669073"/>
              <a:ext cx="2216638" cy="2216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0849454-4619-AD3E-49C6-8FA8299F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8709" y="934369"/>
              <a:ext cx="2225431" cy="2957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1B1631-CF46-7FE5-40BE-CD6C69C31DE1}"/>
                </a:ext>
              </a:extLst>
            </p:cNvPr>
            <p:cNvSpPr txBox="1"/>
            <p:nvPr/>
          </p:nvSpPr>
          <p:spPr>
            <a:xfrm>
              <a:off x="5402385" y="4171461"/>
              <a:ext cx="218635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err="1">
                  <a:latin typeface="Arial"/>
                  <a:cs typeface="Calibri"/>
                </a:rPr>
                <a:t>Контакты</a:t>
              </a:r>
              <a:r>
                <a:rPr lang="en-US" sz="2400">
                  <a:latin typeface="Arial"/>
                  <a:cs typeface="Calibri"/>
                </a:rPr>
                <a:t> </a:t>
              </a:r>
              <a:r>
                <a:rPr lang="en-US" sz="2400" err="1">
                  <a:latin typeface="Arial"/>
                  <a:cs typeface="Calibri"/>
                </a:rPr>
                <a:t>тимлида</a:t>
              </a:r>
              <a:endParaRPr lang="en-US" sz="2400">
                <a:latin typeface="Arial"/>
                <a:cs typeface="Calibri"/>
              </a:endParaRPr>
            </a:p>
          </p:txBody>
        </p: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CFFDFEA1-761F-951F-DDE6-EF72F76A5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7181" y="1671027"/>
              <a:ext cx="2216638" cy="2216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12459F-B6E5-9CD6-AA8B-B355B7B3FE59}"/>
                </a:ext>
              </a:extLst>
            </p:cNvPr>
            <p:cNvSpPr txBox="1"/>
            <p:nvPr/>
          </p:nvSpPr>
          <p:spPr>
            <a:xfrm>
              <a:off x="8792308" y="4171461"/>
              <a:ext cx="184443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err="1">
                  <a:latin typeface="Arial"/>
                  <a:cs typeface="Calibri"/>
                </a:rPr>
                <a:t>Страница</a:t>
              </a:r>
              <a:r>
                <a:rPr lang="en-US" sz="2400">
                  <a:latin typeface="Arial"/>
                  <a:cs typeface="Calibri"/>
                </a:rPr>
                <a:t> </a:t>
              </a:r>
              <a:r>
                <a:rPr lang="en-US" sz="2400" err="1">
                  <a:latin typeface="Arial"/>
                  <a:cs typeface="Calibri"/>
                </a:rPr>
                <a:t>проекта</a:t>
              </a:r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241863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22" y="2203031"/>
            <a:ext cx="4251165" cy="1325563"/>
          </a:xfrm>
        </p:spPr>
        <p:txBody>
          <a:bodyPr>
            <a:noAutofit/>
          </a:bodyPr>
          <a:lstStyle/>
          <a:p>
            <a:br>
              <a:rPr lang="en-US" sz="2400">
                <a:latin typeface="Arial Nova"/>
                <a:ea typeface="+mj-lt"/>
                <a:cs typeface="+mj-lt"/>
              </a:rPr>
            </a:br>
            <a:r>
              <a:rPr lang="en-US" sz="2400" b="1" cap="all">
                <a:solidFill>
                  <a:srgbClr val="FF0000"/>
                </a:solidFill>
                <a:latin typeface="Arial Nova"/>
                <a:ea typeface="+mj-lt"/>
                <a:cs typeface="+mj-lt"/>
              </a:rPr>
              <a:t>I UNDERSTAND</a:t>
            </a:r>
            <a:r>
              <a:rPr lang="en-US" sz="2400" b="1" cap="all">
                <a:latin typeface="Arial Nova"/>
                <a:ea typeface="+mj-lt"/>
                <a:cs typeface="+mj-lt"/>
              </a:rPr>
              <a:t> THIS GAME </a:t>
            </a:r>
            <a:br>
              <a:rPr lang="en-US" sz="2400" b="1" cap="all">
                <a:latin typeface="Arial Nova"/>
                <a:ea typeface="+mj-lt"/>
                <a:cs typeface="+mj-lt"/>
              </a:rPr>
            </a:b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Игра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, 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которая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будет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объяснять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как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работают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механики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игр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“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под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2400" cap="all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капотом</a:t>
            </a:r>
            <a:r>
              <a:rPr lang="en-US" sz="2400" cap="all">
                <a:solidFill>
                  <a:srgbClr val="000000"/>
                </a:solidFill>
                <a:latin typeface="Arial"/>
                <a:ea typeface="+mj-lt"/>
                <a:cs typeface="Arial"/>
              </a:rPr>
              <a:t>”.</a:t>
            </a:r>
            <a:endParaRPr lang="en-US" sz="2400">
              <a:latin typeface="Arial Nova"/>
              <a:ea typeface="+mj-lt"/>
              <a:cs typeface="+mj-lt"/>
            </a:endParaRPr>
          </a:p>
          <a:p>
            <a:endParaRPr lang="en-US" sz="2400">
              <a:latin typeface="Arial Nov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6B8AF0-AD14-9172-1328-62A88B1D5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6" b="16612"/>
          <a:stretch/>
        </p:blipFill>
        <p:spPr>
          <a:xfrm>
            <a:off x="5427270" y="1771913"/>
            <a:ext cx="6121860" cy="298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93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28" y="2332193"/>
            <a:ext cx="5234424" cy="1941024"/>
          </a:xfrm>
        </p:spPr>
        <p:txBody>
          <a:bodyPr>
            <a:noAutofit/>
          </a:bodyPr>
          <a:lstStyle/>
          <a:p>
            <a:r>
              <a:rPr lang="en-US" sz="3200" err="1">
                <a:latin typeface="Arial Nova"/>
                <a:cs typeface="Calibri Light"/>
              </a:rPr>
              <a:t>Целевая</a:t>
            </a:r>
            <a:r>
              <a:rPr lang="en-US" sz="3200">
                <a:latin typeface="Arial Nova"/>
                <a:cs typeface="Calibri Light"/>
              </a:rPr>
              <a:t> </a:t>
            </a:r>
            <a:r>
              <a:rPr lang="en-US" sz="3200" err="1">
                <a:latin typeface="Arial Nova"/>
                <a:cs typeface="Calibri Light"/>
              </a:rPr>
              <a:t>аудитория</a:t>
            </a:r>
            <a:r>
              <a:rPr lang="en-US" sz="3200">
                <a:latin typeface="Arial Nova"/>
                <a:cs typeface="Calibri Light"/>
              </a:rPr>
              <a:t> - </a:t>
            </a:r>
            <a:r>
              <a:rPr lang="en-US" sz="3200" err="1">
                <a:latin typeface="Arial Nova"/>
                <a:cs typeface="Calibri Light"/>
              </a:rPr>
              <a:t>начинающие</a:t>
            </a:r>
            <a:r>
              <a:rPr lang="en-US" sz="3200">
                <a:latin typeface="Arial Nova"/>
                <a:cs typeface="Calibri Light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 Nova"/>
                <a:cs typeface="Calibri Light"/>
              </a:rPr>
              <a:t>разработчики</a:t>
            </a:r>
            <a:r>
              <a:rPr lang="en-US" sz="3200">
                <a:latin typeface="Arial Nova"/>
                <a:cs typeface="Calibri Light"/>
              </a:rPr>
              <a:t> </a:t>
            </a:r>
            <a:r>
              <a:rPr lang="en-US" sz="3200" err="1">
                <a:latin typeface="Arial Nova"/>
                <a:cs typeface="Calibri Light"/>
              </a:rPr>
              <a:t>игр</a:t>
            </a:r>
            <a:r>
              <a:rPr lang="en-US" sz="3200">
                <a:latin typeface="Arial Nova"/>
                <a:cs typeface="Calibri Light"/>
              </a:rPr>
              <a:t> </a:t>
            </a:r>
            <a:r>
              <a:rPr lang="en-US" sz="3200" err="1">
                <a:latin typeface="Arial Nova"/>
                <a:cs typeface="Calibri Light"/>
              </a:rPr>
              <a:t>на</a:t>
            </a:r>
            <a:r>
              <a:rPr lang="en-US" sz="3200">
                <a:latin typeface="Arial Nova"/>
                <a:cs typeface="Calibri Light"/>
              </a:rPr>
              <a:t> Unity</a:t>
            </a:r>
          </a:p>
          <a:p>
            <a:endParaRPr lang="en-US" sz="2400">
              <a:latin typeface="Arial Nov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dirty="0" smtClean="0"/>
              <a:t>3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069C82A-2059-8EAE-45E2-A08AB7A0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89" y="1794590"/>
            <a:ext cx="3432215" cy="344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18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21" y="1881065"/>
            <a:ext cx="4667833" cy="3101744"/>
          </a:xfrm>
        </p:spPr>
        <p:txBody>
          <a:bodyPr>
            <a:noAutofit/>
          </a:bodyPr>
          <a:lstStyle/>
          <a:p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Наш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проект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не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имеет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прямых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 Nova"/>
                <a:ea typeface="+mj-lt"/>
                <a:cs typeface="+mj-lt"/>
              </a:rPr>
              <a:t>конкурентов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,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однако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мы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рассматриваем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косвенных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-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онлайн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курсы</a:t>
            </a:r>
            <a:r>
              <a:rPr lang="en-US" sz="2400">
                <a:solidFill>
                  <a:srgbClr val="000000"/>
                </a:solidFill>
                <a:latin typeface="Arial Nova"/>
                <a:ea typeface="+mj-lt"/>
                <a:cs typeface="+mj-lt"/>
              </a:rPr>
              <a:t>.</a:t>
            </a:r>
            <a:endParaRPr lang="en-US" sz="2400">
              <a:solidFill>
                <a:srgbClr val="000000"/>
              </a:solidFill>
              <a:latin typeface="Arial Nova"/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A95A93-00D9-35FA-0243-541BE14BC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584" y="1265215"/>
            <a:ext cx="3976436" cy="17708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E35213A-998F-BBCD-D8FD-8789DC180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584" y="3601083"/>
            <a:ext cx="3976436" cy="17413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37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22" y="1103745"/>
            <a:ext cx="4539828" cy="21654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 Nova"/>
                <a:ea typeface="+mj-lt"/>
                <a:cs typeface="+mj-lt"/>
              </a:rPr>
              <a:t>Мы</a:t>
            </a:r>
            <a:r>
              <a:rPr lang="en-US">
                <a:latin typeface="Arial Nova"/>
                <a:ea typeface="+mj-lt"/>
                <a:cs typeface="+mj-lt"/>
              </a:rPr>
              <a:t> </a:t>
            </a:r>
            <a:r>
              <a:rPr lang="en-US" err="1">
                <a:solidFill>
                  <a:srgbClr val="FF0000"/>
                </a:solidFill>
                <a:latin typeface="Arial Nova"/>
                <a:ea typeface="+mj-lt"/>
                <a:cs typeface="+mj-lt"/>
              </a:rPr>
              <a:t>объясним</a:t>
            </a:r>
            <a:r>
              <a:rPr lang="en-US">
                <a:latin typeface="Arial Nova"/>
                <a:ea typeface="+mj-lt"/>
                <a:cs typeface="+mj-lt"/>
              </a:rPr>
              <a:t>:</a:t>
            </a:r>
            <a:br>
              <a:rPr lang="en-US"/>
            </a:br>
            <a:endParaRPr lang="en-US">
              <a:latin typeface="Arial Nova"/>
            </a:endParaRPr>
          </a:p>
          <a:p>
            <a:endParaRPr lang="en-US">
              <a:latin typeface="Arial Nov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5</a:t>
            </a:fld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8A2969-ACCF-EEE0-9AF2-2EAC3455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90" y="-60011"/>
            <a:ext cx="6793475" cy="3781254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9E73C4-33D3-FABB-D4EF-038421FF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06839" y="233702"/>
            <a:ext cx="4871860" cy="2736143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E9E032-6239-6FAF-2106-1AF55009D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96" y="3267060"/>
            <a:ext cx="6902350" cy="3859756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758087-E60D-9FFB-428F-B87E06400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14545" y="3035486"/>
            <a:ext cx="5017080" cy="28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72" y="1465643"/>
            <a:ext cx="5505618" cy="3330090"/>
          </a:xfrm>
        </p:spPr>
        <p:txBody>
          <a:bodyPr>
            <a:noAutofit/>
          </a:bodyPr>
          <a:lstStyle/>
          <a:p>
            <a:r>
              <a:rPr lang="en-US" sz="3200" err="1">
                <a:latin typeface="Arial"/>
                <a:ea typeface="+mj-lt"/>
                <a:cs typeface="Arial"/>
              </a:rPr>
              <a:t>Игровой</a:t>
            </a:r>
            <a:r>
              <a:rPr lang="en-US" sz="3200">
                <a:latin typeface="Arial"/>
                <a:ea typeface="+mj-lt"/>
                <a:cs typeface="Arial"/>
              </a:rPr>
              <a:t> </a:t>
            </a:r>
            <a:r>
              <a:rPr lang="en-US" sz="3200" err="1">
                <a:latin typeface="Arial"/>
                <a:ea typeface="+mj-lt"/>
                <a:cs typeface="Arial"/>
              </a:rPr>
              <a:t>цикл</a:t>
            </a:r>
            <a:r>
              <a:rPr lang="en-US" sz="3200">
                <a:latin typeface="Arial"/>
                <a:ea typeface="+mj-lt"/>
                <a:cs typeface="Arial"/>
              </a:rPr>
              <a:t>:</a:t>
            </a:r>
            <a:br>
              <a:rPr lang="en-US" sz="3200">
                <a:latin typeface="Arial"/>
                <a:ea typeface="+mj-lt"/>
                <a:cs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+mj-lt"/>
                <a:cs typeface="Arial"/>
              </a:rPr>
              <a:t>1</a:t>
            </a:r>
            <a:r>
              <a:rPr lang="en-US" sz="3200">
                <a:latin typeface="Arial"/>
                <a:ea typeface="+mj-lt"/>
                <a:cs typeface="Arial"/>
              </a:rPr>
              <a:t>.</a:t>
            </a:r>
            <a:r>
              <a:rPr lang="en-US" sz="3200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Старт</a:t>
            </a:r>
            <a:endParaRPr lang="en-US" sz="3200">
              <a:latin typeface="Arial"/>
              <a:cs typeface="Arial"/>
            </a:endParaRPr>
          </a:p>
          <a:p>
            <a:r>
              <a:rPr lang="en-US" sz="3200">
                <a:solidFill>
                  <a:srgbClr val="000000"/>
                </a:solidFill>
                <a:latin typeface="Arial"/>
                <a:ea typeface="+mj-lt"/>
                <a:cs typeface="Arial"/>
              </a:rPr>
              <a:t>2. </a:t>
            </a:r>
            <a:r>
              <a:rPr lang="en-US" sz="3200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Прохождение</a:t>
            </a:r>
            <a:r>
              <a:rPr lang="en-US" sz="3200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уровня</a:t>
            </a:r>
            <a:endParaRPr lang="en-US" sz="3200">
              <a:latin typeface="Arial"/>
              <a:cs typeface="Arial"/>
            </a:endParaRPr>
          </a:p>
          <a:p>
            <a:r>
              <a:rPr lang="en-US" sz="3200">
                <a:solidFill>
                  <a:srgbClr val="000000"/>
                </a:solidFill>
                <a:latin typeface="Arial"/>
                <a:ea typeface="+mj-lt"/>
                <a:cs typeface="Arial"/>
              </a:rPr>
              <a:t>3. </a:t>
            </a:r>
            <a:r>
              <a:rPr lang="en-US" sz="3200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Получение</a:t>
            </a:r>
            <a:r>
              <a:rPr lang="en-US" sz="3200">
                <a:solidFill>
                  <a:srgbClr val="000000"/>
                </a:solidFill>
                <a:latin typeface="Arial"/>
                <a:ea typeface="+mj-lt"/>
                <a:cs typeface="Arial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Arial"/>
                <a:ea typeface="+mj-lt"/>
                <a:cs typeface="Arial"/>
              </a:rPr>
              <a:t>информации</a:t>
            </a:r>
            <a:endParaRPr lang="en-US" sz="3200" err="1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1C7A66-80B7-9779-D3F8-472EDF3F5343}"/>
              </a:ext>
            </a:extLst>
          </p:cNvPr>
          <p:cNvGrpSpPr/>
          <p:nvPr/>
        </p:nvGrpSpPr>
        <p:grpSpPr>
          <a:xfrm>
            <a:off x="7450667" y="1082675"/>
            <a:ext cx="3626405" cy="4691667"/>
            <a:chOff x="7450667" y="1082675"/>
            <a:chExt cx="3626405" cy="46916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8F59D4-F460-377B-318E-50AEC2DBD237}"/>
                </a:ext>
              </a:extLst>
            </p:cNvPr>
            <p:cNvGrpSpPr/>
            <p:nvPr/>
          </p:nvGrpSpPr>
          <p:grpSpPr>
            <a:xfrm>
              <a:off x="7451557" y="3168316"/>
              <a:ext cx="3625515" cy="2606026"/>
              <a:chOff x="7311189" y="2857500"/>
              <a:chExt cx="3625515" cy="2606026"/>
            </a:xfrm>
          </p:grpSpPr>
          <p:pic>
            <p:nvPicPr>
              <p:cNvPr id="36" name="Picture 36">
                <a:extLst>
                  <a:ext uri="{FF2B5EF4-FFF2-40B4-BE49-F238E27FC236}">
                    <a16:creationId xmlns:a16="http://schemas.microsoft.com/office/drawing/2014/main" id="{EFCCC16D-427E-E222-2CAF-541F1789E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11189" y="3429815"/>
                <a:ext cx="3625515" cy="20337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A7234F8B-F144-541C-89C0-B3AAAED0351B}"/>
                  </a:ext>
                </a:extLst>
              </p:cNvPr>
              <p:cNvSpPr/>
              <p:nvPr/>
            </p:nvSpPr>
            <p:spPr>
              <a:xfrm>
                <a:off x="8883314" y="2857500"/>
                <a:ext cx="481263" cy="501315"/>
              </a:xfrm>
              <a:prstGeom prst="downArrow">
                <a:avLst/>
              </a:prstGeom>
              <a:solidFill>
                <a:schemeClr val="bg2">
                  <a:lumMod val="9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0C49168E-320E-137E-F642-9B95C47EA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0667" y="1082675"/>
              <a:ext cx="3623733" cy="2051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596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3" y="2048567"/>
            <a:ext cx="5505618" cy="4355859"/>
          </a:xfrm>
        </p:spPr>
        <p:txBody>
          <a:bodyPr>
            <a:noAutofit/>
          </a:bodyPr>
          <a:lstStyle/>
          <a:p>
            <a:endParaRPr lang="en-US" sz="2400">
              <a:solidFill>
                <a:srgbClr val="000000"/>
              </a:solidFill>
              <a:latin typeface="Arial Nova"/>
              <a:cs typeface="Calibri Light"/>
            </a:endParaRPr>
          </a:p>
          <a:p>
            <a:endParaRPr lang="en-US" sz="240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983CB-F414-B7B2-CF1D-0C6DB86746FB}"/>
              </a:ext>
            </a:extLst>
          </p:cNvPr>
          <p:cNvSpPr txBox="1"/>
          <p:nvPr/>
        </p:nvSpPr>
        <p:spPr>
          <a:xfrm>
            <a:off x="7561384" y="225669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7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E1B61C1D-0B1B-153F-9E73-CFD4EEF4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904" y="970382"/>
            <a:ext cx="10386644" cy="272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A933416-66A4-6475-430E-00FEB8CB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105" y="1254190"/>
            <a:ext cx="2164645" cy="215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5A845C-E703-BBEF-16E5-0BEBB10899FD}"/>
              </a:ext>
            </a:extLst>
          </p:cNvPr>
          <p:cNvSpPr txBox="1"/>
          <p:nvPr/>
        </p:nvSpPr>
        <p:spPr>
          <a:xfrm>
            <a:off x="4124677" y="258233"/>
            <a:ext cx="38085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Arial Nova"/>
            </a:endParaRPr>
          </a:p>
        </p:txBody>
      </p:sp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E86EB7BF-FFFA-E06C-CA81-C64706DDA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195" y="3878328"/>
            <a:ext cx="2312812" cy="231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17EE9BF-07E6-90C0-5A6C-C00CBE2EA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31" y="4402561"/>
            <a:ext cx="5603630" cy="133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07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344" y="6489257"/>
            <a:ext cx="2743200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8</a:t>
            </a:fld>
            <a:endParaRPr lang="en-US"/>
          </a:p>
        </p:txBody>
      </p:sp>
      <p:pic>
        <p:nvPicPr>
          <p:cNvPr id="2" name="Online Media 1" title="ПреКрасные Лица - &quot;I UNDERSTAND THIS GAME&quot; mini">
            <a:hlinkClick r:id="" action="ppaction://media"/>
            <a:extLst>
              <a:ext uri="{FF2B5EF4-FFF2-40B4-BE49-F238E27FC236}">
                <a16:creationId xmlns:a16="http://schemas.microsoft.com/office/drawing/2014/main" id="{1EB8298F-A99D-C22B-3E26-E2FE63C038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201" y="53248"/>
            <a:ext cx="11606989" cy="675436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259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FB46636-6736-7619-01A8-29169D46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15" y="4738321"/>
            <a:ext cx="3554046" cy="198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CBAF1-2726-95D8-8E8C-FB43264D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031" y="133540"/>
            <a:ext cx="4179540" cy="6845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latin typeface="Arial Nova"/>
                <a:cs typeface="Calibri Light"/>
              </a:rPr>
              <a:t>Эти</a:t>
            </a:r>
            <a:r>
              <a:rPr lang="en-US" sz="2400">
                <a:latin typeface="Arial Nova"/>
                <a:cs typeface="Calibri Light"/>
              </a:rPr>
              <a:t> </a:t>
            </a:r>
            <a:r>
              <a:rPr lang="en-US" sz="2400" err="1">
                <a:latin typeface="Arial Nova"/>
                <a:cs typeface="Calibri Light"/>
              </a:rPr>
              <a:t>уровни</a:t>
            </a:r>
            <a:r>
              <a:rPr lang="en-US" sz="2400">
                <a:latin typeface="Arial Nova"/>
                <a:cs typeface="Calibri Light"/>
              </a:rPr>
              <a:t> </a:t>
            </a:r>
            <a:r>
              <a:rPr lang="en-US" sz="2400" err="1">
                <a:latin typeface="Arial Nova"/>
                <a:cs typeface="Calibri Light"/>
              </a:rPr>
              <a:t>уже</a:t>
            </a:r>
            <a:r>
              <a:rPr lang="en-US" sz="2400">
                <a:latin typeface="Arial Nova"/>
                <a:cs typeface="Calibri Light"/>
              </a:rPr>
              <a:t> </a:t>
            </a:r>
            <a:r>
              <a:rPr lang="en-US" sz="2400" err="1">
                <a:latin typeface="Arial Nova"/>
                <a:cs typeface="Calibri Light"/>
              </a:rPr>
              <a:t>готовы</a:t>
            </a:r>
            <a:r>
              <a:rPr lang="en-US" sz="2400">
                <a:latin typeface="Arial Nova"/>
                <a:cs typeface="Calibri Light"/>
              </a:rPr>
              <a:t>:</a:t>
            </a:r>
          </a:p>
          <a:p>
            <a:endParaRPr lang="en-US" sz="2400">
              <a:solidFill>
                <a:srgbClr val="FF0000"/>
              </a:solidFill>
              <a:latin typeface="Arial Nov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58C-6BCC-1DAB-5851-0340DBAD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344" y="6489257"/>
            <a:ext cx="2743200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E109ABAB-A240-9109-EAEC-33D96CEC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74" y="600468"/>
            <a:ext cx="3540368" cy="199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8C741BD-8FF8-D714-6F20-83745BCD6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772" y="602756"/>
            <a:ext cx="3540640" cy="200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26853D4-52B7-3B32-9AAF-A0FE01B09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470" y="602756"/>
            <a:ext cx="3599256" cy="200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34B8267B-4DF5-4AC5-4001-D6C9B14AF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69" y="2716090"/>
            <a:ext cx="3554045" cy="190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E1BA391-BBBC-58D6-2DF3-57BAA7043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863" y="2716090"/>
            <a:ext cx="3554045" cy="190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85A7736F-619E-3439-D41B-CF46C0CDC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015" y="2716090"/>
            <a:ext cx="3602892" cy="190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B1FCFE-A6E5-EC2F-D45A-57E29646F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14" y="4739684"/>
            <a:ext cx="3544277" cy="198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3D49BC-6718-DD17-EA5B-02793853D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6862" y="4738321"/>
            <a:ext cx="3554046" cy="198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58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ПреКрасные Лица</vt:lpstr>
      <vt:lpstr> I UNDERSTAND THIS GAME  Игра, которая будет объяснять как работают механики игр “под капотом”. </vt:lpstr>
      <vt:lpstr>Целевая аудитория - начинающие разработчики игр на Unity </vt:lpstr>
      <vt:lpstr>Наш проект не имеет прямых конкурентов, однако мы рассматриваем косвенных - онлайн курсы.</vt:lpstr>
      <vt:lpstr>Мы объясним:  </vt:lpstr>
      <vt:lpstr>Игровой цикл: 1. Старт 2. Прохождение уровня 3. Получение информации</vt:lpstr>
      <vt:lpstr> </vt:lpstr>
      <vt:lpstr>Презентация PowerPoint</vt:lpstr>
      <vt:lpstr>Эти уровни уже готовы: </vt:lpstr>
      <vt:lpstr>Степан Лемтюгин Разработчик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31</cp:revision>
  <dcterms:created xsi:type="dcterms:W3CDTF">2023-05-09T14:14:21Z</dcterms:created>
  <dcterms:modified xsi:type="dcterms:W3CDTF">2023-06-16T10:08:39Z</dcterms:modified>
</cp:coreProperties>
</file>