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embeddedFontLst>
    <p:embeddedFont>
      <p:font typeface="Nuni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AF091F8-26BD-4C63-9CEB-A5751678B475}">
  <a:tblStyle styleId="{AAF091F8-26BD-4C63-9CEB-A5751678B47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regular.fntdata"/><Relationship Id="rId11" Type="http://schemas.openxmlformats.org/officeDocument/2006/relationships/slide" Target="slides/slide5.xml"/><Relationship Id="rId22" Type="http://schemas.openxmlformats.org/officeDocument/2006/relationships/font" Target="fonts/Nunito-italic.fntdata"/><Relationship Id="rId10" Type="http://schemas.openxmlformats.org/officeDocument/2006/relationships/slide" Target="slides/slide4.xml"/><Relationship Id="rId21" Type="http://schemas.openxmlformats.org/officeDocument/2006/relationships/font" Target="fonts/Nunito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font" Target="fonts/Nuni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5b8d2aad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35b8d2aad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35baaeb3b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35baaeb3b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35273f03da2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35273f03da2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5c92ecf6f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35c92ecf6f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273f03da2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273f03da2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4e6363289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4e6363289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4e6363289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4e6363289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5273f03da2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5273f03da2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5273f03da2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5273f03da2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5c92ecf6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5c92ecf6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368842c1ad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368842c1ad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5b8d2aad7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35b8d2aad7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rgbClr val="07376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drive.google.com/file/d/1HMYNcZFbiT7sua808ty3zThTv5fVgsYj/view" TargetMode="External"/><Relationship Id="rId4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4800">
                <a:solidFill>
                  <a:srgbClr val="1155CC"/>
                </a:solidFill>
              </a:rPr>
              <a:t>Команда </a:t>
            </a:r>
            <a:r>
              <a:rPr b="1" lang="ru" sz="4800">
                <a:solidFill>
                  <a:srgbClr val="1155CC"/>
                </a:solidFill>
              </a:rPr>
              <a:t>Carleones</a:t>
            </a:r>
            <a:endParaRPr b="1" sz="4800">
              <a:solidFill>
                <a:srgbClr val="1155CC"/>
              </a:solidFill>
            </a:endParaRPr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</a:rPr>
              <a:t>Telegram</a:t>
            </a:r>
            <a:r>
              <a:rPr lang="ru" sz="1800">
                <a:solidFill>
                  <a:srgbClr val="000000"/>
                </a:solidFill>
              </a:rPr>
              <a:t>-бот для </a:t>
            </a:r>
            <a:r>
              <a:rPr lang="ru" sz="1800">
                <a:solidFill>
                  <a:srgbClr val="000000"/>
                </a:solidFill>
              </a:rPr>
              <a:t>распознавания</a:t>
            </a:r>
            <a:r>
              <a:rPr lang="ru" sz="1800">
                <a:solidFill>
                  <a:srgbClr val="000000"/>
                </a:solidFill>
              </a:rPr>
              <a:t> текста</a:t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2"/>
          <p:cNvSpPr txBox="1"/>
          <p:nvPr>
            <p:ph type="title"/>
          </p:nvPr>
        </p:nvSpPr>
        <p:spPr>
          <a:xfrm>
            <a:off x="205650" y="306875"/>
            <a:ext cx="8732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0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Использованный датасет</a:t>
            </a:r>
            <a:endParaRPr b="1" sz="3200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210" name="Google Shape;210;p22"/>
          <p:cNvSpPr txBox="1"/>
          <p:nvPr/>
        </p:nvSpPr>
        <p:spPr>
          <a:xfrm>
            <a:off x="445738" y="3214425"/>
            <a:ext cx="3940500" cy="15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300"/>
              <a:t>Характеристики:</a:t>
            </a:r>
            <a:endParaRPr b="1" sz="1300"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73 тысяч слов</a:t>
            </a:r>
            <a:endParaRPr sz="1300"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Слова представляют собой png изображения</a:t>
            </a:r>
            <a:endParaRPr sz="1300"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95% составляет </a:t>
            </a:r>
            <a:r>
              <a:rPr lang="ru" sz="1300"/>
              <a:t>тренировочная</a:t>
            </a:r>
            <a:r>
              <a:rPr lang="ru" sz="1300"/>
              <a:t> выборка</a:t>
            </a:r>
            <a:endParaRPr sz="1300"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5% сос</a:t>
            </a:r>
            <a:r>
              <a:rPr lang="ru" sz="1300"/>
              <a:t>тавляет </a:t>
            </a:r>
            <a:r>
              <a:rPr lang="ru" sz="1300"/>
              <a:t>тестовая </a:t>
            </a:r>
            <a:r>
              <a:rPr lang="ru" sz="1300"/>
              <a:t>выборка</a:t>
            </a:r>
            <a:endParaRPr sz="1300"/>
          </a:p>
        </p:txBody>
      </p:sp>
      <p:pic>
        <p:nvPicPr>
          <p:cNvPr id="211" name="Google Shape;21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4575" y="1320550"/>
            <a:ext cx="973775" cy="35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22"/>
          <p:cNvSpPr txBox="1"/>
          <p:nvPr/>
        </p:nvSpPr>
        <p:spPr>
          <a:xfrm>
            <a:off x="6301000" y="1586575"/>
            <a:ext cx="17409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Фрагмент из паспорта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3" name="Google Shape;213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67850" y="2138625"/>
            <a:ext cx="1007183" cy="354125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2"/>
          <p:cNvSpPr txBox="1"/>
          <p:nvPr/>
        </p:nvSpPr>
        <p:spPr>
          <a:xfrm>
            <a:off x="6293775" y="2379288"/>
            <a:ext cx="17004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Фрагмент из тетради 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22"/>
          <p:cNvSpPr txBox="1"/>
          <p:nvPr/>
        </p:nvSpPr>
        <p:spPr>
          <a:xfrm>
            <a:off x="6293775" y="3055100"/>
            <a:ext cx="17004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Фрагмент из тетради 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6" name="Google Shape;216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89749" y="2814188"/>
            <a:ext cx="963385" cy="30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89743" y="3517300"/>
            <a:ext cx="1007175" cy="620492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22"/>
          <p:cNvSpPr txBox="1"/>
          <p:nvPr/>
        </p:nvSpPr>
        <p:spPr>
          <a:xfrm>
            <a:off x="6293775" y="4056625"/>
            <a:ext cx="19041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Фрагмент из документа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9" name="Google Shape;219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45750" y="954150"/>
            <a:ext cx="5069699" cy="220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3"/>
          <p:cNvSpPr txBox="1"/>
          <p:nvPr>
            <p:ph type="title"/>
          </p:nvPr>
        </p:nvSpPr>
        <p:spPr>
          <a:xfrm>
            <a:off x="205663" y="225725"/>
            <a:ext cx="8732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1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Демонстрация</a:t>
            </a:r>
            <a:r>
              <a:rPr b="1" lang="ru" sz="31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 работы</a:t>
            </a:r>
            <a:endParaRPr b="1" sz="310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2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226" name="Google Shape;226;p23" title="Демонстрция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4525" y="1096575"/>
            <a:ext cx="3854993" cy="3540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4"/>
          <p:cNvSpPr txBox="1"/>
          <p:nvPr>
            <p:ph type="title"/>
          </p:nvPr>
        </p:nvSpPr>
        <p:spPr>
          <a:xfrm>
            <a:off x="191875" y="418025"/>
            <a:ext cx="8747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ru" sz="284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Наша команда </a:t>
            </a:r>
            <a:endParaRPr b="1" sz="2840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24"/>
          <p:cNvSpPr txBox="1"/>
          <p:nvPr>
            <p:ph idx="1" type="body"/>
          </p:nvPr>
        </p:nvSpPr>
        <p:spPr>
          <a:xfrm>
            <a:off x="578075" y="1477650"/>
            <a:ext cx="7869000" cy="29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/>
              <a:t>Т</a:t>
            </a:r>
            <a:r>
              <a:rPr lang="ru" sz="1600"/>
              <a:t>имлид /</a:t>
            </a:r>
            <a:r>
              <a:rPr lang="ru" sz="1600"/>
              <a:t>Бабаджанов Фуркатджон - Руководил проектом, распределял задачи, контролировал сроки</a:t>
            </a:r>
            <a:endParaRPr sz="1600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600"/>
              <a:t>Р</a:t>
            </a:r>
            <a:r>
              <a:rPr lang="ru" sz="1600"/>
              <a:t>азработчик/</a:t>
            </a:r>
            <a:r>
              <a:rPr lang="ru" sz="1600"/>
              <a:t>Андреев Александр - Разрабатывал Telegram-бота, занимался интеграцией API. Углубил навыки в Python и работе с </a:t>
            </a:r>
            <a:r>
              <a:rPr lang="ru" sz="1600"/>
              <a:t>Telegram Bot API</a:t>
            </a:r>
            <a:endParaRPr sz="1600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600"/>
              <a:t>Разработчик/Гафурянов Артур -Отвечал за машинное обучение: обучение модели для распознавания текста, предобработка данных. Получил практический опыт работы с нейросетями.</a:t>
            </a:r>
            <a:endParaRPr sz="1600"/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600"/>
              <a:t>А</a:t>
            </a:r>
            <a:r>
              <a:rPr lang="ru" sz="1600"/>
              <a:t>налитик/</a:t>
            </a:r>
            <a:r>
              <a:rPr lang="ru" sz="1600"/>
              <a:t>Ползиков </a:t>
            </a:r>
            <a:r>
              <a:rPr lang="ru" sz="1600"/>
              <a:t>Роберт - Изучал аналоги, помог сформировать требования и сценарии использования</a:t>
            </a:r>
            <a:endParaRPr sz="1600"/>
          </a:p>
        </p:txBody>
      </p:sp>
      <p:sp>
        <p:nvSpPr>
          <p:cNvPr id="233" name="Google Shape;233;p2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5"/>
          <p:cNvSpPr txBox="1"/>
          <p:nvPr>
            <p:ph type="title"/>
          </p:nvPr>
        </p:nvSpPr>
        <p:spPr>
          <a:xfrm>
            <a:off x="0" y="631600"/>
            <a:ext cx="91440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0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Попробуйте прямо сейчас</a:t>
            </a:r>
            <a:endParaRPr b="1" sz="3200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2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240" name="Google Shape;2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86300" y="1841875"/>
            <a:ext cx="2371401" cy="2478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Целевая аудитория</a:t>
            </a:r>
            <a:endParaRPr b="1" sz="360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990725"/>
            <a:ext cx="7505700" cy="264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90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Ученики и студенты — конспекты и задачи в цифру, без переписывания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Преподаватели — чистый текст с рукописей, удобно хранить и делиться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Специалисты — идеи с бумажек и доски — сразу в текст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Обычные пользователи Telegram — как удобный и быстрый инструмент в мессенджере</a:t>
            </a:r>
            <a:endParaRPr sz="1600"/>
          </a:p>
          <a:p>
            <a:pPr indent="444500" lvl="0" marL="0" rtl="0" algn="l">
              <a:spcBef>
                <a:spcPts val="900"/>
              </a:spcBef>
              <a:spcAft>
                <a:spcPts val="900"/>
              </a:spcAft>
              <a:buNone/>
            </a:pPr>
            <a:r>
              <a:t/>
            </a:r>
            <a:endParaRPr b="1" sz="1500"/>
          </a:p>
        </p:txBody>
      </p:sp>
      <p:sp>
        <p:nvSpPr>
          <p:cNvPr id="136" name="Google Shape;136;p1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b="1" lang="ru" sz="360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Проблемы</a:t>
            </a:r>
            <a:endParaRPr b="1" sz="360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5"/>
          <p:cNvSpPr txBox="1"/>
          <p:nvPr>
            <p:ph idx="1" type="body"/>
          </p:nvPr>
        </p:nvSpPr>
        <p:spPr>
          <a:xfrm>
            <a:off x="819150" y="1725175"/>
            <a:ext cx="72246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ru" sz="2900">
                <a:solidFill>
                  <a:srgbClr val="000000"/>
                </a:solidFill>
              </a:rPr>
              <a:t>Рукописные тексты сложно использовать в цифровом виде: их нельзя   скопировать или отредактировать</a:t>
            </a:r>
            <a:endParaRPr sz="2900">
              <a:solidFill>
                <a:srgbClr val="000000"/>
              </a:solidFill>
            </a:endParaRPr>
          </a:p>
          <a:p>
            <a:pPr indent="-22860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ru" sz="2900">
                <a:solidFill>
                  <a:srgbClr val="000000"/>
                </a:solidFill>
              </a:rPr>
              <a:t>    Сканеры и OCR-сервисы часто громоздкие, требуют установки и регистрации</a:t>
            </a:r>
            <a:endParaRPr sz="2900">
              <a:solidFill>
                <a:srgbClr val="000000"/>
              </a:solidFill>
            </a:endParaRPr>
          </a:p>
          <a:p>
            <a:pPr indent="-22860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ru" sz="2900">
                <a:solidFill>
                  <a:srgbClr val="000000"/>
                </a:solidFill>
              </a:rPr>
              <a:t>    Перепечатывание вручную — долго и утомительно</a:t>
            </a:r>
            <a:endParaRPr sz="2900">
              <a:solidFill>
                <a:srgbClr val="000000"/>
              </a:solidFill>
            </a:endParaRPr>
          </a:p>
          <a:p>
            <a:pPr indent="-22860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ru" sz="2900">
                <a:solidFill>
                  <a:srgbClr val="000000"/>
                </a:solidFill>
              </a:rPr>
              <a:t>    Нет простого инструмента, который работал бы «прямо в Telegram»</a:t>
            </a:r>
            <a:endParaRPr sz="2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9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3" name="Google Shape;143;p1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6"/>
          <p:cNvSpPr txBox="1"/>
          <p:nvPr>
            <p:ph type="title"/>
          </p:nvPr>
        </p:nvSpPr>
        <p:spPr>
          <a:xfrm>
            <a:off x="819150" y="5241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b="1" lang="ru" sz="360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Аналоги</a:t>
            </a:r>
            <a:endParaRPr b="1" sz="3600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6"/>
          <p:cNvSpPr txBox="1"/>
          <p:nvPr>
            <p:ph idx="1" type="body"/>
          </p:nvPr>
        </p:nvSpPr>
        <p:spPr>
          <a:xfrm>
            <a:off x="3079950" y="2265700"/>
            <a:ext cx="447300" cy="96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0" rtl="0" algn="ctr">
              <a:spcBef>
                <a:spcPts val="900"/>
              </a:spcBef>
              <a:spcAft>
                <a:spcPts val="0"/>
              </a:spcAft>
              <a:buSzPts val="358"/>
              <a:buNone/>
            </a:pPr>
            <a:r>
              <a:rPr lang="ru" sz="13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52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900"/>
              </a:spcBef>
              <a:spcAft>
                <a:spcPts val="1200"/>
              </a:spcAft>
              <a:buSzPts val="358"/>
              <a:buNone/>
            </a:pPr>
            <a:r>
              <a:t/>
            </a:r>
            <a:endParaRPr sz="161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151" name="Google Shape;151;p16"/>
          <p:cNvGraphicFramePr/>
          <p:nvPr/>
        </p:nvGraphicFramePr>
        <p:xfrm>
          <a:off x="952500" y="1478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{AAF091F8-26BD-4C63-9CEB-A5751678B475}</a:tableStyleId>
              </a:tblPr>
              <a:tblGrid>
                <a:gridCol w="3172250"/>
                <a:gridCol w="4066750"/>
              </a:tblGrid>
              <a:tr h="7034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    </a:t>
                      </a:r>
                      <a:r>
                        <a:rPr lang="ru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Google Keep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-228600" lvl="0" marL="0" rtl="0"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>
                          <a:srgbClr val="000000"/>
                        </a:buClr>
                        <a:buSzPts val="358"/>
                        <a:buFont typeface="Arial"/>
                        <a:buNone/>
                      </a:pPr>
                      <a:r>
                        <a:rPr lang="ru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распознает печатный текст, рукописный - с ошибками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521275">
                <a:tc>
                  <a:txBody>
                    <a:bodyPr/>
                    <a:lstStyle/>
                    <a:p>
                      <a:pPr indent="-228600" lvl="0" marL="0" rtl="0"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None/>
                      </a:pPr>
                      <a:r>
                        <a:rPr lang="ru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MyScript Nebo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-228600" lvl="0" marL="0" rtl="0"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None/>
                      </a:pPr>
                      <a:r>
                        <a:rPr lang="ru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ограничен по платформам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372625">
                <a:tc>
                  <a:txBody>
                    <a:bodyPr/>
                    <a:lstStyle/>
                    <a:p>
                      <a:pPr indent="-228600" lvl="0" marL="0" rtl="0"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None/>
                      </a:pPr>
                      <a:r>
                        <a:rPr lang="ru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ABBYY FineReader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-228600" lvl="0" marL="0" rtl="0"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None/>
                      </a:pPr>
                      <a:r>
                        <a:rPr lang="ru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дорого, сложен в использовании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372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MS </a:t>
                      </a:r>
                      <a:r>
                        <a:rPr lang="ru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OneNote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работает лучше с печатным или аккуратным почерком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372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i2OCR, NewOCR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не удобно с моб. устройств, ограничен в использовании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 txBox="1"/>
          <p:nvPr>
            <p:ph type="title"/>
          </p:nvPr>
        </p:nvSpPr>
        <p:spPr>
          <a:xfrm>
            <a:off x="214000" y="511250"/>
            <a:ext cx="8725500" cy="84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Наше решение</a:t>
            </a:r>
            <a:endParaRPr b="1" sz="360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7"/>
          <p:cNvSpPr txBox="1"/>
          <p:nvPr>
            <p:ph idx="1" type="body"/>
          </p:nvPr>
        </p:nvSpPr>
        <p:spPr>
          <a:xfrm>
            <a:off x="819150" y="1856700"/>
            <a:ext cx="7505700" cy="216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/>
              <a:t>Telegram-бот, предназначенный для автоматического распознавания рукописного текста с изображений.</a:t>
            </a:r>
            <a:endParaRPr sz="1600"/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600"/>
              <a:t>Он помогает сократить время, избавиться от ручного переписывания и сделать оцифровку максимально лёгкой — без установки и лишних действий.</a:t>
            </a:r>
            <a:endParaRPr sz="2100">
              <a:solidFill>
                <a:srgbClr val="00137E"/>
              </a:solidFill>
            </a:endParaRPr>
          </a:p>
        </p:txBody>
      </p:sp>
      <p:sp>
        <p:nvSpPr>
          <p:cNvPr id="158" name="Google Shape;158;p1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/>
          <p:nvPr>
            <p:ph type="title"/>
          </p:nvPr>
        </p:nvSpPr>
        <p:spPr>
          <a:xfrm>
            <a:off x="819150" y="4123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MVP</a:t>
            </a:r>
            <a:endParaRPr b="1" sz="360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8"/>
          <p:cNvSpPr txBox="1"/>
          <p:nvPr>
            <p:ph idx="1" type="body"/>
          </p:nvPr>
        </p:nvSpPr>
        <p:spPr>
          <a:xfrm>
            <a:off x="760500" y="1347750"/>
            <a:ext cx="7623000" cy="31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/>
              <a:t>Функциональные требования:</a:t>
            </a:r>
            <a:endParaRPr b="1"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Принимать изображения от пользователей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Автоматически распознавать </a:t>
            </a:r>
            <a:r>
              <a:rPr i="1" lang="ru" sz="1600"/>
              <a:t>рукописные</a:t>
            </a:r>
            <a:r>
              <a:rPr lang="ru" sz="1600"/>
              <a:t> фразы на русском языке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Возвращать результат в виде удобного текста для копирования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1600"/>
              <a:t>Основные фишки бота:</a:t>
            </a:r>
            <a:endParaRPr b="1"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Использование кастомной нейросети (CNN + Transformer), обученная на кириллических словах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Частотный словарь для корректировки распознанного текста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Загрузка модели на сервер для круглосуточной и удобной работы</a:t>
            </a:r>
            <a:endParaRPr sz="1600"/>
          </a:p>
        </p:txBody>
      </p:sp>
      <p:sp>
        <p:nvSpPr>
          <p:cNvPr id="165" name="Google Shape;165;p1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209250" y="216875"/>
            <a:ext cx="8725500" cy="65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9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Как работает наш Telegram-бот</a:t>
            </a:r>
            <a:endParaRPr b="1" sz="290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234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172" name="Google Shape;172;p19"/>
          <p:cNvSpPr/>
          <p:nvPr/>
        </p:nvSpPr>
        <p:spPr>
          <a:xfrm>
            <a:off x="6143675" y="869375"/>
            <a:ext cx="2034300" cy="1300500"/>
          </a:xfrm>
          <a:prstGeom prst="roundRect">
            <a:avLst>
              <a:gd fmla="val 16667" name="adj"/>
            </a:avLst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Calibri"/>
                <a:ea typeface="Calibri"/>
                <a:cs typeface="Calibri"/>
                <a:sym typeface="Calibri"/>
              </a:rPr>
              <a:t>Python</a:t>
            </a:r>
            <a:r>
              <a:rPr b="1" lang="ru">
                <a:latin typeface="Calibri"/>
                <a:ea typeface="Calibri"/>
                <a:cs typeface="Calibri"/>
                <a:sym typeface="Calibri"/>
              </a:rPr>
              <a:t>-бот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alibri"/>
                <a:ea typeface="Calibri"/>
                <a:cs typeface="Calibri"/>
                <a:sym typeface="Calibri"/>
              </a:rPr>
              <a:t>Принимает изображение от telegram через API по токену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9"/>
          <p:cNvSpPr/>
          <p:nvPr/>
        </p:nvSpPr>
        <p:spPr>
          <a:xfrm>
            <a:off x="647500" y="1144013"/>
            <a:ext cx="900600" cy="751200"/>
          </a:xfrm>
          <a:prstGeom prst="smileyFace">
            <a:avLst>
              <a:gd fmla="val 4208" name="adj"/>
            </a:avLst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9"/>
          <p:cNvSpPr txBox="1"/>
          <p:nvPr/>
        </p:nvSpPr>
        <p:spPr>
          <a:xfrm rot="-2825">
            <a:off x="1638125" y="994948"/>
            <a:ext cx="1825501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Отправляет изображение</a:t>
            </a:r>
            <a:endParaRPr sz="10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9"/>
          <p:cNvSpPr/>
          <p:nvPr/>
        </p:nvSpPr>
        <p:spPr>
          <a:xfrm>
            <a:off x="6342725" y="3733400"/>
            <a:ext cx="1636200" cy="940800"/>
          </a:xfrm>
          <a:prstGeom prst="roundRect">
            <a:avLst>
              <a:gd fmla="val 16667" name="adj"/>
            </a:avLst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Calibri"/>
                <a:ea typeface="Calibri"/>
                <a:cs typeface="Calibri"/>
                <a:sym typeface="Calibri"/>
              </a:rPr>
              <a:t>OCR модуль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alibri"/>
                <a:ea typeface="Calibri"/>
                <a:cs typeface="Calibri"/>
                <a:sym typeface="Calibri"/>
              </a:rPr>
              <a:t>пересылает изображение на обработку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9"/>
          <p:cNvSpPr/>
          <p:nvPr/>
        </p:nvSpPr>
        <p:spPr>
          <a:xfrm>
            <a:off x="3382349" y="3715250"/>
            <a:ext cx="1636200" cy="977100"/>
          </a:xfrm>
          <a:prstGeom prst="roundRect">
            <a:avLst>
              <a:gd fmla="val 16667" name="adj"/>
            </a:avLst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Calibri"/>
                <a:ea typeface="Calibri"/>
                <a:cs typeface="Calibri"/>
                <a:sym typeface="Calibri"/>
              </a:rPr>
              <a:t>Нейросеть (CNN + </a:t>
            </a:r>
            <a:r>
              <a:rPr b="1" lang="ru">
                <a:latin typeface="Calibri"/>
                <a:ea typeface="Calibri"/>
                <a:cs typeface="Calibri"/>
                <a:sym typeface="Calibri"/>
              </a:rPr>
              <a:t>Transformer</a:t>
            </a:r>
            <a:r>
              <a:rPr b="1" lang="ru">
                <a:latin typeface="Calibri"/>
                <a:ea typeface="Calibri"/>
                <a:cs typeface="Calibri"/>
                <a:sym typeface="Calibri"/>
              </a:rPr>
              <a:t>)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alibri"/>
                <a:ea typeface="Calibri"/>
                <a:cs typeface="Calibri"/>
                <a:sym typeface="Calibri"/>
              </a:rPr>
              <a:t>Распознает текст с изображений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7" name="Google Shape;177;p19"/>
          <p:cNvCxnSpPr>
            <a:stCxn id="172" idx="2"/>
            <a:endCxn id="175" idx="0"/>
          </p:cNvCxnSpPr>
          <p:nvPr/>
        </p:nvCxnSpPr>
        <p:spPr>
          <a:xfrm>
            <a:off x="7160825" y="2169875"/>
            <a:ext cx="0" cy="156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8" name="Google Shape;178;p19"/>
          <p:cNvCxnSpPr>
            <a:stCxn id="175" idx="1"/>
            <a:endCxn id="176" idx="3"/>
          </p:cNvCxnSpPr>
          <p:nvPr/>
        </p:nvCxnSpPr>
        <p:spPr>
          <a:xfrm rot="10800000">
            <a:off x="5018525" y="4203800"/>
            <a:ext cx="1324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9" name="Google Shape;179;p19"/>
          <p:cNvSpPr txBox="1"/>
          <p:nvPr/>
        </p:nvSpPr>
        <p:spPr>
          <a:xfrm rot="4520">
            <a:off x="1552474" y="1520831"/>
            <a:ext cx="1825502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Получает распознанный текст</a:t>
            </a:r>
            <a:endParaRPr sz="10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0" name="Google Shape;180;p19"/>
          <p:cNvCxnSpPr>
            <a:stCxn id="173" idx="7"/>
          </p:cNvCxnSpPr>
          <p:nvPr/>
        </p:nvCxnSpPr>
        <p:spPr>
          <a:xfrm>
            <a:off x="1416210" y="1254023"/>
            <a:ext cx="1971000" cy="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1" name="Google Shape;181;p19"/>
          <p:cNvCxnSpPr>
            <a:stCxn id="182" idx="3"/>
            <a:endCxn id="172" idx="1"/>
          </p:cNvCxnSpPr>
          <p:nvPr/>
        </p:nvCxnSpPr>
        <p:spPr>
          <a:xfrm>
            <a:off x="5018549" y="1519625"/>
            <a:ext cx="1125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3" name="Google Shape;183;p19"/>
          <p:cNvSpPr/>
          <p:nvPr/>
        </p:nvSpPr>
        <p:spPr>
          <a:xfrm>
            <a:off x="421975" y="3733400"/>
            <a:ext cx="1636200" cy="940800"/>
          </a:xfrm>
          <a:prstGeom prst="roundRect">
            <a:avLst>
              <a:gd fmla="val 16667" name="adj"/>
            </a:avLst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Calibri"/>
                <a:ea typeface="Calibri"/>
                <a:cs typeface="Calibri"/>
                <a:sym typeface="Calibri"/>
              </a:rPr>
              <a:t>OCR модуль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alibri"/>
                <a:ea typeface="Calibri"/>
                <a:cs typeface="Calibri"/>
                <a:sym typeface="Calibri"/>
              </a:rPr>
              <a:t>Собирает слова в единый текст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4" name="Google Shape;184;p19"/>
          <p:cNvCxnSpPr>
            <a:stCxn id="176" idx="1"/>
            <a:endCxn id="183" idx="3"/>
          </p:cNvCxnSpPr>
          <p:nvPr/>
        </p:nvCxnSpPr>
        <p:spPr>
          <a:xfrm rot="10800000">
            <a:off x="2058149" y="4203800"/>
            <a:ext cx="1324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5" name="Google Shape;185;p19"/>
          <p:cNvSpPr/>
          <p:nvPr/>
        </p:nvSpPr>
        <p:spPr>
          <a:xfrm>
            <a:off x="3382349" y="2373163"/>
            <a:ext cx="1636200" cy="977100"/>
          </a:xfrm>
          <a:prstGeom prst="roundRect">
            <a:avLst>
              <a:gd fmla="val 16667" name="adj"/>
            </a:avLst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Calibri"/>
                <a:ea typeface="Calibri"/>
                <a:cs typeface="Calibri"/>
                <a:sym typeface="Calibri"/>
              </a:rPr>
              <a:t>Python-бот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alibri"/>
                <a:ea typeface="Calibri"/>
                <a:cs typeface="Calibri"/>
                <a:sym typeface="Calibri"/>
              </a:rPr>
              <a:t>Отправляет </a:t>
            </a:r>
            <a:r>
              <a:rPr lang="ru">
                <a:latin typeface="Calibri"/>
                <a:ea typeface="Calibri"/>
                <a:cs typeface="Calibri"/>
                <a:sym typeface="Calibri"/>
              </a:rPr>
              <a:t>текст отдельным сообщением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9"/>
          <p:cNvSpPr/>
          <p:nvPr/>
        </p:nvSpPr>
        <p:spPr>
          <a:xfrm>
            <a:off x="3382349" y="1031075"/>
            <a:ext cx="1636200" cy="977100"/>
          </a:xfrm>
          <a:prstGeom prst="roundRect">
            <a:avLst>
              <a:gd fmla="val 16667" name="adj"/>
            </a:avLst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Calibri"/>
                <a:ea typeface="Calibri"/>
                <a:cs typeface="Calibri"/>
                <a:sym typeface="Calibri"/>
              </a:rPr>
              <a:t>Telegram</a:t>
            </a:r>
            <a:r>
              <a:rPr b="1" lang="ru">
                <a:latin typeface="Calibri"/>
                <a:ea typeface="Calibri"/>
                <a:cs typeface="Calibri"/>
                <a:sym typeface="Calibri"/>
              </a:rPr>
              <a:t>-бот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6" name="Google Shape;186;p19"/>
          <p:cNvCxnSpPr>
            <a:stCxn id="183" idx="0"/>
            <a:endCxn id="185" idx="1"/>
          </p:cNvCxnSpPr>
          <p:nvPr/>
        </p:nvCxnSpPr>
        <p:spPr>
          <a:xfrm flipH="1" rot="10800000">
            <a:off x="1240075" y="2861600"/>
            <a:ext cx="2142300" cy="87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7" name="Google Shape;187;p19"/>
          <p:cNvCxnSpPr>
            <a:stCxn id="185" idx="0"/>
            <a:endCxn id="182" idx="2"/>
          </p:cNvCxnSpPr>
          <p:nvPr/>
        </p:nvCxnSpPr>
        <p:spPr>
          <a:xfrm rot="10800000">
            <a:off x="4200449" y="2008063"/>
            <a:ext cx="0" cy="36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8" name="Google Shape;188;p19"/>
          <p:cNvCxnSpPr>
            <a:endCxn id="173" idx="5"/>
          </p:cNvCxnSpPr>
          <p:nvPr/>
        </p:nvCxnSpPr>
        <p:spPr>
          <a:xfrm flipH="1">
            <a:off x="1416210" y="1778302"/>
            <a:ext cx="1971000" cy="6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9" name="Google Shape;189;p19"/>
          <p:cNvSpPr txBox="1"/>
          <p:nvPr/>
        </p:nvSpPr>
        <p:spPr>
          <a:xfrm>
            <a:off x="477850" y="1897900"/>
            <a:ext cx="123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Пользователь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0"/>
          <p:cNvSpPr txBox="1"/>
          <p:nvPr>
            <p:ph type="title"/>
          </p:nvPr>
        </p:nvSpPr>
        <p:spPr>
          <a:xfrm>
            <a:off x="819150" y="277350"/>
            <a:ext cx="75057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ru" sz="284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Стек </a:t>
            </a:r>
            <a:r>
              <a:rPr b="1" lang="ru" sz="284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технологий</a:t>
            </a:r>
            <a:endParaRPr b="1" sz="2840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196" name="Google Shape;196;p20"/>
          <p:cNvGraphicFramePr/>
          <p:nvPr/>
        </p:nvGraphicFramePr>
        <p:xfrm>
          <a:off x="952500" y="1047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{AAF091F8-26BD-4C63-9CEB-A5751678B475}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/>
                        <a:t>Категория</a:t>
                      </a:r>
                      <a:endParaRPr b="1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/>
                        <a:t>Использованные </a:t>
                      </a:r>
                      <a:r>
                        <a:rPr b="1" lang="ru"/>
                        <a:t>технологии</a:t>
                      </a:r>
                      <a:endParaRPr b="1"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Язык программирования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Python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Взаимодействие</a:t>
                      </a:r>
                      <a:r>
                        <a:rPr lang="ru"/>
                        <a:t> с ботом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pyTelegramBotAPI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Модель нейросети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Собственная модель на базе CNN + Transformer Seq2Seq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4381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Обучение модели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PyTorch, датасет рукописных слов на кириллице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Работа с изображениями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OpenCV, Pillow (PIL)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Работа с текстом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editdistance, регулярные выражения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Среда запуска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/>
                        <a:t>Локально, возможен запуск на удаленном сервере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"/>
          <p:cNvSpPr txBox="1"/>
          <p:nvPr>
            <p:ph type="title"/>
          </p:nvPr>
        </p:nvSpPr>
        <p:spPr>
          <a:xfrm>
            <a:off x="206625" y="183750"/>
            <a:ext cx="8732700" cy="66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ru" sz="284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Сравнение архитектур нейросети</a:t>
            </a:r>
            <a:endParaRPr b="1" sz="284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203" name="Google Shape;203;p21"/>
          <p:cNvGraphicFramePr/>
          <p:nvPr/>
        </p:nvGraphicFramePr>
        <p:xfrm>
          <a:off x="678875" y="850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{AAF091F8-26BD-4C63-9CEB-A5751678B475}</a:tableStyleId>
              </a:tblPr>
              <a:tblGrid>
                <a:gridCol w="1849150"/>
                <a:gridCol w="1981950"/>
                <a:gridCol w="1915550"/>
                <a:gridCol w="1915550"/>
              </a:tblGrid>
              <a:tr h="7021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/>
                        <a:t>Критерий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/>
                        <a:t>СRNN (CTC)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/>
                        <a:t>Vision Encoder-Decoder</a:t>
                      </a:r>
                      <a:endParaRPr b="1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/>
                        <a:t>CNN + Transformer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/>
                        <a:t>(наш выбор)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442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Точность </a:t>
                      </a:r>
                      <a:r>
                        <a:rPr lang="ru" sz="1100"/>
                        <a:t>распознавания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🟡 Средняя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🟢 Очень высокая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🟢 Высокая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585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Учет контекста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🔴 Плохой (символы обособлены)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🟢 Отличный (модель видит контекст)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🟢 Отличный (модель видит контекст)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442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Гибкость по длине ввода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🟢Есть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🟢 Есть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🟢 Есть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396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Интерпретируемость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🔴Низкая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🔴Сложная</a:t>
                      </a:r>
                      <a:endParaRPr sz="11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🟡Средняя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585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Обучаемость и стабильность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🟡Средняя (CTC сложен в сходимости)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🔴 Тяжелая и капризная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🟢Хорошая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308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Скорость обучения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🟢 Быстрая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🔴 Медленная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🟡 Средняя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442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Требовательность к ресурсам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🟢Низкие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🔴 Высокие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/>
                        <a:t>🟡 Средние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