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8" r:id="rId13"/>
    <p:sldId id="269" r:id="rId14"/>
    <p:sldId id="266" r:id="rId15"/>
    <p:sldId id="270" r:id="rId16"/>
    <p:sldId id="271" r:id="rId17"/>
    <p:sldId id="278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793FF"/>
    <a:srgbClr val="9966FF"/>
    <a:srgbClr val="C2BEDA"/>
    <a:srgbClr val="E88C8C"/>
    <a:srgbClr val="6EEEEB"/>
    <a:srgbClr val="BF4CF2"/>
    <a:srgbClr val="CA2C22"/>
    <a:srgbClr val="CAC1D7"/>
    <a:srgbClr val="1B75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957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828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1C8228-5370-4DC3-A080-D6DEC7A26E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A8CC4E0-BF78-4F7C-8C6E-2463A84486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F2AF402-2D79-405F-A53E-255E10B86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D78B9-6FCD-4633-9580-4DC47CFF7F97}" type="datetimeFigureOut">
              <a:rPr lang="ru-RU" smtClean="0"/>
              <a:t>21.06.2022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1AA2461-0AF9-4046-99D3-CE5030145F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DC16E97-A693-4232-A731-DED413062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91E24-C262-441A-B0A9-5CEDDB74D2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58809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8B2168-E578-432B-B917-7B418495E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D4C6142-C5B6-47CD-98F8-48CBC020AB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68C8636-13D7-4C58-8F9B-021E261D44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D78B9-6FCD-4633-9580-4DC47CFF7F97}" type="datetimeFigureOut">
              <a:rPr lang="ru-RU" smtClean="0"/>
              <a:t>21.06.2022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AEDC7B-9BBB-404F-8351-22C283142D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35FEBD5-0963-4126-805C-7FB2F5AC5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91E24-C262-441A-B0A9-5CEDDB74D2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93268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C363407-86E0-4050-A477-80CCA2B938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8974775-6F0F-481E-86D4-CDAB7DF8EC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2E7D7E8-A812-46FF-A454-758DED43ED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D78B9-6FCD-4633-9580-4DC47CFF7F97}" type="datetimeFigureOut">
              <a:rPr lang="ru-RU" smtClean="0"/>
              <a:t>21.06.2022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BDF731C-AC60-4D03-841C-2EEB18C8E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F86AF80-946E-4436-A06A-1776F56FB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91E24-C262-441A-B0A9-5CEDDB74D2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18901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4535A5-99B5-45CA-8C97-9C91A7311B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E1F97C3-7C7C-42A8-85C6-B829FCFEED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E2F7C3C-B2CC-482E-B2C0-4467328C73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D78B9-6FCD-4633-9580-4DC47CFF7F97}" type="datetimeFigureOut">
              <a:rPr lang="ru-RU" smtClean="0"/>
              <a:t>21.06.2022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E25EF07-FEB7-4E22-81B5-5F9DBEA73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017B99D-E56B-4672-ACFA-74D55AC9C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91E24-C262-441A-B0A9-5CEDDB74D2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28899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73D0B2-201B-4B06-8F54-75448B8904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6B7D294-A1BB-4306-9A4D-CC54126AC7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CBFE39-A73F-4727-B35E-19557BB16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D78B9-6FCD-4633-9580-4DC47CFF7F97}" type="datetimeFigureOut">
              <a:rPr lang="ru-RU" smtClean="0"/>
              <a:t>21.06.2022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EEDE2F6-6644-4276-8F2C-A4540D9F48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783C719-2103-4DE1-8576-DBE8048F0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91E24-C262-441A-B0A9-5CEDDB74D2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9442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93074B-2992-4099-ADD7-DC8975CF93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130CCBC-54BA-403F-8C68-55680A4E7D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76E589A-7888-4F96-A43E-AE452D801C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82500F5-4D76-44BF-B59B-9C5F0BBD7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D78B9-6FCD-4633-9580-4DC47CFF7F97}" type="datetimeFigureOut">
              <a:rPr lang="ru-RU" smtClean="0"/>
              <a:t>21.06.2022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D6C517D-3D44-459B-B6F5-58A90605F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2D3A13-A143-4166-AAB3-A7FD9225D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91E24-C262-441A-B0A9-5CEDDB74D2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71201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CDB0F8-01AC-4394-8DAE-356639796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509B1EA-231B-4569-852B-A78F735E3F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CE2BA11-65AB-4303-8CBF-A56628933B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B3E7545-E1A7-4A98-A6E2-4F8852AE0D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532E8A3-F991-45EE-82A7-C6A9C16F5A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AB1D85C-A30B-44C5-B37D-44319F4764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D78B9-6FCD-4633-9580-4DC47CFF7F97}" type="datetimeFigureOut">
              <a:rPr lang="ru-RU" smtClean="0"/>
              <a:t>21.06.2022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D31E179-BC57-4EB1-B68A-3AEE4546B7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F75B7ED-5670-4297-806A-2AAA8E896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91E24-C262-441A-B0A9-5CEDDB74D2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56366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5B7CF4-2A42-4881-AAEA-E2F8CD8C0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C954931-67FA-4802-997C-A3954F1121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D78B9-6FCD-4633-9580-4DC47CFF7F97}" type="datetimeFigureOut">
              <a:rPr lang="ru-RU" smtClean="0"/>
              <a:t>21.06.2022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9E9669A-D49C-4E95-B80B-EF77DD27A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EBD78E5-53D7-462A-9FCC-9B76C3683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91E24-C262-441A-B0A9-5CEDDB74D2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0231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253389B-B2F0-4421-BFC7-1B24CFA993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D78B9-6FCD-4633-9580-4DC47CFF7F97}" type="datetimeFigureOut">
              <a:rPr lang="ru-RU" smtClean="0"/>
              <a:t>21.06.2022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E9A8589-2007-4B4A-8FAD-0BEA16DA4F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E5BC903-5F16-4736-A10F-EA8DE01D8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91E24-C262-441A-B0A9-5CEDDB74D2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26998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7B6890-A0CC-41F4-B77E-191FD3519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AA2D82-D008-423D-B891-FABA74399F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D59660E-D465-4C3D-B2A3-C0A17D59B5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47C8C7F-9964-4BF6-85B8-7BD97E941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D78B9-6FCD-4633-9580-4DC47CFF7F97}" type="datetimeFigureOut">
              <a:rPr lang="ru-RU" smtClean="0"/>
              <a:t>21.06.2022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0645F94-FF4E-40C8-B4C3-5EB8027F0F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B2C6024-A3AE-4707-9D7A-0AC048E76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91E24-C262-441A-B0A9-5CEDDB74D2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8842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3079CD-923B-48FD-A91D-CA69561E5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89E04F5-A99E-4C3E-9CBB-BEBB80902D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FADC065-88A0-4020-B045-9B619A7C00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67B1080-A9A6-43D3-9EF8-A0B3E6B2E2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D78B9-6FCD-4633-9580-4DC47CFF7F97}" type="datetimeFigureOut">
              <a:rPr lang="ru-RU" smtClean="0"/>
              <a:t>21.06.2022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BD211C1-6146-4D2E-8B89-546EB8E89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1249DB2-7357-4609-AD6B-0623D3E33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91E24-C262-441A-B0A9-5CEDDB74D2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31819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E15B4E-EDC0-4475-9B83-48FF499312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15BF120-0967-4403-97A3-8F4668E646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EDE0748-EB55-43BE-A86C-6C6EF236CE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6D78B9-6FCD-4633-9580-4DC47CFF7F97}" type="datetimeFigureOut">
              <a:rPr lang="ru-RU" smtClean="0"/>
              <a:t>21.06.2022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30A856-2F89-4C28-B106-8CAC7B383B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78E85EC-D27C-4817-9CCA-2C46BE3F3A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091E24-C262-441A-B0A9-5CEDDB74D2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4815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7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19.png"/><Relationship Id="rId4" Type="http://schemas.microsoft.com/office/2007/relationships/hdphoto" Target="../media/hdphoto8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19.png"/><Relationship Id="rId4" Type="http://schemas.microsoft.com/office/2007/relationships/hdphoto" Target="../media/hdphoto8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19.png"/><Relationship Id="rId4" Type="http://schemas.microsoft.com/office/2007/relationships/hdphoto" Target="../media/hdphoto8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0.wdp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9.pn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F5093D05-EA23-4707-BD7C-1DF0F9C955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382974" y="2082926"/>
            <a:ext cx="9144000" cy="2387600"/>
          </a:xfrm>
        </p:spPr>
        <p:txBody>
          <a:bodyPr>
            <a:normAutofit/>
          </a:bodyPr>
          <a:lstStyle/>
          <a:p>
            <a:r>
              <a:rPr lang="en-US" sz="10700" b="1" dirty="0">
                <a:solidFill>
                  <a:schemeClr val="bg1"/>
                </a:solidFill>
                <a:latin typeface="Source Sans Pro" panose="020B0503030403020204" pitchFamily="34" charset="0"/>
              </a:rPr>
              <a:t>Auxilium</a:t>
            </a:r>
            <a:endParaRPr lang="ru-RU" sz="10700" b="1" dirty="0">
              <a:solidFill>
                <a:schemeClr val="bg1"/>
              </a:solidFill>
              <a:latin typeface="Source Sans Pro" panose="020B0503030403020204" pitchFamily="34" charset="0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CEF50906-9754-4B13-8CD0-4ADEC09A7C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070" y="2082926"/>
            <a:ext cx="4091752" cy="3110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8885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2BEDA">
            <a:alpha val="2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A61206-4505-4CD0-8EFA-73380B15E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2084" y="289274"/>
            <a:ext cx="3127409" cy="1325563"/>
          </a:xfrm>
        </p:spPr>
        <p:txBody>
          <a:bodyPr/>
          <a:lstStyle/>
          <a:p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Аналоги</a:t>
            </a:r>
            <a:endParaRPr lang="ru-RU" b="1" dirty="0">
              <a:solidFill>
                <a:srgbClr val="1B75BB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10244" name="Picture 4">
            <a:extLst>
              <a:ext uri="{FF2B5EF4-FFF2-40B4-BE49-F238E27FC236}">
                <a16:creationId xmlns:a16="http://schemas.microsoft.com/office/drawing/2014/main" id="{45119DB9-C41E-40F8-8AD7-8F1825FDCD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11215"/>
            <a:ext cx="12192000" cy="81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Прямоугольник: скругленные углы 23">
            <a:extLst>
              <a:ext uri="{FF2B5EF4-FFF2-40B4-BE49-F238E27FC236}">
                <a16:creationId xmlns:a16="http://schemas.microsoft.com/office/drawing/2014/main" id="{EBBD21E2-CD49-4F23-9E31-0E8B9C3F6BCE}"/>
              </a:ext>
            </a:extLst>
          </p:cNvPr>
          <p:cNvSpPr/>
          <p:nvPr/>
        </p:nvSpPr>
        <p:spPr>
          <a:xfrm>
            <a:off x="2101515" y="2232777"/>
            <a:ext cx="7988969" cy="249294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Заголовок 1">
            <a:extLst>
              <a:ext uri="{FF2B5EF4-FFF2-40B4-BE49-F238E27FC236}">
                <a16:creationId xmlns:a16="http://schemas.microsoft.com/office/drawing/2014/main" id="{A0415294-18CD-4231-8A8C-E053590DF316}"/>
              </a:ext>
            </a:extLst>
          </p:cNvPr>
          <p:cNvSpPr txBox="1">
            <a:spLocks/>
          </p:cNvSpPr>
          <p:nvPr/>
        </p:nvSpPr>
        <p:spPr>
          <a:xfrm>
            <a:off x="2269478" y="3441061"/>
            <a:ext cx="2155033" cy="9002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Witcher</a:t>
            </a:r>
            <a:endParaRPr lang="ru-RU" sz="2400" dirty="0">
              <a:solidFill>
                <a:schemeClr val="tx2">
                  <a:lumMod val="75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6" name="Заголовок 1">
            <a:extLst>
              <a:ext uri="{FF2B5EF4-FFF2-40B4-BE49-F238E27FC236}">
                <a16:creationId xmlns:a16="http://schemas.microsoft.com/office/drawing/2014/main" id="{C242A07C-C913-42B4-A6F6-D3E32EBC064E}"/>
              </a:ext>
            </a:extLst>
          </p:cNvPr>
          <p:cNvSpPr txBox="1">
            <a:spLocks/>
          </p:cNvSpPr>
          <p:nvPr/>
        </p:nvSpPr>
        <p:spPr>
          <a:xfrm>
            <a:off x="4544757" y="3611216"/>
            <a:ext cx="2932865" cy="9002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Potion Craft: Alchemist Simulator</a:t>
            </a:r>
            <a:endParaRPr lang="ru-RU" sz="2400" dirty="0">
              <a:solidFill>
                <a:schemeClr val="tx2">
                  <a:lumMod val="75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7" name="Заголовок 1">
            <a:extLst>
              <a:ext uri="{FF2B5EF4-FFF2-40B4-BE49-F238E27FC236}">
                <a16:creationId xmlns:a16="http://schemas.microsoft.com/office/drawing/2014/main" id="{1796B57D-7328-437D-BFB6-63B47E41B5E4}"/>
              </a:ext>
            </a:extLst>
          </p:cNvPr>
          <p:cNvSpPr txBox="1">
            <a:spLocks/>
          </p:cNvSpPr>
          <p:nvPr/>
        </p:nvSpPr>
        <p:spPr>
          <a:xfrm>
            <a:off x="7525961" y="3479249"/>
            <a:ext cx="2396561" cy="9002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Little Alchemy 2</a:t>
            </a:r>
            <a:endParaRPr lang="ru-RU" sz="2400" dirty="0">
              <a:solidFill>
                <a:schemeClr val="tx2">
                  <a:lumMod val="75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id="{B2283F9C-3942-47BF-970C-754CC41EF65B}"/>
              </a:ext>
            </a:extLst>
          </p:cNvPr>
          <p:cNvSpPr/>
          <p:nvPr/>
        </p:nvSpPr>
        <p:spPr>
          <a:xfrm>
            <a:off x="8377312" y="2536667"/>
            <a:ext cx="693861" cy="693861"/>
          </a:xfrm>
          <a:prstGeom prst="ellipse">
            <a:avLst/>
          </a:prstGeom>
          <a:solidFill>
            <a:srgbClr val="6EEE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9" name="Picture 2">
            <a:extLst>
              <a:ext uri="{FF2B5EF4-FFF2-40B4-BE49-F238E27FC236}">
                <a16:creationId xmlns:a16="http://schemas.microsoft.com/office/drawing/2014/main" id="{70B49041-554E-4FEB-9009-1311DF1AC8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7864" y="2587219"/>
            <a:ext cx="592756" cy="592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Овал 29">
            <a:extLst>
              <a:ext uri="{FF2B5EF4-FFF2-40B4-BE49-F238E27FC236}">
                <a16:creationId xmlns:a16="http://schemas.microsoft.com/office/drawing/2014/main" id="{6946A64E-1D5A-45B4-8491-5C020D7757AE}"/>
              </a:ext>
            </a:extLst>
          </p:cNvPr>
          <p:cNvSpPr/>
          <p:nvPr/>
        </p:nvSpPr>
        <p:spPr>
          <a:xfrm>
            <a:off x="5668857" y="2536668"/>
            <a:ext cx="693861" cy="693861"/>
          </a:xfrm>
          <a:prstGeom prst="ellipse">
            <a:avLst/>
          </a:prstGeom>
          <a:solidFill>
            <a:srgbClr val="E88C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E88C8C"/>
              </a:solidFill>
            </a:endParaRPr>
          </a:p>
        </p:txBody>
      </p:sp>
      <p:pic>
        <p:nvPicPr>
          <p:cNvPr id="31" name="Picture 2">
            <a:extLst>
              <a:ext uri="{FF2B5EF4-FFF2-40B4-BE49-F238E27FC236}">
                <a16:creationId xmlns:a16="http://schemas.microsoft.com/office/drawing/2014/main" id="{7FE50E66-0478-44C1-A6FB-333CEDBBDD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811" y="2591121"/>
            <a:ext cx="592756" cy="592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Овал 31">
            <a:extLst>
              <a:ext uri="{FF2B5EF4-FFF2-40B4-BE49-F238E27FC236}">
                <a16:creationId xmlns:a16="http://schemas.microsoft.com/office/drawing/2014/main" id="{10503715-4C80-49FE-823E-10095A09A488}"/>
              </a:ext>
            </a:extLst>
          </p:cNvPr>
          <p:cNvSpPr/>
          <p:nvPr/>
        </p:nvSpPr>
        <p:spPr>
          <a:xfrm>
            <a:off x="2977992" y="2536667"/>
            <a:ext cx="693861" cy="693861"/>
          </a:xfrm>
          <a:prstGeom prst="ellipse">
            <a:avLst/>
          </a:prstGeom>
          <a:solidFill>
            <a:srgbClr val="BF4C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3" name="Picture 2">
            <a:extLst>
              <a:ext uri="{FF2B5EF4-FFF2-40B4-BE49-F238E27FC236}">
                <a16:creationId xmlns:a16="http://schemas.microsoft.com/office/drawing/2014/main" id="{187BDA84-656B-4706-9810-5DF9E18AD1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9750" y="2587219"/>
            <a:ext cx="592756" cy="592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84117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2BEDA">
            <a:alpha val="2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A61206-4505-4CD0-8EFA-73380B15E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773" y="572437"/>
            <a:ext cx="3127409" cy="1325563"/>
          </a:xfrm>
        </p:spPr>
        <p:txBody>
          <a:bodyPr/>
          <a:lstStyle/>
          <a:p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Witcher</a:t>
            </a:r>
            <a:endParaRPr lang="ru-RU" b="1" dirty="0">
              <a:solidFill>
                <a:srgbClr val="1B75BB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F1976AE9-EC5F-4C9A-839E-7C4CCB7EE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6424" y="0"/>
            <a:ext cx="12192000" cy="6858000"/>
          </a:xfrm>
          <a:prstGeom prst="rect">
            <a:avLst/>
          </a:prstGeom>
          <a:noFill/>
          <a:effectLst>
            <a:glow rad="127000">
              <a:schemeClr val="accent1">
                <a:alpha val="0"/>
              </a:schemeClr>
            </a:glow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46BD9DF9-B814-4787-977F-718AC78044F6}"/>
              </a:ext>
            </a:extLst>
          </p:cNvPr>
          <p:cNvSpPr/>
          <p:nvPr/>
        </p:nvSpPr>
        <p:spPr>
          <a:xfrm>
            <a:off x="214964" y="2088682"/>
            <a:ext cx="7988969" cy="368340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1055344B-B3B8-412F-A236-6CB6BB58DDEC}"/>
              </a:ext>
            </a:extLst>
          </p:cNvPr>
          <p:cNvSpPr/>
          <p:nvPr/>
        </p:nvSpPr>
        <p:spPr>
          <a:xfrm>
            <a:off x="5596561" y="2220885"/>
            <a:ext cx="693861" cy="693861"/>
          </a:xfrm>
          <a:prstGeom prst="ellipse">
            <a:avLst/>
          </a:prstGeom>
          <a:solidFill>
            <a:srgbClr val="E88C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E88C8C"/>
              </a:solidFill>
            </a:endParaRPr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id="{F11734FE-065E-43FF-8EEB-4E56225EC029}"/>
              </a:ext>
            </a:extLst>
          </p:cNvPr>
          <p:cNvSpPr/>
          <p:nvPr/>
        </p:nvSpPr>
        <p:spPr>
          <a:xfrm>
            <a:off x="1775045" y="2263457"/>
            <a:ext cx="693861" cy="693861"/>
          </a:xfrm>
          <a:prstGeom prst="ellipse">
            <a:avLst/>
          </a:prstGeom>
          <a:solidFill>
            <a:srgbClr val="BF4C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Заголовок 1">
            <a:extLst>
              <a:ext uri="{FF2B5EF4-FFF2-40B4-BE49-F238E27FC236}">
                <a16:creationId xmlns:a16="http://schemas.microsoft.com/office/drawing/2014/main" id="{FD71ACC3-F306-4D08-8522-C06BADB6131B}"/>
              </a:ext>
            </a:extLst>
          </p:cNvPr>
          <p:cNvSpPr txBox="1">
            <a:spLocks/>
          </p:cNvSpPr>
          <p:nvPr/>
        </p:nvSpPr>
        <p:spPr>
          <a:xfrm>
            <a:off x="4504386" y="3101896"/>
            <a:ext cx="3183227" cy="23204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Мало внимания уделяется алхимии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Зелья в игре фантастические</a:t>
            </a:r>
          </a:p>
        </p:txBody>
      </p:sp>
      <p:sp>
        <p:nvSpPr>
          <p:cNvPr id="21" name="Заголовок 1">
            <a:extLst>
              <a:ext uri="{FF2B5EF4-FFF2-40B4-BE49-F238E27FC236}">
                <a16:creationId xmlns:a16="http://schemas.microsoft.com/office/drawing/2014/main" id="{BAC423D4-C5D1-4ECB-BBE8-6A03FEE3CE55}"/>
              </a:ext>
            </a:extLst>
          </p:cNvPr>
          <p:cNvSpPr txBox="1">
            <a:spLocks/>
          </p:cNvSpPr>
          <p:nvPr/>
        </p:nvSpPr>
        <p:spPr>
          <a:xfrm>
            <a:off x="498811" y="3199848"/>
            <a:ext cx="3431290" cy="21316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Интересный сюжет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Большое количество игровых механик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Сбор ингредиентов</a:t>
            </a:r>
          </a:p>
        </p:txBody>
      </p:sp>
      <p:pic>
        <p:nvPicPr>
          <p:cNvPr id="12292" name="Picture 4">
            <a:extLst>
              <a:ext uri="{FF2B5EF4-FFF2-40B4-BE49-F238E27FC236}">
                <a16:creationId xmlns:a16="http://schemas.microsoft.com/office/drawing/2014/main" id="{9A9A6718-2D29-4F1F-A52D-E4F3AEF9E1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8522" y="2371742"/>
            <a:ext cx="486905" cy="486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>
            <a:extLst>
              <a:ext uri="{FF2B5EF4-FFF2-40B4-BE49-F238E27FC236}">
                <a16:creationId xmlns:a16="http://schemas.microsoft.com/office/drawing/2014/main" id="{CDB25900-BF93-4176-8D8E-8038356A88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3051" y="2263457"/>
            <a:ext cx="611684" cy="611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09653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2BEDA">
            <a:alpha val="2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A61206-4505-4CD0-8EFA-73380B15E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811" y="557969"/>
            <a:ext cx="5281141" cy="1325563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Potion Craft: Alchemist Simulator</a:t>
            </a:r>
            <a:br>
              <a:rPr lang="ru-RU" b="1" dirty="0">
                <a:solidFill>
                  <a:schemeClr val="tx2">
                    <a:lumMod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endParaRPr lang="ru-RU" b="1" dirty="0">
              <a:solidFill>
                <a:srgbClr val="1B75BB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13316" name="Picture 4">
            <a:extLst>
              <a:ext uri="{FF2B5EF4-FFF2-40B4-BE49-F238E27FC236}">
                <a16:creationId xmlns:a16="http://schemas.microsoft.com/office/drawing/2014/main" id="{6DE131E7-EB66-4EB6-912B-1697735951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73" r="260"/>
          <a:stretch/>
        </p:blipFill>
        <p:spPr bwMode="auto">
          <a:xfrm>
            <a:off x="5816442" y="0"/>
            <a:ext cx="9208940" cy="642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410E261F-00F8-44F4-9294-23111AF4B0B0}"/>
              </a:ext>
            </a:extLst>
          </p:cNvPr>
          <p:cNvSpPr/>
          <p:nvPr/>
        </p:nvSpPr>
        <p:spPr>
          <a:xfrm>
            <a:off x="214964" y="2088682"/>
            <a:ext cx="7988969" cy="368340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564F3FE8-F0F4-43D2-9815-A9C0167C2751}"/>
              </a:ext>
            </a:extLst>
          </p:cNvPr>
          <p:cNvSpPr/>
          <p:nvPr/>
        </p:nvSpPr>
        <p:spPr>
          <a:xfrm>
            <a:off x="5596561" y="2220885"/>
            <a:ext cx="693861" cy="693861"/>
          </a:xfrm>
          <a:prstGeom prst="ellipse">
            <a:avLst/>
          </a:prstGeom>
          <a:solidFill>
            <a:srgbClr val="E88C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E88C8C"/>
              </a:solidFill>
            </a:endParaRPr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7090F234-F96E-4B0F-832E-3D36E7427C0F}"/>
              </a:ext>
            </a:extLst>
          </p:cNvPr>
          <p:cNvSpPr/>
          <p:nvPr/>
        </p:nvSpPr>
        <p:spPr>
          <a:xfrm>
            <a:off x="1775045" y="2263457"/>
            <a:ext cx="693861" cy="693861"/>
          </a:xfrm>
          <a:prstGeom prst="ellipse">
            <a:avLst/>
          </a:prstGeom>
          <a:solidFill>
            <a:srgbClr val="BF4C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id="{DBC40B3E-A6BC-486B-A4E3-1278182DA62B}"/>
              </a:ext>
            </a:extLst>
          </p:cNvPr>
          <p:cNvSpPr txBox="1">
            <a:spLocks/>
          </p:cNvSpPr>
          <p:nvPr/>
        </p:nvSpPr>
        <p:spPr>
          <a:xfrm>
            <a:off x="4504386" y="3101897"/>
            <a:ext cx="3183227" cy="12294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Отсутствие образовательной части</a:t>
            </a:r>
          </a:p>
        </p:txBody>
      </p:sp>
      <p:sp>
        <p:nvSpPr>
          <p:cNvPr id="22" name="Заголовок 1">
            <a:extLst>
              <a:ext uri="{FF2B5EF4-FFF2-40B4-BE49-F238E27FC236}">
                <a16:creationId xmlns:a16="http://schemas.microsoft.com/office/drawing/2014/main" id="{9A82E205-A5D1-40A2-A46E-81A5D718450C}"/>
              </a:ext>
            </a:extLst>
          </p:cNvPr>
          <p:cNvSpPr txBox="1">
            <a:spLocks/>
          </p:cNvSpPr>
          <p:nvPr/>
        </p:nvSpPr>
        <p:spPr>
          <a:xfrm>
            <a:off x="498811" y="3199848"/>
            <a:ext cx="3668928" cy="21316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Легкий игровой процесс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Наглядное демонстрирование хим. Реакций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Интересный геймплей</a:t>
            </a:r>
          </a:p>
        </p:txBody>
      </p:sp>
      <p:pic>
        <p:nvPicPr>
          <p:cNvPr id="23" name="Picture 4">
            <a:extLst>
              <a:ext uri="{FF2B5EF4-FFF2-40B4-BE49-F238E27FC236}">
                <a16:creationId xmlns:a16="http://schemas.microsoft.com/office/drawing/2014/main" id="{C0B4581E-92D2-4B60-8AC7-E80F8D66B7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8522" y="2371742"/>
            <a:ext cx="486905" cy="486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>
            <a:extLst>
              <a:ext uri="{FF2B5EF4-FFF2-40B4-BE49-F238E27FC236}">
                <a16:creationId xmlns:a16="http://schemas.microsoft.com/office/drawing/2014/main" id="{F2B01941-1F76-4F33-A077-EF06F3EB36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3051" y="2263457"/>
            <a:ext cx="611684" cy="611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11525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2BEDA">
            <a:alpha val="2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A61206-4505-4CD0-8EFA-73380B15E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782" y="930199"/>
            <a:ext cx="5281141" cy="1325563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Little Alchemy 2</a:t>
            </a:r>
            <a:endParaRPr lang="ru-RU" b="1" dirty="0">
              <a:solidFill>
                <a:srgbClr val="1B75BB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14338" name="Picture 2">
            <a:extLst>
              <a:ext uri="{FF2B5EF4-FFF2-40B4-BE49-F238E27FC236}">
                <a16:creationId xmlns:a16="http://schemas.microsoft.com/office/drawing/2014/main" id="{DF8480A2-8B54-4D44-A87F-A9BD401038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06"/>
          <a:stretch/>
        </p:blipFill>
        <p:spPr bwMode="auto">
          <a:xfrm>
            <a:off x="6516304" y="11987"/>
            <a:ext cx="894828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4A0D2CBD-A2B3-43FD-B1CD-E8FFD4CBED49}"/>
              </a:ext>
            </a:extLst>
          </p:cNvPr>
          <p:cNvSpPr/>
          <p:nvPr/>
        </p:nvSpPr>
        <p:spPr>
          <a:xfrm>
            <a:off x="253465" y="3022332"/>
            <a:ext cx="7988969" cy="368340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FA5FDCFE-BAE7-42AD-96B2-142802029485}"/>
              </a:ext>
            </a:extLst>
          </p:cNvPr>
          <p:cNvSpPr/>
          <p:nvPr/>
        </p:nvSpPr>
        <p:spPr>
          <a:xfrm>
            <a:off x="5635062" y="3154535"/>
            <a:ext cx="693861" cy="693861"/>
          </a:xfrm>
          <a:prstGeom prst="ellipse">
            <a:avLst/>
          </a:prstGeom>
          <a:solidFill>
            <a:srgbClr val="E88C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E88C8C"/>
              </a:solidFill>
            </a:endParaRP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2907538F-4AC9-4CE8-A586-7715F6DE9921}"/>
              </a:ext>
            </a:extLst>
          </p:cNvPr>
          <p:cNvSpPr/>
          <p:nvPr/>
        </p:nvSpPr>
        <p:spPr>
          <a:xfrm>
            <a:off x="1813546" y="3197107"/>
            <a:ext cx="693861" cy="693861"/>
          </a:xfrm>
          <a:prstGeom prst="ellipse">
            <a:avLst/>
          </a:prstGeom>
          <a:solidFill>
            <a:srgbClr val="BF4C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790DEFAD-87A1-44A5-B69C-961E25885834}"/>
              </a:ext>
            </a:extLst>
          </p:cNvPr>
          <p:cNvSpPr txBox="1">
            <a:spLocks/>
          </p:cNvSpPr>
          <p:nvPr/>
        </p:nvSpPr>
        <p:spPr>
          <a:xfrm>
            <a:off x="4647208" y="4575361"/>
            <a:ext cx="3550812" cy="12294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Отсутствие образовательной части</a:t>
            </a:r>
            <a:endParaRPr lang="en-US" sz="2400" dirty="0">
              <a:solidFill>
                <a:schemeClr val="tx2">
                  <a:lumMod val="75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Отсутствие подсказок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Неинтересный геймплей</a:t>
            </a:r>
          </a:p>
        </p:txBody>
      </p:sp>
      <p:sp>
        <p:nvSpPr>
          <p:cNvPr id="20" name="Заголовок 1">
            <a:extLst>
              <a:ext uri="{FF2B5EF4-FFF2-40B4-BE49-F238E27FC236}">
                <a16:creationId xmlns:a16="http://schemas.microsoft.com/office/drawing/2014/main" id="{441F6C8A-A5A8-4868-8FD6-A5DC77036560}"/>
              </a:ext>
            </a:extLst>
          </p:cNvPr>
          <p:cNvSpPr txBox="1">
            <a:spLocks/>
          </p:cNvSpPr>
          <p:nvPr/>
        </p:nvSpPr>
        <p:spPr>
          <a:xfrm>
            <a:off x="669179" y="3796200"/>
            <a:ext cx="3668928" cy="21316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Легкий игровой процесс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Приближенные к реальности реакции</a:t>
            </a:r>
          </a:p>
        </p:txBody>
      </p:sp>
      <p:pic>
        <p:nvPicPr>
          <p:cNvPr id="21" name="Picture 4">
            <a:extLst>
              <a:ext uri="{FF2B5EF4-FFF2-40B4-BE49-F238E27FC236}">
                <a16:creationId xmlns:a16="http://schemas.microsoft.com/office/drawing/2014/main" id="{A87B7484-2C86-4C7C-9E5E-A9F258579B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7023" y="3305392"/>
            <a:ext cx="486905" cy="486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>
            <a:extLst>
              <a:ext uri="{FF2B5EF4-FFF2-40B4-BE49-F238E27FC236}">
                <a16:creationId xmlns:a16="http://schemas.microsoft.com/office/drawing/2014/main" id="{F1461F2D-9073-4FF3-B31C-7353F7D75A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1552" y="3197107"/>
            <a:ext cx="611684" cy="611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44106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F5093D05-EA23-4707-BD7C-1DF0F9C955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481006" y="108625"/>
            <a:ext cx="3951892" cy="1381981"/>
          </a:xfrm>
        </p:spPr>
        <p:txBody>
          <a:bodyPr>
            <a:normAutofit fontScale="90000"/>
          </a:bodyPr>
          <a:lstStyle/>
          <a:p>
            <a:r>
              <a:rPr lang="en-US" sz="10700" b="1" dirty="0">
                <a:solidFill>
                  <a:schemeClr val="bg1"/>
                </a:solidFill>
                <a:latin typeface="Source Sans Pro" panose="020B0503030403020204" pitchFamily="34" charset="0"/>
              </a:rPr>
              <a:t>MVP</a:t>
            </a:r>
            <a:endParaRPr lang="ru-RU" sz="10700" b="1" dirty="0">
              <a:solidFill>
                <a:schemeClr val="bg1"/>
              </a:solidFill>
              <a:latin typeface="Source Sans Pro" panose="020B0503030403020204" pitchFamily="34" charset="0"/>
            </a:endParaRPr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470CE301-30AD-476B-9845-0E1C47E419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910374">
            <a:off x="3247171" y="4427867"/>
            <a:ext cx="1504931" cy="1504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>
            <a:extLst>
              <a:ext uri="{FF2B5EF4-FFF2-40B4-BE49-F238E27FC236}">
                <a16:creationId xmlns:a16="http://schemas.microsoft.com/office/drawing/2014/main" id="{FEDA84DF-B439-4421-AA34-A3C562A4E4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5088" y="4456823"/>
            <a:ext cx="1931764" cy="1931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>
            <a:extLst>
              <a:ext uri="{FF2B5EF4-FFF2-40B4-BE49-F238E27FC236}">
                <a16:creationId xmlns:a16="http://schemas.microsoft.com/office/drawing/2014/main" id="{89C82FDB-6A65-4514-B199-880D68EDE3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8505" y="2676534"/>
            <a:ext cx="1504931" cy="1504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AA1E7BDF-D6B9-43A5-8075-A1F354B7C7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999920">
            <a:off x="1777230" y="4831335"/>
            <a:ext cx="1504931" cy="1504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DC7F37F3-B64E-4A27-8D43-836D021DC5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689626" flipH="1">
            <a:off x="6836069" y="4427868"/>
            <a:ext cx="1504931" cy="1504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06CC1816-0D44-47DA-AFF9-F7095F5672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600080" flipH="1">
            <a:off x="8326311" y="4831336"/>
            <a:ext cx="1504931" cy="1504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F478483-AD47-46D4-8430-2DAAADAE6664}"/>
              </a:ext>
            </a:extLst>
          </p:cNvPr>
          <p:cNvSpPr txBox="1"/>
          <p:nvPr/>
        </p:nvSpPr>
        <p:spPr>
          <a:xfrm>
            <a:off x="186850" y="4208520"/>
            <a:ext cx="197311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effectLst/>
                <a:latin typeface="Montserrat" panose="00000500000000000000" pitchFamily="2" charset="-52"/>
              </a:rPr>
              <a:t>Разговоры </a:t>
            </a:r>
            <a:r>
              <a:rPr lang="ru-RU" sz="2000" dirty="0">
                <a:solidFill>
                  <a:schemeClr val="bg1"/>
                </a:solidFill>
                <a:latin typeface="Montserrat" panose="00000500000000000000" pitchFamily="2" charset="-52"/>
              </a:rPr>
              <a:t>с NPC через текстовое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DA00269-BA85-4196-9891-2486C3391E07}"/>
              </a:ext>
            </a:extLst>
          </p:cNvPr>
          <p:cNvSpPr txBox="1"/>
          <p:nvPr/>
        </p:nvSpPr>
        <p:spPr>
          <a:xfrm>
            <a:off x="2029498" y="3523926"/>
            <a:ext cx="288277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Montserrat" panose="00000500000000000000" pitchFamily="2" charset="-52"/>
              </a:rPr>
              <a:t>Функциональная алхимическая лаборатория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843791B-18D9-4080-A3A8-1551D9A7B3FC}"/>
              </a:ext>
            </a:extLst>
          </p:cNvPr>
          <p:cNvSpPr txBox="1"/>
          <p:nvPr/>
        </p:nvSpPr>
        <p:spPr>
          <a:xfrm>
            <a:off x="4201895" y="1276647"/>
            <a:ext cx="309815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Montserrat" panose="00000500000000000000" pitchFamily="2" charset="-52"/>
              </a:rPr>
              <a:t>Система поиска рандомно генерируемых ингредиентов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CD04514-D199-448F-85B7-42B079C3DB3E}"/>
              </a:ext>
            </a:extLst>
          </p:cNvPr>
          <p:cNvSpPr txBox="1"/>
          <p:nvPr/>
        </p:nvSpPr>
        <p:spPr>
          <a:xfrm>
            <a:off x="6453591" y="3677814"/>
            <a:ext cx="262518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FFFFFB"/>
                </a:solidFill>
                <a:effectLst/>
                <a:latin typeface="Montserrat" panose="020B0604020202020204" pitchFamily="2" charset="-52"/>
              </a:rPr>
              <a:t>Простая боевая система</a:t>
            </a:r>
            <a:r>
              <a:rPr lang="ru-RU" sz="2000" dirty="0">
                <a:solidFill>
                  <a:srgbClr val="FFFFFF"/>
                </a:solidFill>
                <a:effectLst/>
                <a:latin typeface="Montserrat" panose="020B0604020202020204" pitchFamily="2" charset="-52"/>
              </a:rPr>
              <a:t> </a:t>
            </a:r>
            <a:endParaRPr lang="ru-RU" sz="20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D1DE39B-51A3-4463-84C1-76D0E6D42472}"/>
              </a:ext>
            </a:extLst>
          </p:cNvPr>
          <p:cNvSpPr txBox="1"/>
          <p:nvPr/>
        </p:nvSpPr>
        <p:spPr>
          <a:xfrm>
            <a:off x="8522918" y="4358173"/>
            <a:ext cx="223623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Montserrat" panose="00000500000000000000" pitchFamily="2" charset="-52"/>
              </a:rPr>
              <a:t>Система достижений</a:t>
            </a:r>
          </a:p>
        </p:txBody>
      </p:sp>
    </p:spTree>
    <p:extLst>
      <p:ext uri="{BB962C8B-B14F-4D97-AF65-F5344CB8AC3E}">
        <p14:creationId xmlns:p14="http://schemas.microsoft.com/office/powerpoint/2010/main" val="30030884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2BEDA">
            <a:alpha val="2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A61206-4505-4CD0-8EFA-73380B15E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1540" y="217995"/>
            <a:ext cx="4768918" cy="1325563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Стек разработки</a:t>
            </a:r>
            <a:endParaRPr lang="ru-RU" b="1" dirty="0">
              <a:solidFill>
                <a:srgbClr val="1B75BB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15362" name="Picture 2">
            <a:extLst>
              <a:ext uri="{FF2B5EF4-FFF2-40B4-BE49-F238E27FC236}">
                <a16:creationId xmlns:a16="http://schemas.microsoft.com/office/drawing/2014/main" id="{DEF4421C-BD1E-4D5E-8276-526803EDC2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70" b="151"/>
          <a:stretch/>
        </p:blipFill>
        <p:spPr bwMode="auto">
          <a:xfrm>
            <a:off x="0" y="3429000"/>
            <a:ext cx="12192000" cy="5655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51BB0BBA-B788-43DF-8C69-AADD9C0D1465}"/>
              </a:ext>
            </a:extLst>
          </p:cNvPr>
          <p:cNvSpPr/>
          <p:nvPr/>
        </p:nvSpPr>
        <p:spPr>
          <a:xfrm>
            <a:off x="1690838" y="2090281"/>
            <a:ext cx="8810324" cy="304186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368" name="Picture 8">
            <a:extLst>
              <a:ext uri="{FF2B5EF4-FFF2-40B4-BE49-F238E27FC236}">
                <a16:creationId xmlns:a16="http://schemas.microsoft.com/office/drawing/2014/main" id="{9E22422C-1929-49D4-ABF4-1BC3DF935F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252" y="2738658"/>
            <a:ext cx="1638300" cy="163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6" name="Picture 16">
            <a:extLst>
              <a:ext uri="{FF2B5EF4-FFF2-40B4-BE49-F238E27FC236}">
                <a16:creationId xmlns:a16="http://schemas.microsoft.com/office/drawing/2014/main" id="{D7107B5D-2913-4E48-BB43-1B3483CE3D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4689" y="2657347"/>
            <a:ext cx="1895811" cy="1907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8" name="Picture 18">
            <a:extLst>
              <a:ext uri="{FF2B5EF4-FFF2-40B4-BE49-F238E27FC236}">
                <a16:creationId xmlns:a16="http://schemas.microsoft.com/office/drawing/2014/main" id="{AF4A53CD-A5E6-4DD6-8D66-7C4F879453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8637" y="2738658"/>
            <a:ext cx="1989384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80" name="Picture 20">
            <a:extLst>
              <a:ext uri="{FF2B5EF4-FFF2-40B4-BE49-F238E27FC236}">
                <a16:creationId xmlns:a16="http://schemas.microsoft.com/office/drawing/2014/main" id="{9965FE83-4255-43EB-9C9D-2BDDC1D120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553" y="2657347"/>
            <a:ext cx="1857985" cy="1804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47255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2BEDA">
            <a:alpha val="2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A61206-4505-4CD0-8EFA-73380B15E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245" y="691554"/>
            <a:ext cx="5041238" cy="1325563"/>
          </a:xfrm>
        </p:spPr>
        <p:txBody>
          <a:bodyPr/>
          <a:lstStyle/>
          <a:p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Планы на </a:t>
            </a:r>
            <a:r>
              <a:rPr lang="ru-RU" b="1" dirty="0">
                <a:solidFill>
                  <a:srgbClr val="9966FF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будущее</a:t>
            </a:r>
          </a:p>
        </p:txBody>
      </p:sp>
      <p:pic>
        <p:nvPicPr>
          <p:cNvPr id="16388" name="Picture 4">
            <a:extLst>
              <a:ext uri="{FF2B5EF4-FFF2-40B4-BE49-F238E27FC236}">
                <a16:creationId xmlns:a16="http://schemas.microsoft.com/office/drawing/2014/main" id="{23C1D7A0-1D8C-4674-910A-335558F39B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99"/>
          <a:stretch/>
        </p:blipFill>
        <p:spPr bwMode="auto">
          <a:xfrm>
            <a:off x="5472932" y="0"/>
            <a:ext cx="779954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CC304A80-C3D0-41D3-97CB-8D442F79CC65}"/>
              </a:ext>
            </a:extLst>
          </p:cNvPr>
          <p:cNvSpPr/>
          <p:nvPr/>
        </p:nvSpPr>
        <p:spPr>
          <a:xfrm>
            <a:off x="1041319" y="3278083"/>
            <a:ext cx="5850369" cy="290076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6BFD5E0D-188D-4E75-9C23-B489ABA55E1E}"/>
              </a:ext>
            </a:extLst>
          </p:cNvPr>
          <p:cNvSpPr txBox="1">
            <a:spLocks/>
          </p:cNvSpPr>
          <p:nvPr/>
        </p:nvSpPr>
        <p:spPr>
          <a:xfrm>
            <a:off x="1648352" y="3537395"/>
            <a:ext cx="5164048" cy="23821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Развитие сюжета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Улучшение образовательной части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Добавление новых механик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Улучшение графики</a:t>
            </a:r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378023B8-7247-4A6E-90B7-811C822D6836}"/>
              </a:ext>
            </a:extLst>
          </p:cNvPr>
          <p:cNvSpPr/>
          <p:nvPr/>
        </p:nvSpPr>
        <p:spPr>
          <a:xfrm>
            <a:off x="271245" y="3990507"/>
            <a:ext cx="1300540" cy="1300540"/>
          </a:xfrm>
          <a:prstGeom prst="ellipse">
            <a:avLst/>
          </a:prstGeom>
          <a:solidFill>
            <a:srgbClr val="99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01A14FDB-9FF0-4C78-BEBA-E7B7957884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126" y="4074388"/>
            <a:ext cx="1132777" cy="1132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52503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2BEDA">
            <a:alpha val="2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4BEB59-1EFA-4473-8F38-BC02489731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8724" y="2460625"/>
            <a:ext cx="10544175" cy="1325563"/>
          </a:xfrm>
        </p:spPr>
        <p:txBody>
          <a:bodyPr>
            <a:noAutofit/>
          </a:bodyPr>
          <a:lstStyle/>
          <a:p>
            <a:r>
              <a:rPr lang="ru-RU" sz="7200" b="1" dirty="0">
                <a:solidFill>
                  <a:schemeClr val="tx2">
                    <a:lumMod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Спасибо за внимание?</a:t>
            </a:r>
          </a:p>
        </p:txBody>
      </p:sp>
      <p:sp>
        <p:nvSpPr>
          <p:cNvPr id="5" name="Круг: прозрачная заливка 4">
            <a:extLst>
              <a:ext uri="{FF2B5EF4-FFF2-40B4-BE49-F238E27FC236}">
                <a16:creationId xmlns:a16="http://schemas.microsoft.com/office/drawing/2014/main" id="{09DDD014-F418-4F0F-A9EC-D7DC6657A0AE}"/>
              </a:ext>
            </a:extLst>
          </p:cNvPr>
          <p:cNvSpPr/>
          <p:nvPr/>
        </p:nvSpPr>
        <p:spPr>
          <a:xfrm>
            <a:off x="10777536" y="5762625"/>
            <a:ext cx="1990725" cy="1990725"/>
          </a:xfrm>
          <a:prstGeom prst="donut">
            <a:avLst/>
          </a:prstGeom>
          <a:solidFill>
            <a:srgbClr val="9966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" name="Арка 5">
            <a:extLst>
              <a:ext uri="{FF2B5EF4-FFF2-40B4-BE49-F238E27FC236}">
                <a16:creationId xmlns:a16="http://schemas.microsoft.com/office/drawing/2014/main" id="{22D3EBC9-7E56-4F58-9251-23276A00745F}"/>
              </a:ext>
            </a:extLst>
          </p:cNvPr>
          <p:cNvSpPr/>
          <p:nvPr/>
        </p:nvSpPr>
        <p:spPr>
          <a:xfrm>
            <a:off x="371474" y="6076950"/>
            <a:ext cx="1562100" cy="1562100"/>
          </a:xfrm>
          <a:prstGeom prst="blockArc">
            <a:avLst/>
          </a:prstGeom>
          <a:solidFill>
            <a:srgbClr val="C2BE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26B5EDD2-A766-4ABD-BD1C-1EE9309D3C01}"/>
              </a:ext>
            </a:extLst>
          </p:cNvPr>
          <p:cNvSpPr/>
          <p:nvPr/>
        </p:nvSpPr>
        <p:spPr>
          <a:xfrm>
            <a:off x="-371476" y="5410201"/>
            <a:ext cx="1562099" cy="1562099"/>
          </a:xfrm>
          <a:prstGeom prst="ellipse">
            <a:avLst/>
          </a:prstGeom>
          <a:solidFill>
            <a:srgbClr val="99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3C4732E9-3C4D-41F9-8C6E-46637560B389}"/>
              </a:ext>
            </a:extLst>
          </p:cNvPr>
          <p:cNvSpPr/>
          <p:nvPr/>
        </p:nvSpPr>
        <p:spPr>
          <a:xfrm>
            <a:off x="4333874" y="-485775"/>
            <a:ext cx="1562099" cy="1562099"/>
          </a:xfrm>
          <a:prstGeom prst="ellipse">
            <a:avLst/>
          </a:prstGeom>
          <a:solidFill>
            <a:srgbClr val="B79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A9EBD25E-2CC0-4811-B5E0-7605D22170F9}"/>
              </a:ext>
            </a:extLst>
          </p:cNvPr>
          <p:cNvSpPr/>
          <p:nvPr/>
        </p:nvSpPr>
        <p:spPr>
          <a:xfrm>
            <a:off x="5567360" y="-296863"/>
            <a:ext cx="933451" cy="933451"/>
          </a:xfrm>
          <a:prstGeom prst="ellipse">
            <a:avLst/>
          </a:prstGeom>
          <a:solidFill>
            <a:srgbClr val="B79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35566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2BEDA">
            <a:alpha val="2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A61206-4505-4CD0-8EFA-73380B15E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067" y="644258"/>
            <a:ext cx="10515600" cy="1325563"/>
          </a:xfrm>
        </p:spPr>
        <p:txBody>
          <a:bodyPr/>
          <a:lstStyle/>
          <a:p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Участники</a:t>
            </a:r>
            <a:br>
              <a:rPr lang="ru-RU" b="1" dirty="0"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r>
              <a:rPr lang="ru-RU" b="1" dirty="0">
                <a:solidFill>
                  <a:srgbClr val="9966FF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команды</a:t>
            </a:r>
          </a:p>
        </p:txBody>
      </p:sp>
      <p:pic>
        <p:nvPicPr>
          <p:cNvPr id="11" name="Рисунок 10" descr="Изображение выглядит как млекопитающее, трава, примат, внешний&#10;&#10;Автоматически созданное описание">
            <a:extLst>
              <a:ext uri="{FF2B5EF4-FFF2-40B4-BE49-F238E27FC236}">
                <a16:creationId xmlns:a16="http://schemas.microsoft.com/office/drawing/2014/main" id="{A9B1FB8F-53C9-4B48-97F8-A15C7301E0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874" y="3041094"/>
            <a:ext cx="1761725" cy="1761725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0033E836-A828-41B0-9EE8-33DC912621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48" b="4248"/>
          <a:stretch/>
        </p:blipFill>
        <p:spPr bwMode="auto">
          <a:xfrm>
            <a:off x="4988964" y="3069984"/>
            <a:ext cx="1732835" cy="1732835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5A398890-57A7-4382-978A-86A8612A32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9" r="27457"/>
          <a:stretch/>
        </p:blipFill>
        <p:spPr bwMode="auto">
          <a:xfrm>
            <a:off x="8222164" y="3041094"/>
            <a:ext cx="1761725" cy="1761725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3D2EA6AB-CB3B-49EE-8594-C054D3E350BB}"/>
              </a:ext>
            </a:extLst>
          </p:cNvPr>
          <p:cNvSpPr txBox="1">
            <a:spLocks/>
          </p:cNvSpPr>
          <p:nvPr/>
        </p:nvSpPr>
        <p:spPr>
          <a:xfrm>
            <a:off x="1509486" y="4799403"/>
            <a:ext cx="219649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Роман Зыков</a:t>
            </a:r>
          </a:p>
          <a:p>
            <a:pPr algn="ctr"/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Программист</a:t>
            </a:r>
            <a:endParaRPr lang="ru-RU" sz="2000" dirty="0">
              <a:solidFill>
                <a:srgbClr val="1B75BB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D3C6353E-7C67-465B-BE02-6EE420FFBCA3}"/>
              </a:ext>
            </a:extLst>
          </p:cNvPr>
          <p:cNvSpPr txBox="1">
            <a:spLocks/>
          </p:cNvSpPr>
          <p:nvPr/>
        </p:nvSpPr>
        <p:spPr>
          <a:xfrm>
            <a:off x="4632549" y="4799402"/>
            <a:ext cx="244566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Сергей Гарибян</a:t>
            </a:r>
          </a:p>
          <a:p>
            <a:pPr algn="ctr"/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Тимлид</a:t>
            </a:r>
            <a:endParaRPr lang="ru-RU" sz="2000" dirty="0">
              <a:solidFill>
                <a:srgbClr val="1B75BB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9F0D2395-C0D5-48D9-89F1-415774C82B16}"/>
              </a:ext>
            </a:extLst>
          </p:cNvPr>
          <p:cNvSpPr txBox="1">
            <a:spLocks/>
          </p:cNvSpPr>
          <p:nvPr/>
        </p:nvSpPr>
        <p:spPr>
          <a:xfrm>
            <a:off x="7880194" y="4799401"/>
            <a:ext cx="244566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Арсель Гилязов</a:t>
            </a:r>
          </a:p>
          <a:p>
            <a:pPr algn="ctr"/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Дизайнер</a:t>
            </a:r>
            <a:endParaRPr lang="ru-RU" sz="2000" dirty="0">
              <a:solidFill>
                <a:srgbClr val="1B75BB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8" name="Круг: прозрачная заливка 17">
            <a:extLst>
              <a:ext uri="{FF2B5EF4-FFF2-40B4-BE49-F238E27FC236}">
                <a16:creationId xmlns:a16="http://schemas.microsoft.com/office/drawing/2014/main" id="{C874ABD0-4356-4A62-AFB3-1C52342C487E}"/>
              </a:ext>
            </a:extLst>
          </p:cNvPr>
          <p:cNvSpPr/>
          <p:nvPr/>
        </p:nvSpPr>
        <p:spPr>
          <a:xfrm>
            <a:off x="10777536" y="5762625"/>
            <a:ext cx="1990725" cy="1990725"/>
          </a:xfrm>
          <a:prstGeom prst="donut">
            <a:avLst/>
          </a:prstGeom>
          <a:solidFill>
            <a:srgbClr val="9966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9" name="Арка 18">
            <a:extLst>
              <a:ext uri="{FF2B5EF4-FFF2-40B4-BE49-F238E27FC236}">
                <a16:creationId xmlns:a16="http://schemas.microsoft.com/office/drawing/2014/main" id="{51A54CCC-403C-4528-995E-56F0A5918614}"/>
              </a:ext>
            </a:extLst>
          </p:cNvPr>
          <p:cNvSpPr/>
          <p:nvPr/>
        </p:nvSpPr>
        <p:spPr>
          <a:xfrm>
            <a:off x="371474" y="6076950"/>
            <a:ext cx="1562100" cy="1562100"/>
          </a:xfrm>
          <a:prstGeom prst="blockArc">
            <a:avLst/>
          </a:prstGeom>
          <a:solidFill>
            <a:srgbClr val="C2BE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id="{1139CC8B-0056-4BC9-88BD-7F93A01A50BA}"/>
              </a:ext>
            </a:extLst>
          </p:cNvPr>
          <p:cNvSpPr/>
          <p:nvPr/>
        </p:nvSpPr>
        <p:spPr>
          <a:xfrm>
            <a:off x="-371476" y="5410201"/>
            <a:ext cx="1562099" cy="1562099"/>
          </a:xfrm>
          <a:prstGeom prst="ellipse">
            <a:avLst/>
          </a:prstGeom>
          <a:solidFill>
            <a:srgbClr val="99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38ED736A-E6FA-40D1-B821-DEC982373AC0}"/>
              </a:ext>
            </a:extLst>
          </p:cNvPr>
          <p:cNvSpPr/>
          <p:nvPr/>
        </p:nvSpPr>
        <p:spPr>
          <a:xfrm>
            <a:off x="4333874" y="-485775"/>
            <a:ext cx="1562099" cy="1562099"/>
          </a:xfrm>
          <a:prstGeom prst="ellipse">
            <a:avLst/>
          </a:prstGeom>
          <a:solidFill>
            <a:srgbClr val="B79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26987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2BEDA">
            <a:alpha val="2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A61206-4505-4CD0-8EFA-73380B15E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067" y="644258"/>
            <a:ext cx="10515600" cy="1325563"/>
          </a:xfrm>
        </p:spPr>
        <p:txBody>
          <a:bodyPr/>
          <a:lstStyle/>
          <a:p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Работа</a:t>
            </a:r>
            <a:br>
              <a:rPr lang="ru-RU" b="1" dirty="0"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r>
              <a:rPr lang="ru-RU" b="1" dirty="0">
                <a:solidFill>
                  <a:srgbClr val="9966FF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программиста</a:t>
            </a:r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3D2EA6AB-CB3B-49EE-8594-C054D3E350BB}"/>
              </a:ext>
            </a:extLst>
          </p:cNvPr>
          <p:cNvSpPr txBox="1">
            <a:spLocks/>
          </p:cNvSpPr>
          <p:nvPr/>
        </p:nvSpPr>
        <p:spPr>
          <a:xfrm>
            <a:off x="8097796" y="4608494"/>
            <a:ext cx="219649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Роман Зыков</a:t>
            </a:r>
          </a:p>
          <a:p>
            <a:pPr algn="ctr"/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Программист</a:t>
            </a:r>
            <a:endParaRPr lang="ru-RU" sz="2000" dirty="0">
              <a:solidFill>
                <a:srgbClr val="1B75BB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D3C6353E-7C67-465B-BE02-6EE420FFBCA3}"/>
              </a:ext>
            </a:extLst>
          </p:cNvPr>
          <p:cNvSpPr txBox="1">
            <a:spLocks/>
          </p:cNvSpPr>
          <p:nvPr/>
        </p:nvSpPr>
        <p:spPr>
          <a:xfrm>
            <a:off x="550467" y="2310371"/>
            <a:ext cx="5362340" cy="24887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50000"/>
              </a:lnSpc>
              <a:buAutoNum type="arabicPeriod"/>
            </a:pP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Работа со сценами в 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Godot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Разработка архитектуры кода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Написание кода игры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Написание сюжета</a:t>
            </a:r>
            <a:endParaRPr lang="ru-RU" sz="2000" dirty="0">
              <a:solidFill>
                <a:srgbClr val="1B75BB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9F0D2395-C0D5-48D9-89F1-415774C82B16}"/>
              </a:ext>
            </a:extLst>
          </p:cNvPr>
          <p:cNvSpPr txBox="1">
            <a:spLocks/>
          </p:cNvSpPr>
          <p:nvPr/>
        </p:nvSpPr>
        <p:spPr>
          <a:xfrm>
            <a:off x="4632549" y="5616686"/>
            <a:ext cx="244566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2000" dirty="0">
              <a:solidFill>
                <a:srgbClr val="1B75BB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1" name="Арка 20">
            <a:extLst>
              <a:ext uri="{FF2B5EF4-FFF2-40B4-BE49-F238E27FC236}">
                <a16:creationId xmlns:a16="http://schemas.microsoft.com/office/drawing/2014/main" id="{C1568C4A-DE7E-4451-9494-CFA564E12457}"/>
              </a:ext>
            </a:extLst>
          </p:cNvPr>
          <p:cNvSpPr/>
          <p:nvPr/>
        </p:nvSpPr>
        <p:spPr>
          <a:xfrm rot="12620306">
            <a:off x="8051023" y="3655116"/>
            <a:ext cx="1104900" cy="1104900"/>
          </a:xfrm>
          <a:prstGeom prst="blockArc">
            <a:avLst/>
          </a:prstGeom>
          <a:solidFill>
            <a:srgbClr val="C2BE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24" name="Рисунок 23" descr="Изображение выглядит как млекопитающее, трава, примат, внешний&#10;&#10;Автоматически созданное описание">
            <a:extLst>
              <a:ext uri="{FF2B5EF4-FFF2-40B4-BE49-F238E27FC236}">
                <a16:creationId xmlns:a16="http://schemas.microsoft.com/office/drawing/2014/main" id="{EBEC0653-9CDC-44BE-865F-2A558C67F2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7524" y="1770567"/>
            <a:ext cx="2757045" cy="2757045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5" name="Овал 24">
            <a:extLst>
              <a:ext uri="{FF2B5EF4-FFF2-40B4-BE49-F238E27FC236}">
                <a16:creationId xmlns:a16="http://schemas.microsoft.com/office/drawing/2014/main" id="{26F39993-6315-4087-AB6E-20CE51B8049E}"/>
              </a:ext>
            </a:extLst>
          </p:cNvPr>
          <p:cNvSpPr/>
          <p:nvPr/>
        </p:nvSpPr>
        <p:spPr>
          <a:xfrm>
            <a:off x="7655741" y="3429000"/>
            <a:ext cx="697684" cy="697684"/>
          </a:xfrm>
          <a:prstGeom prst="ellipse">
            <a:avLst/>
          </a:prstGeom>
          <a:solidFill>
            <a:srgbClr val="B79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Круг: прозрачная заливка 25">
            <a:extLst>
              <a:ext uri="{FF2B5EF4-FFF2-40B4-BE49-F238E27FC236}">
                <a16:creationId xmlns:a16="http://schemas.microsoft.com/office/drawing/2014/main" id="{8E9A4723-C11A-4154-8EE5-1C438F155414}"/>
              </a:ext>
            </a:extLst>
          </p:cNvPr>
          <p:cNvSpPr/>
          <p:nvPr/>
        </p:nvSpPr>
        <p:spPr>
          <a:xfrm>
            <a:off x="9832005" y="3429000"/>
            <a:ext cx="992613" cy="992613"/>
          </a:xfrm>
          <a:prstGeom prst="donut">
            <a:avLst/>
          </a:prstGeom>
          <a:solidFill>
            <a:srgbClr val="9966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id="{E31AA348-2133-41E6-90E9-4245D3D669DE}"/>
              </a:ext>
            </a:extLst>
          </p:cNvPr>
          <p:cNvSpPr/>
          <p:nvPr/>
        </p:nvSpPr>
        <p:spPr>
          <a:xfrm>
            <a:off x="8084624" y="3980105"/>
            <a:ext cx="374041" cy="374041"/>
          </a:xfrm>
          <a:prstGeom prst="ellipse">
            <a:avLst/>
          </a:prstGeom>
          <a:solidFill>
            <a:srgbClr val="99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70980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2BEDA">
            <a:alpha val="2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A61206-4505-4CD0-8EFA-73380B15E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067" y="644258"/>
            <a:ext cx="10515600" cy="1325563"/>
          </a:xfrm>
        </p:spPr>
        <p:txBody>
          <a:bodyPr/>
          <a:lstStyle/>
          <a:p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Работа</a:t>
            </a:r>
            <a:br>
              <a:rPr lang="ru-RU" b="1" dirty="0"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r>
              <a:rPr lang="ru-RU" b="1" dirty="0">
                <a:solidFill>
                  <a:srgbClr val="9966FF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тимлида</a:t>
            </a:r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D3C6353E-7C67-465B-BE02-6EE420FFBCA3}"/>
              </a:ext>
            </a:extLst>
          </p:cNvPr>
          <p:cNvSpPr txBox="1">
            <a:spLocks/>
          </p:cNvSpPr>
          <p:nvPr/>
        </p:nvSpPr>
        <p:spPr>
          <a:xfrm>
            <a:off x="550467" y="2310371"/>
            <a:ext cx="5362340" cy="24887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50000"/>
              </a:lnSpc>
              <a:buAutoNum type="arabicPeriod"/>
            </a:pP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Организация работы команды</a:t>
            </a:r>
            <a:endParaRPr lang="en-US" sz="2400" dirty="0">
              <a:solidFill>
                <a:schemeClr val="tx2">
                  <a:lumMod val="75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Написание отчетов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Отбор аналогов</a:t>
            </a:r>
          </a:p>
        </p:txBody>
      </p:sp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9F0D2395-C0D5-48D9-89F1-415774C82B16}"/>
              </a:ext>
            </a:extLst>
          </p:cNvPr>
          <p:cNvSpPr txBox="1">
            <a:spLocks/>
          </p:cNvSpPr>
          <p:nvPr/>
        </p:nvSpPr>
        <p:spPr>
          <a:xfrm>
            <a:off x="4632549" y="5616686"/>
            <a:ext cx="244566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2000" dirty="0">
              <a:solidFill>
                <a:srgbClr val="1B75BB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3" name="Заголовок 1">
            <a:extLst>
              <a:ext uri="{FF2B5EF4-FFF2-40B4-BE49-F238E27FC236}">
                <a16:creationId xmlns:a16="http://schemas.microsoft.com/office/drawing/2014/main" id="{0E1B60B5-94AF-402F-B87A-3B77FA0FE746}"/>
              </a:ext>
            </a:extLst>
          </p:cNvPr>
          <p:cNvSpPr txBox="1">
            <a:spLocks/>
          </p:cNvSpPr>
          <p:nvPr/>
        </p:nvSpPr>
        <p:spPr>
          <a:xfrm>
            <a:off x="8047878" y="4759123"/>
            <a:ext cx="244566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Сергей Гарибян</a:t>
            </a:r>
          </a:p>
          <a:p>
            <a:pPr algn="ctr"/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Тимлид</a:t>
            </a:r>
            <a:endParaRPr lang="ru-RU" sz="2000" dirty="0">
              <a:solidFill>
                <a:srgbClr val="1B75BB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8" name="Арка 27">
            <a:extLst>
              <a:ext uri="{FF2B5EF4-FFF2-40B4-BE49-F238E27FC236}">
                <a16:creationId xmlns:a16="http://schemas.microsoft.com/office/drawing/2014/main" id="{F58045DE-7AA4-4D6D-9F26-698CBE973048}"/>
              </a:ext>
            </a:extLst>
          </p:cNvPr>
          <p:cNvSpPr/>
          <p:nvPr/>
        </p:nvSpPr>
        <p:spPr>
          <a:xfrm rot="12620306">
            <a:off x="8051023" y="3655116"/>
            <a:ext cx="1104900" cy="1104900"/>
          </a:xfrm>
          <a:prstGeom prst="blockArc">
            <a:avLst/>
          </a:prstGeom>
          <a:solidFill>
            <a:srgbClr val="C2BE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32" name="Picture 2">
            <a:extLst>
              <a:ext uri="{FF2B5EF4-FFF2-40B4-BE49-F238E27FC236}">
                <a16:creationId xmlns:a16="http://schemas.microsoft.com/office/drawing/2014/main" id="{207A50AA-4529-47EA-8977-BFAE67A1DE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48" b="4248"/>
          <a:stretch/>
        </p:blipFill>
        <p:spPr bwMode="auto">
          <a:xfrm>
            <a:off x="7817522" y="1742728"/>
            <a:ext cx="2757045" cy="2757045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Овал 33">
            <a:extLst>
              <a:ext uri="{FF2B5EF4-FFF2-40B4-BE49-F238E27FC236}">
                <a16:creationId xmlns:a16="http://schemas.microsoft.com/office/drawing/2014/main" id="{4002FD4F-29AE-4B19-87AF-FD04B0710521}"/>
              </a:ext>
            </a:extLst>
          </p:cNvPr>
          <p:cNvSpPr/>
          <p:nvPr/>
        </p:nvSpPr>
        <p:spPr>
          <a:xfrm>
            <a:off x="7655741" y="3429000"/>
            <a:ext cx="697684" cy="697684"/>
          </a:xfrm>
          <a:prstGeom prst="ellipse">
            <a:avLst/>
          </a:prstGeom>
          <a:solidFill>
            <a:srgbClr val="B79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Круг: прозрачная заливка 34">
            <a:extLst>
              <a:ext uri="{FF2B5EF4-FFF2-40B4-BE49-F238E27FC236}">
                <a16:creationId xmlns:a16="http://schemas.microsoft.com/office/drawing/2014/main" id="{6856CFE0-487A-41CA-AC43-EA2BD7FB621D}"/>
              </a:ext>
            </a:extLst>
          </p:cNvPr>
          <p:cNvSpPr/>
          <p:nvPr/>
        </p:nvSpPr>
        <p:spPr>
          <a:xfrm>
            <a:off x="9832005" y="3429000"/>
            <a:ext cx="992613" cy="992613"/>
          </a:xfrm>
          <a:prstGeom prst="donut">
            <a:avLst/>
          </a:prstGeom>
          <a:solidFill>
            <a:srgbClr val="9966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6" name="Овал 35">
            <a:extLst>
              <a:ext uri="{FF2B5EF4-FFF2-40B4-BE49-F238E27FC236}">
                <a16:creationId xmlns:a16="http://schemas.microsoft.com/office/drawing/2014/main" id="{0D1D5B0B-9579-4D2B-8362-ABAFD9709CC0}"/>
              </a:ext>
            </a:extLst>
          </p:cNvPr>
          <p:cNvSpPr/>
          <p:nvPr/>
        </p:nvSpPr>
        <p:spPr>
          <a:xfrm>
            <a:off x="8084624" y="3980105"/>
            <a:ext cx="374041" cy="374041"/>
          </a:xfrm>
          <a:prstGeom prst="ellipse">
            <a:avLst/>
          </a:prstGeom>
          <a:solidFill>
            <a:srgbClr val="99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74305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2BEDA">
            <a:alpha val="2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A61206-4505-4CD0-8EFA-73380B15E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067" y="644258"/>
            <a:ext cx="10515600" cy="1325563"/>
          </a:xfrm>
        </p:spPr>
        <p:txBody>
          <a:bodyPr/>
          <a:lstStyle/>
          <a:p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Работа</a:t>
            </a:r>
            <a:br>
              <a:rPr lang="ru-RU" b="1" dirty="0"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r>
              <a:rPr lang="ru-RU" b="1" dirty="0">
                <a:solidFill>
                  <a:srgbClr val="9966FF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дизайнера</a:t>
            </a:r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D3C6353E-7C67-465B-BE02-6EE420FFBCA3}"/>
              </a:ext>
            </a:extLst>
          </p:cNvPr>
          <p:cNvSpPr txBox="1">
            <a:spLocks/>
          </p:cNvSpPr>
          <p:nvPr/>
        </p:nvSpPr>
        <p:spPr>
          <a:xfrm>
            <a:off x="550466" y="2310371"/>
            <a:ext cx="6054519" cy="24887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50000"/>
              </a:lnSpc>
              <a:buAutoNum type="arabicPeriod"/>
            </a:pP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Поиск и создание текстур и моделей</a:t>
            </a:r>
            <a:endParaRPr lang="en-US" sz="2400" dirty="0">
              <a:solidFill>
                <a:schemeClr val="tx2">
                  <a:lumMod val="75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Оформление презентации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Составление теоретической части игры</a:t>
            </a:r>
          </a:p>
        </p:txBody>
      </p:sp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9F0D2395-C0D5-48D9-89F1-415774C82B16}"/>
              </a:ext>
            </a:extLst>
          </p:cNvPr>
          <p:cNvSpPr txBox="1">
            <a:spLocks/>
          </p:cNvSpPr>
          <p:nvPr/>
        </p:nvSpPr>
        <p:spPr>
          <a:xfrm>
            <a:off x="4632549" y="5616686"/>
            <a:ext cx="244566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2000" dirty="0">
              <a:solidFill>
                <a:srgbClr val="1B75BB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E196311F-6CE9-4974-89FA-BA4828E54E00}"/>
              </a:ext>
            </a:extLst>
          </p:cNvPr>
          <p:cNvSpPr txBox="1">
            <a:spLocks/>
          </p:cNvSpPr>
          <p:nvPr/>
        </p:nvSpPr>
        <p:spPr>
          <a:xfrm>
            <a:off x="8047876" y="4745688"/>
            <a:ext cx="244566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Арсель Гилязов</a:t>
            </a:r>
          </a:p>
          <a:p>
            <a:pPr algn="ctr"/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Дизайнер</a:t>
            </a:r>
            <a:endParaRPr lang="ru-RU" sz="2000" dirty="0">
              <a:solidFill>
                <a:srgbClr val="1B75BB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1" name="Арка 20">
            <a:extLst>
              <a:ext uri="{FF2B5EF4-FFF2-40B4-BE49-F238E27FC236}">
                <a16:creationId xmlns:a16="http://schemas.microsoft.com/office/drawing/2014/main" id="{F444C410-DE36-41EA-ABCF-6D7784C01C63}"/>
              </a:ext>
            </a:extLst>
          </p:cNvPr>
          <p:cNvSpPr/>
          <p:nvPr/>
        </p:nvSpPr>
        <p:spPr>
          <a:xfrm rot="12620306">
            <a:off x="8051023" y="3655116"/>
            <a:ext cx="1104900" cy="1104900"/>
          </a:xfrm>
          <a:prstGeom prst="blockArc">
            <a:avLst/>
          </a:prstGeom>
          <a:solidFill>
            <a:srgbClr val="C2BE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31" name="Picture 4">
            <a:extLst>
              <a:ext uri="{FF2B5EF4-FFF2-40B4-BE49-F238E27FC236}">
                <a16:creationId xmlns:a16="http://schemas.microsoft.com/office/drawing/2014/main" id="{D632FB8B-64D7-48C6-A2D3-F77EC5B8C9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9" r="27457"/>
          <a:stretch/>
        </p:blipFill>
        <p:spPr bwMode="auto">
          <a:xfrm>
            <a:off x="7892186" y="1729293"/>
            <a:ext cx="2757045" cy="2757045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Овал 31">
            <a:extLst>
              <a:ext uri="{FF2B5EF4-FFF2-40B4-BE49-F238E27FC236}">
                <a16:creationId xmlns:a16="http://schemas.microsoft.com/office/drawing/2014/main" id="{1D7DA864-75CE-41AE-BA5D-A1C98A306DD3}"/>
              </a:ext>
            </a:extLst>
          </p:cNvPr>
          <p:cNvSpPr/>
          <p:nvPr/>
        </p:nvSpPr>
        <p:spPr>
          <a:xfrm>
            <a:off x="7655741" y="3429000"/>
            <a:ext cx="697684" cy="697684"/>
          </a:xfrm>
          <a:prstGeom prst="ellipse">
            <a:avLst/>
          </a:prstGeom>
          <a:solidFill>
            <a:srgbClr val="B79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Овал 32">
            <a:extLst>
              <a:ext uri="{FF2B5EF4-FFF2-40B4-BE49-F238E27FC236}">
                <a16:creationId xmlns:a16="http://schemas.microsoft.com/office/drawing/2014/main" id="{370F29C8-7462-4754-A1D7-8E236580CFA6}"/>
              </a:ext>
            </a:extLst>
          </p:cNvPr>
          <p:cNvSpPr/>
          <p:nvPr/>
        </p:nvSpPr>
        <p:spPr>
          <a:xfrm>
            <a:off x="8084624" y="3980105"/>
            <a:ext cx="374041" cy="374041"/>
          </a:xfrm>
          <a:prstGeom prst="ellipse">
            <a:avLst/>
          </a:prstGeom>
          <a:solidFill>
            <a:srgbClr val="99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Круг: прозрачная заливка 33">
            <a:extLst>
              <a:ext uri="{FF2B5EF4-FFF2-40B4-BE49-F238E27FC236}">
                <a16:creationId xmlns:a16="http://schemas.microsoft.com/office/drawing/2014/main" id="{7D89C5FF-2111-41A2-B3C1-A19216735385}"/>
              </a:ext>
            </a:extLst>
          </p:cNvPr>
          <p:cNvSpPr/>
          <p:nvPr/>
        </p:nvSpPr>
        <p:spPr>
          <a:xfrm>
            <a:off x="9832005" y="3429000"/>
            <a:ext cx="992613" cy="992613"/>
          </a:xfrm>
          <a:prstGeom prst="donut">
            <a:avLst/>
          </a:prstGeom>
          <a:solidFill>
            <a:srgbClr val="9966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10337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2BEDA">
            <a:alpha val="2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A61206-4505-4CD0-8EFA-73380B15E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067" y="644258"/>
            <a:ext cx="10515600" cy="1325563"/>
          </a:xfrm>
        </p:spPr>
        <p:txBody>
          <a:bodyPr/>
          <a:lstStyle/>
          <a:p>
            <a:r>
              <a:rPr lang="ru-RU" b="1" dirty="0">
                <a:solidFill>
                  <a:srgbClr val="9966FF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Идея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проекта</a:t>
            </a:r>
            <a:endParaRPr lang="ru-RU" b="1" dirty="0">
              <a:solidFill>
                <a:srgbClr val="1B75BB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3D2EA6AB-CB3B-49EE-8594-C054D3E350BB}"/>
              </a:ext>
            </a:extLst>
          </p:cNvPr>
          <p:cNvSpPr txBox="1">
            <a:spLocks/>
          </p:cNvSpPr>
          <p:nvPr/>
        </p:nvSpPr>
        <p:spPr>
          <a:xfrm>
            <a:off x="258202" y="2460723"/>
            <a:ext cx="5314826" cy="31411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Компьютерная обучающая игра по химии в жанре фэнтези, повествующая о юном травнике Кроке, что должен стать новым лекарем в деревне, обучившись искусству алхимии с нуля и переняв опыт прежнего лекаря. </a:t>
            </a:r>
          </a:p>
        </p:txBody>
      </p:sp>
      <p:pic>
        <p:nvPicPr>
          <p:cNvPr id="3074" name="Picture 2" descr="Ученый В Медицинской Маске Смотрит Через Микроскоп Лицензионные фото и  стоковые изображения">
            <a:extLst>
              <a:ext uri="{FF2B5EF4-FFF2-40B4-BE49-F238E27FC236}">
                <a16:creationId xmlns:a16="http://schemas.microsoft.com/office/drawing/2014/main" id="{64F80119-0749-414A-A802-D2F9AF6DD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36" r="564"/>
          <a:stretch/>
        </p:blipFill>
        <p:spPr bwMode="auto">
          <a:xfrm>
            <a:off x="7040604" y="1161312"/>
            <a:ext cx="4221064" cy="4221064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вал 2">
            <a:extLst>
              <a:ext uri="{FF2B5EF4-FFF2-40B4-BE49-F238E27FC236}">
                <a16:creationId xmlns:a16="http://schemas.microsoft.com/office/drawing/2014/main" id="{DD8AE217-65BC-4F1D-99FD-EF95F8EB80A7}"/>
              </a:ext>
            </a:extLst>
          </p:cNvPr>
          <p:cNvSpPr/>
          <p:nvPr/>
        </p:nvSpPr>
        <p:spPr>
          <a:xfrm>
            <a:off x="6618974" y="2838648"/>
            <a:ext cx="963269" cy="963269"/>
          </a:xfrm>
          <a:prstGeom prst="ellipse">
            <a:avLst/>
          </a:prstGeom>
          <a:solidFill>
            <a:srgbClr val="99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Picture 4">
            <a:extLst>
              <a:ext uri="{FF2B5EF4-FFF2-40B4-BE49-F238E27FC236}">
                <a16:creationId xmlns:a16="http://schemas.microsoft.com/office/drawing/2014/main" id="{CE7C982E-8CB8-4C86-B181-B54B0F304A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7189" y="2929180"/>
            <a:ext cx="782203" cy="782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Круг: прозрачная заливка 19">
            <a:extLst>
              <a:ext uri="{FF2B5EF4-FFF2-40B4-BE49-F238E27FC236}">
                <a16:creationId xmlns:a16="http://schemas.microsoft.com/office/drawing/2014/main" id="{F869A6BB-AE02-4C40-9A15-013F1BFB222A}"/>
              </a:ext>
            </a:extLst>
          </p:cNvPr>
          <p:cNvSpPr/>
          <p:nvPr/>
        </p:nvSpPr>
        <p:spPr>
          <a:xfrm>
            <a:off x="10777536" y="5762625"/>
            <a:ext cx="1990725" cy="1990725"/>
          </a:xfrm>
          <a:prstGeom prst="donut">
            <a:avLst/>
          </a:prstGeom>
          <a:solidFill>
            <a:srgbClr val="9966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1" name="Арка 20">
            <a:extLst>
              <a:ext uri="{FF2B5EF4-FFF2-40B4-BE49-F238E27FC236}">
                <a16:creationId xmlns:a16="http://schemas.microsoft.com/office/drawing/2014/main" id="{E56C3D16-3316-4E2F-997E-3D31DAB0A339}"/>
              </a:ext>
            </a:extLst>
          </p:cNvPr>
          <p:cNvSpPr/>
          <p:nvPr/>
        </p:nvSpPr>
        <p:spPr>
          <a:xfrm>
            <a:off x="371474" y="6076950"/>
            <a:ext cx="1562100" cy="1562100"/>
          </a:xfrm>
          <a:prstGeom prst="blockArc">
            <a:avLst/>
          </a:prstGeom>
          <a:solidFill>
            <a:srgbClr val="C2BE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A227C5B5-3B48-434E-93A9-384E6C88DA9E}"/>
              </a:ext>
            </a:extLst>
          </p:cNvPr>
          <p:cNvSpPr/>
          <p:nvPr/>
        </p:nvSpPr>
        <p:spPr>
          <a:xfrm>
            <a:off x="-371476" y="5410201"/>
            <a:ext cx="1562099" cy="1562099"/>
          </a:xfrm>
          <a:prstGeom prst="ellipse">
            <a:avLst/>
          </a:prstGeom>
          <a:solidFill>
            <a:srgbClr val="99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id="{049D208A-E974-4CBF-9FE2-AAD7BE7CA793}"/>
              </a:ext>
            </a:extLst>
          </p:cNvPr>
          <p:cNvSpPr/>
          <p:nvPr/>
        </p:nvSpPr>
        <p:spPr>
          <a:xfrm>
            <a:off x="4333874" y="-485775"/>
            <a:ext cx="1562099" cy="1562099"/>
          </a:xfrm>
          <a:prstGeom prst="ellipse">
            <a:avLst/>
          </a:prstGeom>
          <a:solidFill>
            <a:srgbClr val="B79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39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2BEDA">
            <a:alpha val="2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A61206-4505-4CD0-8EFA-73380B15E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2084" y="289274"/>
            <a:ext cx="3127409" cy="1325563"/>
          </a:xfrm>
        </p:spPr>
        <p:txBody>
          <a:bodyPr/>
          <a:lstStyle/>
          <a:p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Проблемы</a:t>
            </a:r>
            <a:endParaRPr lang="ru-RU" b="1" dirty="0">
              <a:solidFill>
                <a:srgbClr val="1B75BB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4E25FE5D-1562-4B04-A95F-BB05450BB5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14"/>
          <a:stretch/>
        </p:blipFill>
        <p:spPr bwMode="auto">
          <a:xfrm>
            <a:off x="0" y="3711383"/>
            <a:ext cx="12192000" cy="7036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901FAB22-9779-4C02-A9BE-9742BF21EC92}"/>
              </a:ext>
            </a:extLst>
          </p:cNvPr>
          <p:cNvSpPr/>
          <p:nvPr/>
        </p:nvSpPr>
        <p:spPr>
          <a:xfrm>
            <a:off x="2021305" y="2313686"/>
            <a:ext cx="7988969" cy="249294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B0FE8D14-BDC2-4675-8D46-FA1002543185}"/>
              </a:ext>
            </a:extLst>
          </p:cNvPr>
          <p:cNvSpPr/>
          <p:nvPr/>
        </p:nvSpPr>
        <p:spPr>
          <a:xfrm>
            <a:off x="2977992" y="2536667"/>
            <a:ext cx="693861" cy="693861"/>
          </a:xfrm>
          <a:prstGeom prst="ellipse">
            <a:avLst/>
          </a:prstGeom>
          <a:solidFill>
            <a:srgbClr val="BF4C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3D30FA71-FE51-49E6-8949-FE43029B6489}"/>
              </a:ext>
            </a:extLst>
          </p:cNvPr>
          <p:cNvSpPr/>
          <p:nvPr/>
        </p:nvSpPr>
        <p:spPr>
          <a:xfrm>
            <a:off x="5668857" y="2536668"/>
            <a:ext cx="693861" cy="693861"/>
          </a:xfrm>
          <a:prstGeom prst="ellipse">
            <a:avLst/>
          </a:prstGeom>
          <a:solidFill>
            <a:srgbClr val="E88C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E88C8C"/>
              </a:solidFill>
            </a:endParaRP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0DA86F12-A80F-4AA5-AA05-740E4DD9DDC5}"/>
              </a:ext>
            </a:extLst>
          </p:cNvPr>
          <p:cNvSpPr/>
          <p:nvPr/>
        </p:nvSpPr>
        <p:spPr>
          <a:xfrm>
            <a:off x="8377312" y="2536667"/>
            <a:ext cx="693861" cy="693861"/>
          </a:xfrm>
          <a:prstGeom prst="ellipse">
            <a:avLst/>
          </a:prstGeom>
          <a:solidFill>
            <a:srgbClr val="6EEE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08BB8B2C-C890-4A81-A680-C0CBE2CDF22D}"/>
              </a:ext>
            </a:extLst>
          </p:cNvPr>
          <p:cNvSpPr txBox="1">
            <a:spLocks/>
          </p:cNvSpPr>
          <p:nvPr/>
        </p:nvSpPr>
        <p:spPr>
          <a:xfrm>
            <a:off x="2247405" y="3510949"/>
            <a:ext cx="2155033" cy="9002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Изучение химии, без практики - сложно</a:t>
            </a:r>
          </a:p>
        </p:txBody>
      </p:sp>
      <p:sp>
        <p:nvSpPr>
          <p:cNvPr id="20" name="Заголовок 1">
            <a:extLst>
              <a:ext uri="{FF2B5EF4-FFF2-40B4-BE49-F238E27FC236}">
                <a16:creationId xmlns:a16="http://schemas.microsoft.com/office/drawing/2014/main" id="{65734327-1B1C-4F92-8285-34EC6C1051A7}"/>
              </a:ext>
            </a:extLst>
          </p:cNvPr>
          <p:cNvSpPr txBox="1">
            <a:spLocks/>
          </p:cNvSpPr>
          <p:nvPr/>
        </p:nvSpPr>
        <p:spPr>
          <a:xfrm>
            <a:off x="4544757" y="3611216"/>
            <a:ext cx="2932865" cy="9002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Учебники не могут дать интерактивный опыт взаимодействия нескольких веществ</a:t>
            </a:r>
          </a:p>
        </p:txBody>
      </p:sp>
      <p:pic>
        <p:nvPicPr>
          <p:cNvPr id="7172" name="Picture 4">
            <a:extLst>
              <a:ext uri="{FF2B5EF4-FFF2-40B4-BE49-F238E27FC236}">
                <a16:creationId xmlns:a16="http://schemas.microsoft.com/office/drawing/2014/main" id="{9E9DCB02-A440-4F63-8E05-F9C2C87E6E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0153" y="2616677"/>
            <a:ext cx="534549" cy="534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>
            <a:extLst>
              <a:ext uri="{FF2B5EF4-FFF2-40B4-BE49-F238E27FC236}">
                <a16:creationId xmlns:a16="http://schemas.microsoft.com/office/drawing/2014/main" id="{27AD19E2-537A-46AF-BD34-9E22980B92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7458" y="2583762"/>
            <a:ext cx="567464" cy="567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>
            <a:extLst>
              <a:ext uri="{FF2B5EF4-FFF2-40B4-BE49-F238E27FC236}">
                <a16:creationId xmlns:a16="http://schemas.microsoft.com/office/drawing/2014/main" id="{BF9EB753-AA82-44FA-AFA7-008D0804A7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8287" y="2616677"/>
            <a:ext cx="503309" cy="503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Заголовок 1">
            <a:extLst>
              <a:ext uri="{FF2B5EF4-FFF2-40B4-BE49-F238E27FC236}">
                <a16:creationId xmlns:a16="http://schemas.microsoft.com/office/drawing/2014/main" id="{C11AA5D8-0F89-4F08-BDB9-E886B9F5FCAF}"/>
              </a:ext>
            </a:extLst>
          </p:cNvPr>
          <p:cNvSpPr txBox="1">
            <a:spLocks/>
          </p:cNvSpPr>
          <p:nvPr/>
        </p:nvSpPr>
        <p:spPr>
          <a:xfrm>
            <a:off x="7506296" y="3638091"/>
            <a:ext cx="2396561" cy="9002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Отсутствие мотивации и желания изучать химию</a:t>
            </a:r>
          </a:p>
        </p:txBody>
      </p:sp>
    </p:spTree>
    <p:extLst>
      <p:ext uri="{BB962C8B-B14F-4D97-AF65-F5344CB8AC3E}">
        <p14:creationId xmlns:p14="http://schemas.microsoft.com/office/powerpoint/2010/main" val="34815967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2BEDA">
            <a:alpha val="2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A61206-4505-4CD0-8EFA-73380B15E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512" y="1541931"/>
            <a:ext cx="3127409" cy="1325563"/>
          </a:xfrm>
        </p:spPr>
        <p:txBody>
          <a:bodyPr/>
          <a:lstStyle/>
          <a:p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Решение</a:t>
            </a:r>
            <a:endParaRPr lang="ru-RU" b="1" dirty="0">
              <a:solidFill>
                <a:srgbClr val="1B75BB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8196" name="Picture 4">
            <a:extLst>
              <a:ext uri="{FF2B5EF4-FFF2-40B4-BE49-F238E27FC236}">
                <a16:creationId xmlns:a16="http://schemas.microsoft.com/office/drawing/2014/main" id="{CCE0BEFE-EBBF-49B1-8E7E-98A24B453F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323"/>
          <a:stretch/>
        </p:blipFill>
        <p:spPr bwMode="auto">
          <a:xfrm flipH="1">
            <a:off x="5024386" y="0"/>
            <a:ext cx="71676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263BF9D6-B17A-42C5-A819-C9E51F834132}"/>
              </a:ext>
            </a:extLst>
          </p:cNvPr>
          <p:cNvSpPr/>
          <p:nvPr/>
        </p:nvSpPr>
        <p:spPr>
          <a:xfrm>
            <a:off x="1041319" y="3278083"/>
            <a:ext cx="5850369" cy="290076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Заголовок 1">
            <a:extLst>
              <a:ext uri="{FF2B5EF4-FFF2-40B4-BE49-F238E27FC236}">
                <a16:creationId xmlns:a16="http://schemas.microsoft.com/office/drawing/2014/main" id="{509FB21B-E265-4384-A972-F144D021B921}"/>
              </a:ext>
            </a:extLst>
          </p:cNvPr>
          <p:cNvSpPr txBox="1">
            <a:spLocks/>
          </p:cNvSpPr>
          <p:nvPr/>
        </p:nvSpPr>
        <p:spPr>
          <a:xfrm>
            <a:off x="1473013" y="3537397"/>
            <a:ext cx="5164048" cy="23821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Создать игру, наглядно демонстрирующую основы химических реакций в упрощенной и игровой форме с интересным сюжетом. Предполагается отсутствие сложных формулировок или крайне специфичных химических терминов, что лишь оттолкнут и запутают игрока.</a:t>
            </a:r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id="{CFEF8EC9-C170-48FD-8123-C8A88B46969A}"/>
              </a:ext>
            </a:extLst>
          </p:cNvPr>
          <p:cNvSpPr/>
          <p:nvPr/>
        </p:nvSpPr>
        <p:spPr>
          <a:xfrm>
            <a:off x="271245" y="3990507"/>
            <a:ext cx="1300540" cy="1300540"/>
          </a:xfrm>
          <a:prstGeom prst="ellipse">
            <a:avLst/>
          </a:prstGeom>
          <a:solidFill>
            <a:srgbClr val="99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4" name="Picture 2">
            <a:extLst>
              <a:ext uri="{FF2B5EF4-FFF2-40B4-BE49-F238E27FC236}">
                <a16:creationId xmlns:a16="http://schemas.microsoft.com/office/drawing/2014/main" id="{D1EA82DC-111C-4FB3-8C62-E32ECDD22B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995" y="4087097"/>
            <a:ext cx="1141018" cy="1141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09060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2BEDA">
            <a:alpha val="2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A61206-4505-4CD0-8EFA-73380B15E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7711" y="848911"/>
            <a:ext cx="3127409" cy="1325563"/>
          </a:xfrm>
        </p:spPr>
        <p:txBody>
          <a:bodyPr/>
          <a:lstStyle/>
          <a:p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Целевая </a:t>
            </a:r>
            <a:r>
              <a:rPr lang="ru-RU" b="1" dirty="0">
                <a:solidFill>
                  <a:srgbClr val="9966FF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аудитория</a:t>
            </a:r>
          </a:p>
        </p:txBody>
      </p:sp>
      <p:pic>
        <p:nvPicPr>
          <p:cNvPr id="4" name="Рисунок 3" descr="Изображение выглядит как человек, мужчина&#10;&#10;Автоматически созданное описание">
            <a:extLst>
              <a:ext uri="{FF2B5EF4-FFF2-40B4-BE49-F238E27FC236}">
                <a16:creationId xmlns:a16="http://schemas.microsoft.com/office/drawing/2014/main" id="{F27645E9-0D2D-4496-A1BB-3C2BC2CAF4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7993" y="1251810"/>
            <a:ext cx="4755815" cy="4755815"/>
          </a:xfrm>
          <a:prstGeom prst="rect">
            <a:avLst/>
          </a:prstGeom>
        </p:spPr>
      </p:pic>
      <p:sp>
        <p:nvSpPr>
          <p:cNvPr id="10" name="Овал 9">
            <a:extLst>
              <a:ext uri="{FF2B5EF4-FFF2-40B4-BE49-F238E27FC236}">
                <a16:creationId xmlns:a16="http://schemas.microsoft.com/office/drawing/2014/main" id="{910B45BA-3FCA-488C-99B9-A8BC8B9949C1}"/>
              </a:ext>
            </a:extLst>
          </p:cNvPr>
          <p:cNvSpPr/>
          <p:nvPr/>
        </p:nvSpPr>
        <p:spPr>
          <a:xfrm>
            <a:off x="6439938" y="3115001"/>
            <a:ext cx="1136109" cy="1136109"/>
          </a:xfrm>
          <a:prstGeom prst="ellipse">
            <a:avLst/>
          </a:prstGeom>
          <a:solidFill>
            <a:srgbClr val="99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9966FF"/>
              </a:solidFill>
            </a:endParaRP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5044D141-28FE-43F3-9604-2886D8D34D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6111" y="3271174"/>
            <a:ext cx="823762" cy="823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5">
            <a:extLst>
              <a:ext uri="{FF2B5EF4-FFF2-40B4-BE49-F238E27FC236}">
                <a16:creationId xmlns:a16="http://schemas.microsoft.com/office/drawing/2014/main" id="{A792C106-8E76-4D2E-B2CB-D042EB5EFB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0770" y="2539453"/>
            <a:ext cx="5001293" cy="25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altLang="ru-RU" sz="2400" b="0" i="0" u="none" strike="noStrike" cap="none" normalizeH="0" baseline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Школьники, студенты и геймеры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altLang="ru-RU" sz="2400" b="0" i="0" u="none" strike="noStrike" cap="none" normalizeH="0" baseline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Люди, увлекающиеся химией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altLang="ru-RU" sz="2400" b="0" i="0" u="none" strike="noStrike" cap="none" normalizeH="0" baseline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Люди, желающие провести время с пользой </a:t>
            </a:r>
          </a:p>
        </p:txBody>
      </p:sp>
      <p:sp>
        <p:nvSpPr>
          <p:cNvPr id="15" name="Круг: прозрачная заливка 14">
            <a:extLst>
              <a:ext uri="{FF2B5EF4-FFF2-40B4-BE49-F238E27FC236}">
                <a16:creationId xmlns:a16="http://schemas.microsoft.com/office/drawing/2014/main" id="{B219A1FF-6586-4437-846E-EEFDDD450FCC}"/>
              </a:ext>
            </a:extLst>
          </p:cNvPr>
          <p:cNvSpPr/>
          <p:nvPr/>
        </p:nvSpPr>
        <p:spPr>
          <a:xfrm>
            <a:off x="10777536" y="5762625"/>
            <a:ext cx="1990725" cy="1990725"/>
          </a:xfrm>
          <a:prstGeom prst="donut">
            <a:avLst/>
          </a:prstGeom>
          <a:solidFill>
            <a:srgbClr val="9966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6" name="Арка 15">
            <a:extLst>
              <a:ext uri="{FF2B5EF4-FFF2-40B4-BE49-F238E27FC236}">
                <a16:creationId xmlns:a16="http://schemas.microsoft.com/office/drawing/2014/main" id="{6285E7EF-AA8E-4881-B711-73A0CACDA9A9}"/>
              </a:ext>
            </a:extLst>
          </p:cNvPr>
          <p:cNvSpPr/>
          <p:nvPr/>
        </p:nvSpPr>
        <p:spPr>
          <a:xfrm>
            <a:off x="371474" y="6076950"/>
            <a:ext cx="1562100" cy="1562100"/>
          </a:xfrm>
          <a:prstGeom prst="blockArc">
            <a:avLst/>
          </a:prstGeom>
          <a:solidFill>
            <a:srgbClr val="C2BE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40CF915B-149F-41C1-A698-C8F0E3D1C225}"/>
              </a:ext>
            </a:extLst>
          </p:cNvPr>
          <p:cNvSpPr/>
          <p:nvPr/>
        </p:nvSpPr>
        <p:spPr>
          <a:xfrm>
            <a:off x="-371476" y="5410201"/>
            <a:ext cx="1562099" cy="1562099"/>
          </a:xfrm>
          <a:prstGeom prst="ellipse">
            <a:avLst/>
          </a:prstGeom>
          <a:solidFill>
            <a:srgbClr val="99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id="{038C532A-3520-42BD-8184-06992B82713A}"/>
              </a:ext>
            </a:extLst>
          </p:cNvPr>
          <p:cNvSpPr/>
          <p:nvPr/>
        </p:nvSpPr>
        <p:spPr>
          <a:xfrm>
            <a:off x="4333874" y="-485775"/>
            <a:ext cx="1562099" cy="1562099"/>
          </a:xfrm>
          <a:prstGeom prst="ellipse">
            <a:avLst/>
          </a:prstGeom>
          <a:solidFill>
            <a:srgbClr val="B79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41422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</TotalTime>
  <Words>276</Words>
  <Application>Microsoft Office PowerPoint</Application>
  <PresentationFormat>Широкоэкранный</PresentationFormat>
  <Paragraphs>74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Montserrat</vt:lpstr>
      <vt:lpstr>Source Sans Pro</vt:lpstr>
      <vt:lpstr>Тема Office</vt:lpstr>
      <vt:lpstr>Auxilium</vt:lpstr>
      <vt:lpstr>Участники команды</vt:lpstr>
      <vt:lpstr>Работа программиста</vt:lpstr>
      <vt:lpstr>Работа тимлида</vt:lpstr>
      <vt:lpstr>Работа дизайнера</vt:lpstr>
      <vt:lpstr>Идея проекта</vt:lpstr>
      <vt:lpstr>Проблемы</vt:lpstr>
      <vt:lpstr>Решение</vt:lpstr>
      <vt:lpstr>Целевая аудитория</vt:lpstr>
      <vt:lpstr>Аналоги</vt:lpstr>
      <vt:lpstr>Witcher</vt:lpstr>
      <vt:lpstr>Potion Craft: Alchemist Simulator </vt:lpstr>
      <vt:lpstr>Little Alchemy 2</vt:lpstr>
      <vt:lpstr>MVP</vt:lpstr>
      <vt:lpstr>Стек разработки</vt:lpstr>
      <vt:lpstr>Планы на будущее</vt:lpstr>
      <vt:lpstr>Спасибо за внимание?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Auxilium</dc:title>
  <dc:creator>Гилязов Арсель Мирасович</dc:creator>
  <cp:lastModifiedBy>Гилязов Арсель Мирасович</cp:lastModifiedBy>
  <cp:revision>22</cp:revision>
  <dcterms:created xsi:type="dcterms:W3CDTF">2022-06-21T09:11:10Z</dcterms:created>
  <dcterms:modified xsi:type="dcterms:W3CDTF">2022-06-21T12:34:35Z</dcterms:modified>
</cp:coreProperties>
</file>