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67" r:id="rId2"/>
    <p:sldId id="265" r:id="rId3"/>
    <p:sldId id="259" r:id="rId4"/>
    <p:sldId id="260" r:id="rId5"/>
    <p:sldId id="263" r:id="rId6"/>
    <p:sldId id="258" r:id="rId7"/>
    <p:sldId id="261" r:id="rId8"/>
    <p:sldId id="262" r:id="rId9"/>
    <p:sldId id="264" r:id="rId10"/>
    <p:sldId id="268" r:id="rId11"/>
    <p:sldId id="273" r:id="rId12"/>
    <p:sldId id="272" r:id="rId13"/>
    <p:sldId id="270" r:id="rId14"/>
    <p:sldId id="266" r:id="rId15"/>
  </p:sldIdLst>
  <p:sldSz cx="12192000" cy="6858000"/>
  <p:notesSz cx="6858000" cy="9144000"/>
  <p:embeddedFontLst>
    <p:embeddedFont>
      <p:font typeface="Consolas" panose="020B0609020204030204" pitchFamily="49" charset="0"/>
      <p:regular r:id="rId17"/>
      <p:bold r:id="rId18"/>
      <p:italic r:id="rId19"/>
      <p:boldItalic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Black" panose="00000A00000000000000" pitchFamily="2" charset="0"/>
      <p:bold r:id="rId25"/>
      <p:boldItalic r:id="rId26"/>
    </p:embeddedFont>
    <p:embeddedFont>
      <p:font typeface="Oswald Light" panose="00000400000000000000" pitchFamily="2" charset="0"/>
      <p:regular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76"/>
    <a:srgbClr val="00ADB5"/>
    <a:srgbClr val="FF8300"/>
    <a:srgbClr val="A65500"/>
    <a:srgbClr val="D8005F"/>
    <a:srgbClr val="4E9600"/>
    <a:srgbClr val="78E700"/>
    <a:srgbClr val="A68400"/>
    <a:srgbClr val="37DA7E"/>
    <a:srgbClr val="0347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731" autoAdjust="0"/>
  </p:normalViewPr>
  <p:slideViewPr>
    <p:cSldViewPr snapToGrid="0">
      <p:cViewPr varScale="1">
        <p:scale>
          <a:sx n="112" d="100"/>
          <a:sy n="112" d="100"/>
        </p:scale>
        <p:origin x="87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ru-RU" sz="20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-52"/>
                <a:ea typeface="+mn-ea"/>
                <a:cs typeface="+mn-cs"/>
              </a:defRPr>
            </a:pPr>
            <a:r>
              <a:rPr lang="ru-RU" sz="20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-52"/>
                <a:ea typeface="+mn-ea"/>
                <a:cs typeface="+mn-cs"/>
              </a:rPr>
              <a:t>Возникали ли у вас убытки из-за пропущенной задачи?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ru-RU" sz="2000" b="0" i="0" u="none" strike="noStrike" kern="1200" spc="0" baseline="0" dirty="0">
              <a:solidFill>
                <a:prstClr val="black">
                  <a:lumMod val="65000"/>
                  <a:lumOff val="35000"/>
                </a:prstClr>
              </a:solidFill>
              <a:latin typeface="Montserrat" pitchFamily="2" charset="-52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Возникали ли у вас убытки в результате пропущенной задачи</c:v>
                </c:pt>
              </c:strCache>
            </c:strRef>
          </c:tx>
          <c:dPt>
            <c:idx val="0"/>
            <c:bubble3D val="0"/>
            <c:spPr>
              <a:solidFill>
                <a:srgbClr val="FBD55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052-4977-8389-A443AA946B61}"/>
              </c:ext>
            </c:extLst>
          </c:dPt>
          <c:dPt>
            <c:idx val="1"/>
            <c:bubble3D val="0"/>
            <c:spPr>
              <a:solidFill>
                <a:srgbClr val="A684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52-4977-8389-A443AA946B6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57.7</c:v>
                </c:pt>
                <c:pt idx="1">
                  <c:v>42.3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52-4977-8389-A443AA946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latin typeface="Montserrat" pitchFamily="2" charset="-52"/>
              </a:rPr>
              <a:t>Возникали ли сложности с контролированием дел?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Возникали ли у вас убытки в результате пропущенной задачи</c:v>
                </c:pt>
              </c:strCache>
            </c:strRef>
          </c:tx>
          <c:dPt>
            <c:idx val="0"/>
            <c:bubble3D val="0"/>
            <c:spPr>
              <a:solidFill>
                <a:srgbClr val="FF8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052-4977-8389-A443AA946B61}"/>
              </c:ext>
            </c:extLst>
          </c:dPt>
          <c:dPt>
            <c:idx val="1"/>
            <c:bubble3D val="0"/>
            <c:spPr>
              <a:solidFill>
                <a:srgbClr val="A655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52-4977-8389-A443AA946B6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73.099999999999994</c:v>
                </c:pt>
                <c:pt idx="1">
                  <c:v>26.9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52-4977-8389-A443AA946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latin typeface="Montserrat" pitchFamily="2" charset="-52"/>
              </a:rPr>
              <a:t>Понимаете ли вы важность планирования своего дня?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Понимаете ли вы важность планирования своего дня?</c:v>
                </c:pt>
              </c:strCache>
            </c:strRef>
          </c:tx>
          <c:dPt>
            <c:idx val="0"/>
            <c:bubble3D val="0"/>
            <c:spPr>
              <a:solidFill>
                <a:srgbClr val="00ADB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052-4977-8389-A443AA946B61}"/>
              </c:ext>
            </c:extLst>
          </c:dPt>
          <c:dPt>
            <c:idx val="1"/>
            <c:bubble3D val="0"/>
            <c:spPr>
              <a:solidFill>
                <a:srgbClr val="00707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52-4977-8389-A443AA946B6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74.3</c:v>
                </c:pt>
                <c:pt idx="1">
                  <c:v>25.7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52-4977-8389-A443AA946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F570D-CFCB-4FD9-8183-3C3B46953538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40B4D-3F8F-4212-9FD6-710368B55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1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0B4D-3F8F-4212-9FD6-710368B55F6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319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0B4D-3F8F-4212-9FD6-710368B55F6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72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9F6C-1CAB-D18B-B31A-32A2AC1AE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DBFE3-787C-5EAE-80ED-7006FC4D7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34D16-D8BC-89BF-D1C9-0D04CD50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8F88-02D8-4EBD-A6F8-2332C6D1E4AD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B72EA-CA1B-EF2B-67E6-685CC7A2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1F64D-8C1E-D328-400D-73377F3F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9B59-6CE9-4CE3-B341-D3029ADE9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71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7F82F-1745-2632-9BBA-12C7E4E12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CC601-9986-7942-FA1A-CFEE34E0E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62596-F1D3-FDAB-05BC-9ED4714BD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8F88-02D8-4EBD-A6F8-2332C6D1E4AD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44AB2-CC4C-5023-FCD9-54317E280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4A6BF-DCF6-7330-1914-8F4E90C19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9B59-6CE9-4CE3-B341-D3029ADE9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672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1E6EE-20D7-2035-1225-0ACC84D5D3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813D02-5789-7204-02C9-5FE8E68F3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21C23-0AE7-3C7F-E947-FA075D69E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8F88-02D8-4EBD-A6F8-2332C6D1E4AD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5246D-19A9-54F0-64E5-3158F5A1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836C7-A79C-C149-F621-611B0FF3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9B59-6CE9-4CE3-B341-D3029ADE9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6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16864-8EDA-C429-0853-7A03CA3D6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C709E-EFC5-3CC5-6CA4-C2279F968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21815-6BA8-E4A6-CC73-6408428A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8F88-02D8-4EBD-A6F8-2332C6D1E4AD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D98DF-39A6-C08C-BE32-90F5A2922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89C48-DDA3-5E56-BA0A-49DDE9AB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9B59-6CE9-4CE3-B341-D3029ADE9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62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F87E5-C33D-479C-5362-BE5CBD78D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9B68C-BE4D-AE62-404E-3F5A125E4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1407A-B9B7-5FEE-4323-E6D6591A1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8F88-02D8-4EBD-A6F8-2332C6D1E4AD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3CCB5-F051-3AFF-2DA3-5C6252FB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AEADB-C2B0-F56C-EB18-B161A536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9B59-6CE9-4CE3-B341-D3029ADE9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74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36697-4193-9103-A435-306C378B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8A085-415A-A168-92E6-6A2B4F1EC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04A9D3-E6CC-2A9A-A943-2AB91CC98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B9743-EBF9-CECC-DA20-355ED13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8F88-02D8-4EBD-A6F8-2332C6D1E4AD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E06355-DD6D-D6D8-A67F-E368635B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E9F39-FE0D-4B36-2164-1791E7A1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9B59-6CE9-4CE3-B341-D3029ADE9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6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086E6-EAFE-3029-F059-CAAB98426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BDF2C-8834-B4CA-B194-7DD43304F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07EE8-8EFF-4259-9F13-0C229EBB3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F05704-3916-0898-CAF1-35A6B5221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2D389B-BEC2-6C23-A8AA-D176623F9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11C3A-F0EA-9C3F-3A09-787D86E5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8F88-02D8-4EBD-A6F8-2332C6D1E4AD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D6260F-DE93-EEBB-B6C8-2DFC999F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7F6939-4D59-7004-5C9C-376F0EED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9B59-6CE9-4CE3-B341-D3029ADE9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10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3BDAC-A8D1-96A5-4843-2DEFF2AC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1CA5E-6ABA-B731-D3E0-169C1979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8F88-02D8-4EBD-A6F8-2332C6D1E4AD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3D72A-27C7-5CA2-8DED-1826AE1B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AE6EA-B3F9-A93F-17FA-91D6990EF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9B59-6CE9-4CE3-B341-D3029ADE9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73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712BEB-BD08-3675-0F62-077EB3758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8F88-02D8-4EBD-A6F8-2332C6D1E4AD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4830-A6A3-7FCB-C804-725825A7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E19A2-D0EE-B154-A2F0-676EA77F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9B59-6CE9-4CE3-B341-D3029ADE9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294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2EEC-5FF3-85C3-F690-2C169BF71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22F9C-0A82-7B57-F667-64C591EB9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10960-6A01-30E1-C6F0-423F73DEB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CC5B7-9AA2-84CB-3688-304045888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8F88-02D8-4EBD-A6F8-2332C6D1E4AD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E9D15-EC37-3488-37E3-962EB1C07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48107-A21B-8E4F-98DA-FC7ADA599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9B59-6CE9-4CE3-B341-D3029ADE9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57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C0208-F238-69A8-E847-BCAC401A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B6AF7-0770-C3AA-4C17-D99B3F7DE8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F268D-9B7F-1F48-2C07-98D2D4DB8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2451A-7426-8BD0-4F7D-1A9D208BB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8F88-02D8-4EBD-A6F8-2332C6D1E4AD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3DAEB-817A-409B-C7B9-3E498C11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62835-E37F-4EE1-9158-3EFA60449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9B59-6CE9-4CE3-B341-D3029ADE9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24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E06FDC-D9CC-4F91-6C78-CD5E7253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28ADA-1FAD-E702-63EB-B844A8F2E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FFFBF-DD2E-97B3-FB90-C7C2DE76CF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F8F88-02D8-4EBD-A6F8-2332C6D1E4AD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24CB9-B17C-DC83-EC9B-9BFC8BA5A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71493-7112-898A-25BD-EBE3CC70B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39B59-6CE9-4CE3-B341-D3029ADE9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69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ck with yellow sticky notes&#10;&#10;Description automatically generated">
            <a:extLst>
              <a:ext uri="{FF2B5EF4-FFF2-40B4-BE49-F238E27FC236}">
                <a16:creationId xmlns:a16="http://schemas.microsoft.com/office/drawing/2014/main" id="{AA68C08D-E9DC-6EC9-96E7-B3D0E2F49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3" r="14749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1700FD-A174-1B2F-AB4D-2B2F1AFB62CD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317954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800" b="1" dirty="0"/>
              <a:t>НАПОМИНАЛКА ДЛЯ ЗАДАЧ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7A7232-E244-3299-C8EC-10C499236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dirty="0"/>
              <a:t>Pixels Innovation Group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72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85BE04-2ABF-9B36-BF6F-B7392D6FE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864" y="1319977"/>
            <a:ext cx="1953587" cy="42452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D2093C-4BB9-6233-D933-D6B433C51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9676" y="1313981"/>
            <a:ext cx="1953587" cy="4242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539CDC-8AD7-3E0D-9FF4-7E06531DA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087" y="1326148"/>
            <a:ext cx="2092480" cy="42161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66360B-66BC-AAB3-8A36-AD89DE2868BF}"/>
              </a:ext>
            </a:extLst>
          </p:cNvPr>
          <p:cNvSpPr txBox="1"/>
          <p:nvPr/>
        </p:nvSpPr>
        <p:spPr>
          <a:xfrm>
            <a:off x="0" y="251670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ПОЛЬЗОВАТЕЛЬСКИЙ ИНТЕРФЕЙС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48BBEFE-C312-8553-60C5-9F102AB21C4E}"/>
              </a:ext>
            </a:extLst>
          </p:cNvPr>
          <p:cNvSpPr txBox="1">
            <a:spLocks/>
          </p:cNvSpPr>
          <p:nvPr/>
        </p:nvSpPr>
        <p:spPr>
          <a:xfrm>
            <a:off x="11723298" y="6305909"/>
            <a:ext cx="464565" cy="5520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9C008F-D955-0C0C-3F72-8D4CAAD6ACB4}"/>
              </a:ext>
            </a:extLst>
          </p:cNvPr>
          <p:cNvSpPr txBox="1"/>
          <p:nvPr/>
        </p:nvSpPr>
        <p:spPr>
          <a:xfrm>
            <a:off x="1087496" y="5919213"/>
            <a:ext cx="260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" pitchFamily="2" charset="-52"/>
              </a:rPr>
              <a:t>Главное меню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BDC88C-87F5-3BA8-1DF0-7B07F6817E31}"/>
              </a:ext>
            </a:extLst>
          </p:cNvPr>
          <p:cNvSpPr txBox="1"/>
          <p:nvPr/>
        </p:nvSpPr>
        <p:spPr>
          <a:xfrm>
            <a:off x="4408961" y="5919213"/>
            <a:ext cx="301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" pitchFamily="2" charset="-52"/>
              </a:rPr>
              <a:t>Создание задачи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831CF-8B54-E3C9-95F8-B106FCBBC44D}"/>
              </a:ext>
            </a:extLst>
          </p:cNvPr>
          <p:cNvSpPr txBox="1"/>
          <p:nvPr/>
        </p:nvSpPr>
        <p:spPr>
          <a:xfrm>
            <a:off x="8145120" y="5775333"/>
            <a:ext cx="2872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" pitchFamily="2" charset="-52"/>
              </a:rPr>
              <a:t>Установление даты и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3368255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6360B-66BC-AAB3-8A36-AD89DE2868BF}"/>
              </a:ext>
            </a:extLst>
          </p:cNvPr>
          <p:cNvSpPr txBox="1"/>
          <p:nvPr/>
        </p:nvSpPr>
        <p:spPr>
          <a:xfrm>
            <a:off x="0" y="251670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ПОЛЬЗОВАТЕЛЬСКИЙ ИНТЕРФЕЙС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48BBEFE-C312-8553-60C5-9F102AB21C4E}"/>
              </a:ext>
            </a:extLst>
          </p:cNvPr>
          <p:cNvSpPr txBox="1">
            <a:spLocks/>
          </p:cNvSpPr>
          <p:nvPr/>
        </p:nvSpPr>
        <p:spPr>
          <a:xfrm>
            <a:off x="11723298" y="6305909"/>
            <a:ext cx="464565" cy="5520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11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08EDA9-11B2-4FD1-3F8C-CD6107916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6288" y="1114336"/>
            <a:ext cx="2089204" cy="4643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B0351C-4E80-38CE-C9A9-0303ADFA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771" y="1109609"/>
            <a:ext cx="2089715" cy="46565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B8F741-56BE-37AA-8330-4A6BE8AF3DDB}"/>
              </a:ext>
            </a:extLst>
          </p:cNvPr>
          <p:cNvSpPr txBox="1"/>
          <p:nvPr/>
        </p:nvSpPr>
        <p:spPr>
          <a:xfrm>
            <a:off x="2693572" y="5919213"/>
            <a:ext cx="301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" pitchFamily="2" charset="-52"/>
              </a:rPr>
              <a:t>Выбор категории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10F7D-5658-4CC2-2519-0F860A8B129F}"/>
              </a:ext>
            </a:extLst>
          </p:cNvPr>
          <p:cNvSpPr txBox="1"/>
          <p:nvPr/>
        </p:nvSpPr>
        <p:spPr>
          <a:xfrm>
            <a:off x="6183119" y="5919213"/>
            <a:ext cx="301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" pitchFamily="2" charset="-52"/>
              </a:rPr>
              <a:t>История задач</a:t>
            </a:r>
          </a:p>
        </p:txBody>
      </p:sp>
    </p:spTree>
    <p:extLst>
      <p:ext uri="{BB962C8B-B14F-4D97-AF65-F5344CB8AC3E}">
        <p14:creationId xmlns:p14="http://schemas.microsoft.com/office/powerpoint/2010/main" val="397498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DA320D-F2C2-9C32-A9C2-81AC4F91D7A4}"/>
              </a:ext>
            </a:extLst>
          </p:cNvPr>
          <p:cNvSpPr txBox="1"/>
          <p:nvPr/>
        </p:nvSpPr>
        <p:spPr>
          <a:xfrm>
            <a:off x="0" y="452680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ДЕМОНСТРАЦИЯ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48BBEFE-C312-8553-60C5-9F102AB21C4E}"/>
              </a:ext>
            </a:extLst>
          </p:cNvPr>
          <p:cNvSpPr txBox="1">
            <a:spLocks/>
          </p:cNvSpPr>
          <p:nvPr/>
        </p:nvSpPr>
        <p:spPr>
          <a:xfrm>
            <a:off x="11723298" y="6305909"/>
            <a:ext cx="464565" cy="5520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12</a:t>
            </a:r>
          </a:p>
        </p:txBody>
      </p:sp>
      <p:pic>
        <p:nvPicPr>
          <p:cNvPr id="2" name="live">
            <a:hlinkClick r:id="" action="ppaction://media"/>
            <a:extLst>
              <a:ext uri="{FF2B5EF4-FFF2-40B4-BE49-F238E27FC236}">
                <a16:creationId xmlns:a16="http://schemas.microsoft.com/office/drawing/2014/main" id="{B4D3BC01-6B82-106E-16E0-D4F59D1AA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6900" y="1099010"/>
            <a:ext cx="2658200" cy="57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9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6360B-66BC-AAB3-8A36-AD89DE2868BF}"/>
              </a:ext>
            </a:extLst>
          </p:cNvPr>
          <p:cNvSpPr txBox="1"/>
          <p:nvPr/>
        </p:nvSpPr>
        <p:spPr>
          <a:xfrm>
            <a:off x="0" y="452680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ЗАКЛЮЧЕНИЕ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48BBEFE-C312-8553-60C5-9F102AB21C4E}"/>
              </a:ext>
            </a:extLst>
          </p:cNvPr>
          <p:cNvSpPr txBox="1">
            <a:spLocks/>
          </p:cNvSpPr>
          <p:nvPr/>
        </p:nvSpPr>
        <p:spPr>
          <a:xfrm>
            <a:off x="11723298" y="6305909"/>
            <a:ext cx="464565" cy="5520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D0777-1EA2-81DA-20AC-E1196AF0B4E7}"/>
              </a:ext>
            </a:extLst>
          </p:cNvPr>
          <p:cNvSpPr txBox="1"/>
          <p:nvPr/>
        </p:nvSpPr>
        <p:spPr>
          <a:xfrm>
            <a:off x="200241" y="1645934"/>
            <a:ext cx="58164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Montserrat" pitchFamily="2" charset="-52"/>
              </a:rPr>
              <a:t>Мы создали приложение со всем запланированным функционалом, и мы продолжим развивать наше приложение:</a:t>
            </a:r>
          </a:p>
          <a:p>
            <a:pPr algn="just"/>
            <a:endParaRPr lang="ru-RU" sz="2400" dirty="0">
              <a:latin typeface="Montserrat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Montserrat" pitchFamily="2" charset="-52"/>
              </a:rPr>
              <a:t>Писать и рисовать в задаче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Montserrat" pitchFamily="2" charset="-52"/>
              </a:rPr>
              <a:t>Таблица рейтинга выполненных задач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Montserrat" pitchFamily="2" charset="-52"/>
              </a:rPr>
              <a:t>Будут готовые шаблоны категорий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C59F5-8A8A-04F5-15FE-C0D3B99A8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5329" y="1645934"/>
            <a:ext cx="5934075" cy="356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31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DBC1A4-BBD2-5709-B652-7123FF3986C8}"/>
              </a:ext>
            </a:extLst>
          </p:cNvPr>
          <p:cNvSpPr txBox="1"/>
          <p:nvPr/>
        </p:nvSpPr>
        <p:spPr>
          <a:xfrm>
            <a:off x="2580829" y="3134622"/>
            <a:ext cx="2600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Montserrat" pitchFamily="2" charset="-52"/>
              </a:rPr>
              <a:t>Тимлид</a:t>
            </a:r>
            <a:endParaRPr lang="en-US" sz="2400" dirty="0">
              <a:latin typeface="Montserrat" pitchFamily="2" charset="-52"/>
            </a:endParaRPr>
          </a:p>
          <a:p>
            <a:pPr algn="r"/>
            <a:r>
              <a:rPr lang="ru-RU" sz="2400" dirty="0">
                <a:latin typeface="Montserrat" pitchFamily="2" charset="-52"/>
              </a:rPr>
              <a:t>Аналитик</a:t>
            </a:r>
            <a:endParaRPr lang="en-US" sz="2400" dirty="0">
              <a:latin typeface="Montserrat" pitchFamily="2" charset="-52"/>
            </a:endParaRPr>
          </a:p>
          <a:p>
            <a:pPr algn="r"/>
            <a:r>
              <a:rPr lang="ru-RU" sz="2400" dirty="0">
                <a:latin typeface="Montserrat" pitchFamily="2" charset="-52"/>
              </a:rPr>
              <a:t>Дизайнер</a:t>
            </a:r>
          </a:p>
          <a:p>
            <a:pPr algn="r"/>
            <a:r>
              <a:rPr lang="ru-RU" sz="2400" dirty="0">
                <a:latin typeface="Montserrat" pitchFamily="2" charset="-52"/>
              </a:rPr>
              <a:t>Разработчик</a:t>
            </a:r>
          </a:p>
          <a:p>
            <a:pPr algn="r"/>
            <a:r>
              <a:rPr lang="ru-RU" sz="2400" dirty="0">
                <a:latin typeface="Montserrat" pitchFamily="2" charset="-52"/>
              </a:rPr>
              <a:t>Разработчик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599C49-F375-D2DE-65D4-19DADC1609EF}"/>
              </a:ext>
            </a:extLst>
          </p:cNvPr>
          <p:cNvSpPr txBox="1"/>
          <p:nvPr/>
        </p:nvSpPr>
        <p:spPr>
          <a:xfrm>
            <a:off x="5181154" y="3134622"/>
            <a:ext cx="44857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" pitchFamily="2" charset="-52"/>
              </a:rPr>
              <a:t>Пшеничный Алексей</a:t>
            </a:r>
          </a:p>
          <a:p>
            <a:r>
              <a:rPr lang="ru-RU" sz="2400" b="1" dirty="0">
                <a:latin typeface="Montserrat" pitchFamily="2" charset="-52"/>
              </a:rPr>
              <a:t>Жилин Артём</a:t>
            </a:r>
          </a:p>
          <a:p>
            <a:r>
              <a:rPr lang="ru-RU" sz="2400" b="1" dirty="0">
                <a:latin typeface="Montserrat" pitchFamily="2" charset="-52"/>
              </a:rPr>
              <a:t>Джабаров Вячеслав</a:t>
            </a:r>
          </a:p>
          <a:p>
            <a:r>
              <a:rPr lang="ru-RU" sz="2400" b="1" dirty="0">
                <a:latin typeface="Montserrat" pitchFamily="2" charset="-52"/>
              </a:rPr>
              <a:t>Волков Сергей</a:t>
            </a:r>
          </a:p>
          <a:p>
            <a:r>
              <a:rPr lang="ru-RU" sz="2400" b="1" dirty="0">
                <a:latin typeface="Montserrat" pitchFamily="2" charset="-52"/>
              </a:rPr>
              <a:t>Волков Вячеслав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C62C5C-E02D-AE00-43E0-3D4B95ED0874}"/>
              </a:ext>
            </a:extLst>
          </p:cNvPr>
          <p:cNvSpPr txBox="1"/>
          <p:nvPr/>
        </p:nvSpPr>
        <p:spPr>
          <a:xfrm>
            <a:off x="2580829" y="1571836"/>
            <a:ext cx="687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6044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6360B-66BC-AAB3-8A36-AD89DE2868BF}"/>
              </a:ext>
            </a:extLst>
          </p:cNvPr>
          <p:cNvSpPr txBox="1"/>
          <p:nvPr/>
        </p:nvSpPr>
        <p:spPr>
          <a:xfrm>
            <a:off x="0" y="239343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СПИСОК КОМАНДЫ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6D8B9-5FD2-6C73-730F-B787A1CE1AC8}"/>
              </a:ext>
            </a:extLst>
          </p:cNvPr>
          <p:cNvSpPr txBox="1">
            <a:spLocks/>
          </p:cNvSpPr>
          <p:nvPr/>
        </p:nvSpPr>
        <p:spPr>
          <a:xfrm>
            <a:off x="11723298" y="6305909"/>
            <a:ext cx="464565" cy="5520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4" name="Прямоугольник 89">
            <a:extLst>
              <a:ext uri="{FF2B5EF4-FFF2-40B4-BE49-F238E27FC236}">
                <a16:creationId xmlns:a16="http://schemas.microsoft.com/office/drawing/2014/main" id="{46AE3FAF-EA59-4B48-AFFD-61623945DA29}"/>
              </a:ext>
            </a:extLst>
          </p:cNvPr>
          <p:cNvSpPr/>
          <p:nvPr/>
        </p:nvSpPr>
        <p:spPr>
          <a:xfrm>
            <a:off x="4368302" y="2890391"/>
            <a:ext cx="3112478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atin typeface="Oswald Light"/>
                <a:cs typeface="Times New Roman"/>
              </a:rPr>
              <a:t>Джабаров Вячеслав</a:t>
            </a: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 Light"/>
                <a:cs typeface="Times New Roman"/>
              </a:rPr>
              <a:t>Дизайнер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Oswald Light"/>
              <a:cs typeface="Times New Roman"/>
            </a:endParaRPr>
          </a:p>
        </p:txBody>
      </p:sp>
      <p:pic>
        <p:nvPicPr>
          <p:cNvPr id="8" name="Рисунок 29">
            <a:extLst>
              <a:ext uri="{FF2B5EF4-FFF2-40B4-BE49-F238E27FC236}">
                <a16:creationId xmlns:a16="http://schemas.microsoft.com/office/drawing/2014/main" id="{A6CB1DE5-F61C-2A5B-FF34-FB3629F78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" b="1651"/>
          <a:stretch/>
        </p:blipFill>
        <p:spPr>
          <a:xfrm>
            <a:off x="5119871" y="1197151"/>
            <a:ext cx="1610425" cy="1624802"/>
          </a:xfrm>
          <a:prstGeom prst="ellipse">
            <a:avLst/>
          </a:prstGeom>
        </p:spPr>
      </p:pic>
      <p:sp>
        <p:nvSpPr>
          <p:cNvPr id="6" name="Прямоугольник 112">
            <a:extLst>
              <a:ext uri="{FF2B5EF4-FFF2-40B4-BE49-F238E27FC236}">
                <a16:creationId xmlns:a16="http://schemas.microsoft.com/office/drawing/2014/main" id="{9C8909F7-D927-F740-9836-8F8C8156580D}"/>
              </a:ext>
            </a:extLst>
          </p:cNvPr>
          <p:cNvSpPr/>
          <p:nvPr/>
        </p:nvSpPr>
        <p:spPr>
          <a:xfrm>
            <a:off x="2572027" y="5600018"/>
            <a:ext cx="2642289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9">
              <a:defRPr/>
            </a:pPr>
            <a:r>
              <a:rPr lang="en-US" sz="3200" b="1" dirty="0">
                <a:latin typeface="Oswald Light"/>
                <a:cs typeface="Times New Roman"/>
              </a:rPr>
              <a:t>Жилин Арт</a:t>
            </a:r>
            <a:r>
              <a:rPr lang="ru-RU" sz="3200" b="1" dirty="0">
                <a:latin typeface="Oswald Light"/>
                <a:cs typeface="Times New Roman"/>
              </a:rPr>
              <a:t>ё</a:t>
            </a:r>
            <a:r>
              <a:rPr lang="en-US" sz="3200" b="1" dirty="0">
                <a:latin typeface="Oswald Light"/>
                <a:cs typeface="Times New Roman"/>
              </a:rPr>
              <a:t>м</a:t>
            </a:r>
            <a:endParaRPr lang="ru-RU" sz="3200" b="1" dirty="0">
              <a:latin typeface="Oswald Light"/>
              <a:cs typeface="Times New Roman"/>
            </a:endParaRPr>
          </a:p>
          <a:p>
            <a:pPr algn="ctr" defTabSz="914309">
              <a:defRPr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 Light"/>
                <a:cs typeface="Times New Roman"/>
              </a:rPr>
              <a:t>Аналитик</a:t>
            </a:r>
          </a:p>
        </p:txBody>
      </p:sp>
      <p:pic>
        <p:nvPicPr>
          <p:cNvPr id="9" name="Рисунок 22">
            <a:extLst>
              <a:ext uri="{FF2B5EF4-FFF2-40B4-BE49-F238E27FC236}">
                <a16:creationId xmlns:a16="http://schemas.microsoft.com/office/drawing/2014/main" id="{05260F72-CE12-B2EB-E3B7-9AA28CBFB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3333"/>
          <a:stretch/>
        </p:blipFill>
        <p:spPr>
          <a:xfrm>
            <a:off x="3030450" y="3842722"/>
            <a:ext cx="1725442" cy="1725442"/>
          </a:xfrm>
          <a:prstGeom prst="ellipse">
            <a:avLst/>
          </a:prstGeom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7F8C78E8-FA72-3645-A91E-C516548C12F3}"/>
              </a:ext>
            </a:extLst>
          </p:cNvPr>
          <p:cNvSpPr txBox="1"/>
          <p:nvPr/>
        </p:nvSpPr>
        <p:spPr>
          <a:xfrm>
            <a:off x="6977686" y="5600018"/>
            <a:ext cx="253459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28531"/>
            <a:r>
              <a:rPr lang="en-US" sz="3200" b="1" dirty="0">
                <a:latin typeface="Oswald Light"/>
                <a:cs typeface="Times New Roman"/>
              </a:rPr>
              <a:t>Волков Сергей</a:t>
            </a:r>
            <a:endParaRPr lang="ru-RU" sz="3200" b="1" dirty="0">
              <a:latin typeface="Oswald Light"/>
              <a:cs typeface="Times New Roman"/>
            </a:endParaRPr>
          </a:p>
          <a:p>
            <a:pPr algn="ctr" defTabSz="228531"/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 Light"/>
                <a:cs typeface="Times New Roman"/>
              </a:rPr>
              <a:t>Разработчик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Oswald Light"/>
              <a:cs typeface="Times New Roman"/>
            </a:endParaRPr>
          </a:p>
        </p:txBody>
      </p:sp>
      <p:pic>
        <p:nvPicPr>
          <p:cNvPr id="11" name="Рисунок 29">
            <a:extLst>
              <a:ext uri="{FF2B5EF4-FFF2-40B4-BE49-F238E27FC236}">
                <a16:creationId xmlns:a16="http://schemas.microsoft.com/office/drawing/2014/main" id="{96B33EBD-C228-2900-C615-D6A9ECA60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9" b="6839"/>
          <a:stretch/>
        </p:blipFill>
        <p:spPr>
          <a:xfrm>
            <a:off x="7461335" y="3914609"/>
            <a:ext cx="1567291" cy="158166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</p:pic>
      <p:pic>
        <p:nvPicPr>
          <p:cNvPr id="10" name="Рисунок 31">
            <a:extLst>
              <a:ext uri="{FF2B5EF4-FFF2-40B4-BE49-F238E27FC236}">
                <a16:creationId xmlns:a16="http://schemas.microsoft.com/office/drawing/2014/main" id="{AC5C447A-BC80-AE26-8CAF-A1B158C4A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" b="3407"/>
          <a:stretch/>
        </p:blipFill>
        <p:spPr>
          <a:xfrm>
            <a:off x="1103982" y="1197151"/>
            <a:ext cx="1538536" cy="1567291"/>
          </a:xfrm>
          <a:prstGeom prst="ellipse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39462E78-B75B-A724-129B-6CA68E8461C2}"/>
              </a:ext>
            </a:extLst>
          </p:cNvPr>
          <p:cNvSpPr txBox="1"/>
          <p:nvPr/>
        </p:nvSpPr>
        <p:spPr>
          <a:xfrm>
            <a:off x="187640" y="2890391"/>
            <a:ext cx="3371220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Oswald Light"/>
                <a:cs typeface="Times New Roman"/>
              </a:rPr>
              <a:t>Пшеничный Алексей</a:t>
            </a:r>
          </a:p>
          <a:p>
            <a:pPr algn="ctr"/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 Light"/>
                <a:cs typeface="Times New Roman"/>
              </a:rPr>
              <a:t>Тимлид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Oswald Light"/>
              <a:cs typeface="Times New Roman"/>
            </a:endParaRPr>
          </a:p>
        </p:txBody>
      </p:sp>
      <p:pic>
        <p:nvPicPr>
          <p:cNvPr id="12" name="Рисунок 22">
            <a:extLst>
              <a:ext uri="{FF2B5EF4-FFF2-40B4-BE49-F238E27FC236}">
                <a16:creationId xmlns:a16="http://schemas.microsoft.com/office/drawing/2014/main" id="{2B252268-D3C9-E2E4-7A2A-1A19129EEC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8" b="15358"/>
          <a:stretch/>
        </p:blipFill>
        <p:spPr>
          <a:xfrm>
            <a:off x="9548760" y="1118075"/>
            <a:ext cx="1725442" cy="1725442"/>
          </a:xfrm>
          <a:prstGeom prst="ellipse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7E45F0B-4ECC-14EB-A263-42E721C84882}"/>
              </a:ext>
            </a:extLst>
          </p:cNvPr>
          <p:cNvSpPr txBox="1"/>
          <p:nvPr/>
        </p:nvSpPr>
        <p:spPr>
          <a:xfrm rot="10800000" flipV="1">
            <a:off x="9099665" y="2892303"/>
            <a:ext cx="2623633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Oswald Light"/>
                <a:cs typeface="Times New Roman"/>
              </a:rPr>
              <a:t>Волков Вячеслав</a:t>
            </a:r>
            <a:endParaRPr lang="ru-RU" sz="3200" b="1" dirty="0">
              <a:latin typeface="Oswald Light"/>
              <a:cs typeface="Times New Roman"/>
            </a:endParaRPr>
          </a:p>
          <a:p>
            <a:pPr algn="ctr"/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 Light"/>
                <a:cs typeface="Times New Roman"/>
              </a:rPr>
              <a:t>Разработчик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Oswald Ligh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659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E2EA3A-06E6-8D67-97CF-735F368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960" y="1397392"/>
            <a:ext cx="6272142" cy="406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133A36-A5AA-4128-005F-9B9879873442}"/>
              </a:ext>
            </a:extLst>
          </p:cNvPr>
          <p:cNvSpPr txBox="1"/>
          <p:nvPr/>
        </p:nvSpPr>
        <p:spPr>
          <a:xfrm>
            <a:off x="0" y="447419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ПРОБЛЕМА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A39741-8B97-157E-28C8-C519BA2DB8C1}"/>
              </a:ext>
            </a:extLst>
          </p:cNvPr>
          <p:cNvSpPr txBox="1"/>
          <p:nvPr/>
        </p:nvSpPr>
        <p:spPr>
          <a:xfrm>
            <a:off x="168914" y="1964874"/>
            <a:ext cx="6358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В повседневной жизни люди </a:t>
            </a:r>
            <a:r>
              <a:rPr lang="ru-RU" sz="2400" b="1" dirty="0">
                <a:latin typeface="Montserrat" pitchFamily="2" charset="-52"/>
              </a:rPr>
              <a:t>планируют</a:t>
            </a:r>
            <a:r>
              <a:rPr lang="ru-RU" sz="2400" dirty="0">
                <a:latin typeface="Montserrat" pitchFamily="2" charset="-52"/>
              </a:rPr>
              <a:t> и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-52"/>
              </a:rPr>
              <a:t>выполняют</a:t>
            </a:r>
            <a:r>
              <a:rPr lang="ru-RU" sz="2400" dirty="0">
                <a:latin typeface="Montserrat" pitchFamily="2" charset="-52"/>
              </a:rPr>
              <a:t> множество заданий.</a:t>
            </a:r>
            <a:endParaRPr lang="en-US" sz="2400" dirty="0">
              <a:latin typeface="Montserrat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DEE1B0-ADD1-D76B-E8F0-1571DD0D339A}"/>
              </a:ext>
            </a:extLst>
          </p:cNvPr>
          <p:cNvSpPr txBox="1"/>
          <p:nvPr/>
        </p:nvSpPr>
        <p:spPr>
          <a:xfrm>
            <a:off x="232912" y="3692797"/>
            <a:ext cx="5500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Но человеческая память</a:t>
            </a:r>
            <a:r>
              <a:rPr lang="en-US" sz="2400" dirty="0">
                <a:latin typeface="Montserrat" pitchFamily="2" charset="-52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-52"/>
              </a:rPr>
              <a:t>не безгранична</a:t>
            </a:r>
            <a:r>
              <a:rPr lang="ru-RU" sz="2400" dirty="0">
                <a:latin typeface="Montserrat" pitchFamily="2" charset="-52"/>
              </a:rPr>
              <a:t>: человек может просто что-то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-52"/>
              </a:rPr>
              <a:t>упустить</a:t>
            </a:r>
            <a:r>
              <a:rPr lang="ru-RU" sz="2400" dirty="0">
                <a:latin typeface="Montserrat" pitchFamily="2" charset="-52"/>
              </a:rPr>
              <a:t>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583E549-A47F-E507-A585-5E45BDA7E2AB}"/>
              </a:ext>
            </a:extLst>
          </p:cNvPr>
          <p:cNvSpPr txBox="1">
            <a:spLocks/>
          </p:cNvSpPr>
          <p:nvPr/>
        </p:nvSpPr>
        <p:spPr>
          <a:xfrm>
            <a:off x="11723298" y="6305909"/>
            <a:ext cx="464565" cy="5520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99592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80B0E5-B390-392D-5653-0D770E3B3167}"/>
              </a:ext>
            </a:extLst>
          </p:cNvPr>
          <p:cNvSpPr txBox="1"/>
          <p:nvPr/>
        </p:nvSpPr>
        <p:spPr>
          <a:xfrm>
            <a:off x="0" y="447419"/>
            <a:ext cx="12187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МОБИЛЬНОЕ ПРИЛОЖЕНИЕ</a:t>
            </a:r>
            <a:r>
              <a:rPr lang="en-US" sz="3600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 </a:t>
            </a:r>
            <a:r>
              <a:rPr lang="ru-RU" sz="3600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ДЛЯ ПЛАНИРОВАНИЯ</a:t>
            </a:r>
            <a:endParaRPr lang="en-US" sz="3600" dirty="0">
              <a:solidFill>
                <a:srgbClr val="292929"/>
              </a:solidFill>
              <a:latin typeface="Montserrat Black" pitchFamily="2" charset="-52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7A8257A-0764-8DAE-8EF8-551BD292FEF4}"/>
              </a:ext>
            </a:extLst>
          </p:cNvPr>
          <p:cNvSpPr/>
          <p:nvPr/>
        </p:nvSpPr>
        <p:spPr>
          <a:xfrm>
            <a:off x="457200" y="2514601"/>
            <a:ext cx="3405638" cy="22860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6F3FB0F-48E9-85B9-E710-94038E07C938}"/>
              </a:ext>
            </a:extLst>
          </p:cNvPr>
          <p:cNvSpPr/>
          <p:nvPr/>
        </p:nvSpPr>
        <p:spPr>
          <a:xfrm>
            <a:off x="4389175" y="2514601"/>
            <a:ext cx="3405638" cy="22860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5A4A5B-801C-D65B-CAEE-3E90C0B3DF3F}"/>
              </a:ext>
            </a:extLst>
          </p:cNvPr>
          <p:cNvSpPr/>
          <p:nvPr/>
        </p:nvSpPr>
        <p:spPr>
          <a:xfrm>
            <a:off x="8321150" y="2514601"/>
            <a:ext cx="3405638" cy="22860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23DC93-74F0-3CDB-5973-DDD9F05035F5}"/>
              </a:ext>
            </a:extLst>
          </p:cNvPr>
          <p:cNvSpPr txBox="1"/>
          <p:nvPr/>
        </p:nvSpPr>
        <p:spPr>
          <a:xfrm>
            <a:off x="586561" y="3116566"/>
            <a:ext cx="314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" pitchFamily="2" charset="-52"/>
              </a:rPr>
              <a:t>Всегда под рукой</a:t>
            </a:r>
            <a:endParaRPr lang="en-US" sz="2400" b="1" dirty="0">
              <a:latin typeface="Montserrat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A0968E-5E77-CA07-F7D1-2B1C16650322}"/>
              </a:ext>
            </a:extLst>
          </p:cNvPr>
          <p:cNvSpPr txBox="1"/>
          <p:nvPr/>
        </p:nvSpPr>
        <p:spPr>
          <a:xfrm>
            <a:off x="693234" y="3595194"/>
            <a:ext cx="2933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ontserrat" pitchFamily="2" charset="-52"/>
              </a:rPr>
              <a:t>Каждый человек имеет смартфон в кармане</a:t>
            </a:r>
            <a:endParaRPr lang="en-US" sz="1600" dirty="0">
              <a:latin typeface="Montserrat" pitchFamily="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70B82F-E80F-6298-1E7B-6C86C40F54BB}"/>
              </a:ext>
            </a:extLst>
          </p:cNvPr>
          <p:cNvSpPr txBox="1"/>
          <p:nvPr/>
        </p:nvSpPr>
        <p:spPr>
          <a:xfrm>
            <a:off x="4713158" y="3115087"/>
            <a:ext cx="314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" pitchFamily="2" charset="-52"/>
              </a:rPr>
              <a:t>Доступно везде</a:t>
            </a:r>
            <a:endParaRPr lang="en-US" sz="2400" b="1" dirty="0">
              <a:latin typeface="Montserrat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FBA5C5-C7FF-5A68-D38E-77700669A7FB}"/>
              </a:ext>
            </a:extLst>
          </p:cNvPr>
          <p:cNvSpPr txBox="1"/>
          <p:nvPr/>
        </p:nvSpPr>
        <p:spPr>
          <a:xfrm>
            <a:off x="4713158" y="3595194"/>
            <a:ext cx="2933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ontserrat" pitchFamily="2" charset="-52"/>
              </a:rPr>
              <a:t>Кроссплатформенность</a:t>
            </a:r>
            <a:endParaRPr lang="en-US" sz="1600" dirty="0">
              <a:latin typeface="Montserrat" pitchFamily="2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FA0FAF-BF9B-FFA3-8471-6BDB42F9C313}"/>
              </a:ext>
            </a:extLst>
          </p:cNvPr>
          <p:cNvSpPr txBox="1"/>
          <p:nvPr/>
        </p:nvSpPr>
        <p:spPr>
          <a:xfrm>
            <a:off x="8810411" y="3115087"/>
            <a:ext cx="314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" pitchFamily="2" charset="-52"/>
              </a:rPr>
              <a:t>Очень просто</a:t>
            </a:r>
            <a:endParaRPr lang="en-US" sz="2400" b="1" dirty="0">
              <a:latin typeface="Montserrat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A11C9E-4786-45F5-FA26-F6B21B341EB0}"/>
              </a:ext>
            </a:extLst>
          </p:cNvPr>
          <p:cNvSpPr txBox="1"/>
          <p:nvPr/>
        </p:nvSpPr>
        <p:spPr>
          <a:xfrm>
            <a:off x="8671872" y="3595194"/>
            <a:ext cx="2933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ontserrat" pitchFamily="2" charset="-52"/>
              </a:rPr>
              <a:t>Простой и понятный интерфейс</a:t>
            </a:r>
            <a:endParaRPr lang="en-US" sz="1600" dirty="0">
              <a:latin typeface="Montserrat" pitchFamily="2" charset="-5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0C717B-3804-88A8-B6E2-D9C1105B245F}"/>
              </a:ext>
            </a:extLst>
          </p:cNvPr>
          <p:cNvSpPr txBox="1">
            <a:spLocks/>
          </p:cNvSpPr>
          <p:nvPr/>
        </p:nvSpPr>
        <p:spPr>
          <a:xfrm>
            <a:off x="11723298" y="6305909"/>
            <a:ext cx="464565" cy="5520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5313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6360B-66BC-AAB3-8A36-AD89DE2868BF}"/>
              </a:ext>
            </a:extLst>
          </p:cNvPr>
          <p:cNvSpPr txBox="1"/>
          <p:nvPr/>
        </p:nvSpPr>
        <p:spPr>
          <a:xfrm>
            <a:off x="-1" y="447418"/>
            <a:ext cx="1218786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ЦЕЛЬ</a:t>
            </a:r>
            <a:r>
              <a:rPr lang="en-US" sz="3600" b="1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 </a:t>
            </a:r>
            <a:r>
              <a:rPr lang="ru-RU" sz="3600" b="1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И ЗАДАЧИ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B2F54-BD91-DB7F-8971-DB4CBCCAF887}"/>
              </a:ext>
            </a:extLst>
          </p:cNvPr>
          <p:cNvSpPr txBox="1"/>
          <p:nvPr/>
        </p:nvSpPr>
        <p:spPr>
          <a:xfrm>
            <a:off x="1373154" y="1636501"/>
            <a:ext cx="934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ontserrat" pitchFamily="2" charset="-52"/>
              </a:rPr>
              <a:t>C</a:t>
            </a:r>
            <a:r>
              <a:rPr lang="ru-RU" sz="2400" dirty="0">
                <a:latin typeface="Montserrat" pitchFamily="2" charset="-52"/>
              </a:rPr>
              <a:t>оздать мобильное приложение-напоминалка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2B339E6-BD5D-0E3F-CF0D-3B8D4ECA0E6A}"/>
              </a:ext>
            </a:extLst>
          </p:cNvPr>
          <p:cNvSpPr txBox="1">
            <a:spLocks/>
          </p:cNvSpPr>
          <p:nvPr/>
        </p:nvSpPr>
        <p:spPr>
          <a:xfrm>
            <a:off x="11723298" y="6305909"/>
            <a:ext cx="464565" cy="5520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5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4682929-A2C5-17AE-F38C-2E18D2AB7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6" y="2691365"/>
            <a:ext cx="763315" cy="763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0A6140-93A7-588C-4E80-2CE857351100}"/>
              </a:ext>
            </a:extLst>
          </p:cNvPr>
          <p:cNvSpPr txBox="1"/>
          <p:nvPr/>
        </p:nvSpPr>
        <p:spPr>
          <a:xfrm>
            <a:off x="1955520" y="2896971"/>
            <a:ext cx="4645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Анализ целевой аудитории</a:t>
            </a:r>
            <a:endParaRPr lang="en-US" sz="2000" dirty="0">
              <a:latin typeface="Montserrat" pitchFamily="2" charset="-5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3DA1A-3CBF-8B09-77F5-7FDD212AB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666" y="3662334"/>
            <a:ext cx="768096" cy="768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5054F6-8CB4-FEBF-4C55-F0530B976722}"/>
              </a:ext>
            </a:extLst>
          </p:cNvPr>
          <p:cNvSpPr txBox="1"/>
          <p:nvPr/>
        </p:nvSpPr>
        <p:spPr>
          <a:xfrm>
            <a:off x="1949941" y="3763237"/>
            <a:ext cx="4095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Анализ конкурентов</a:t>
            </a:r>
            <a:endParaRPr lang="en-US" sz="2000" dirty="0">
              <a:latin typeface="Montserrat" pitchFamily="2" charset="-5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22387A-1C63-5E94-02A4-AE259B5F3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698" y="4638084"/>
            <a:ext cx="768096" cy="768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8EEBE4-CC40-B7C8-5094-52D1E3279EA8}"/>
              </a:ext>
            </a:extLst>
          </p:cNvPr>
          <p:cNvSpPr txBox="1"/>
          <p:nvPr/>
        </p:nvSpPr>
        <p:spPr>
          <a:xfrm>
            <a:off x="1949942" y="4798656"/>
            <a:ext cx="4714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Сценарий использования</a:t>
            </a:r>
            <a:endParaRPr lang="en-US" sz="2000" dirty="0">
              <a:latin typeface="Montserrat" pitchFamily="2" charset="-5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0528F5-27DA-D740-39A9-3AD51AA20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6509" y="2686584"/>
            <a:ext cx="768096" cy="7680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9D64D1-185E-BA11-DA30-D1E86901A0FF}"/>
              </a:ext>
            </a:extLst>
          </p:cNvPr>
          <p:cNvSpPr txBox="1"/>
          <p:nvPr/>
        </p:nvSpPr>
        <p:spPr>
          <a:xfrm>
            <a:off x="7605020" y="2870577"/>
            <a:ext cx="3553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Создание макета</a:t>
            </a:r>
            <a:endParaRPr lang="en-US" sz="2000" dirty="0">
              <a:latin typeface="Montserrat" pitchFamily="2" charset="-5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FBA44C-A35F-D61B-1B57-4AFBBC7A9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6509" y="3662334"/>
            <a:ext cx="768096" cy="768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A04091-098B-EA04-0E9E-40EA1BBE9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7696" y="4638084"/>
            <a:ext cx="768096" cy="7680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4997EA-4A5C-E862-6EC0-02B31356036F}"/>
              </a:ext>
            </a:extLst>
          </p:cNvPr>
          <p:cNvSpPr txBox="1"/>
          <p:nvPr/>
        </p:nvSpPr>
        <p:spPr>
          <a:xfrm>
            <a:off x="7605019" y="3768310"/>
            <a:ext cx="4195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Разработка приложения</a:t>
            </a:r>
            <a:endParaRPr lang="en-US" sz="2000" dirty="0">
              <a:latin typeface="Montserrat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6F4FC0-348D-3200-AC0D-C5EDA5EF47E1}"/>
              </a:ext>
            </a:extLst>
          </p:cNvPr>
          <p:cNvSpPr txBox="1"/>
          <p:nvPr/>
        </p:nvSpPr>
        <p:spPr>
          <a:xfrm>
            <a:off x="7605020" y="4742496"/>
            <a:ext cx="4582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" pitchFamily="2" charset="-52"/>
              </a:rPr>
              <a:t>Тестирование программы</a:t>
            </a:r>
            <a:endParaRPr lang="en-US" sz="20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7863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8A7D29F8-2EA9-DDF1-966F-328503819AA8}"/>
              </a:ext>
            </a:extLst>
          </p:cNvPr>
          <p:cNvSpPr txBox="1">
            <a:spLocks/>
          </p:cNvSpPr>
          <p:nvPr/>
        </p:nvSpPr>
        <p:spPr>
          <a:xfrm>
            <a:off x="11723298" y="6305909"/>
            <a:ext cx="464565" cy="5520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FC04A-0E20-B9B4-0689-71E7C9324DA0}"/>
              </a:ext>
            </a:extLst>
          </p:cNvPr>
          <p:cNvSpPr txBox="1"/>
          <p:nvPr/>
        </p:nvSpPr>
        <p:spPr>
          <a:xfrm>
            <a:off x="0" y="447418"/>
            <a:ext cx="1218786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АНАЛИЗ ЦЕЛЕВОЙ АУДИТОРИИ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58C5BC4-D7E6-4794-235F-E56EB0F41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917676"/>
              </p:ext>
            </p:extLst>
          </p:nvPr>
        </p:nvGraphicFramePr>
        <p:xfrm>
          <a:off x="7694255" y="2655136"/>
          <a:ext cx="4859695" cy="3811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8971C59-8252-8A81-92D9-30C7B92167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7652338"/>
              </p:ext>
            </p:extLst>
          </p:nvPr>
        </p:nvGraphicFramePr>
        <p:xfrm>
          <a:off x="3125798" y="2655136"/>
          <a:ext cx="5936266" cy="3811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9846342-1C7C-B860-6347-5016883A98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379606"/>
              </p:ext>
            </p:extLst>
          </p:nvPr>
        </p:nvGraphicFramePr>
        <p:xfrm>
          <a:off x="-861009" y="2655136"/>
          <a:ext cx="5936266" cy="3811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73343AA-52BA-CABB-D552-608B88D02B69}"/>
              </a:ext>
            </a:extLst>
          </p:cNvPr>
          <p:cNvSpPr txBox="1"/>
          <p:nvPr/>
        </p:nvSpPr>
        <p:spPr>
          <a:xfrm>
            <a:off x="290557" y="1554285"/>
            <a:ext cx="11432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" pitchFamily="2" charset="-52"/>
              </a:rPr>
              <a:t>Люди в возрасте от 18 до 40: студенты, менеджеры, организаторы, администраторы и т.д.</a:t>
            </a:r>
          </a:p>
        </p:txBody>
      </p:sp>
    </p:spTree>
    <p:extLst>
      <p:ext uri="{BB962C8B-B14F-4D97-AF65-F5344CB8AC3E}">
        <p14:creationId xmlns:p14="http://schemas.microsoft.com/office/powerpoint/2010/main" val="152590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Box 98">
            <a:extLst>
              <a:ext uri="{FF2B5EF4-FFF2-40B4-BE49-F238E27FC236}">
                <a16:creationId xmlns:a16="http://schemas.microsoft.com/office/drawing/2014/main" id="{24E723FD-3F73-2D30-D073-D2E0CDC1242F}"/>
              </a:ext>
            </a:extLst>
          </p:cNvPr>
          <p:cNvSpPr txBox="1"/>
          <p:nvPr/>
        </p:nvSpPr>
        <p:spPr>
          <a:xfrm>
            <a:off x="4094820" y="4114514"/>
            <a:ext cx="3832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Montserrat" pitchFamily="2" charset="-52"/>
              </a:rPr>
              <a:t>Имеется возможность отмечать дни</a:t>
            </a:r>
            <a:r>
              <a:rPr lang="en-US" sz="2000" b="1" dirty="0">
                <a:latin typeface="Montserrat" pitchFamily="2" charset="-52"/>
              </a:rPr>
              <a:t>, </a:t>
            </a:r>
            <a:r>
              <a:rPr lang="ru-RU" sz="2000" b="1" dirty="0">
                <a:latin typeface="Montserrat" pitchFamily="2" charset="-52"/>
              </a:rPr>
              <a:t>месяца, года</a:t>
            </a:r>
            <a:endParaRPr lang="en-US" sz="2000" b="1" dirty="0">
              <a:latin typeface="Montserrat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66360B-66BC-AAB3-8A36-AD89DE2868BF}"/>
              </a:ext>
            </a:extLst>
          </p:cNvPr>
          <p:cNvSpPr txBox="1"/>
          <p:nvPr/>
        </p:nvSpPr>
        <p:spPr>
          <a:xfrm>
            <a:off x="0" y="280516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АНАЛИЗ КОСВЕННЫХ КОНКУРЕНТОВ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5EA4F3-564D-38C4-66B4-923AA63B07E7}"/>
              </a:ext>
            </a:extLst>
          </p:cNvPr>
          <p:cNvGrpSpPr/>
          <p:nvPr/>
        </p:nvGrpSpPr>
        <p:grpSpPr>
          <a:xfrm>
            <a:off x="8826617" y="2339109"/>
            <a:ext cx="2477830" cy="1653127"/>
            <a:chOff x="5880809" y="3803622"/>
            <a:chExt cx="2477830" cy="16531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C558C8-F8C4-F74F-D5DF-620C95A0D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6" r="4066"/>
            <a:stretch/>
          </p:blipFill>
          <p:spPr>
            <a:xfrm>
              <a:off x="6096000" y="4265287"/>
              <a:ext cx="1945914" cy="11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E06002-7EF8-2F77-7DED-6F219C1D87F2}"/>
                </a:ext>
              </a:extLst>
            </p:cNvPr>
            <p:cNvSpPr txBox="1"/>
            <p:nvPr/>
          </p:nvSpPr>
          <p:spPr>
            <a:xfrm>
              <a:off x="5880809" y="3803622"/>
              <a:ext cx="2477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Montserrat" pitchFamily="2" charset="-52"/>
                </a:rPr>
                <a:t>Моб. Заметки</a:t>
              </a:r>
              <a:endParaRPr lang="en-US" sz="2400" dirty="0">
                <a:latin typeface="Montserrat" pitchFamily="2" charset="-52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51D91D7-7688-29AE-22B2-9FDC7B607EE6}"/>
              </a:ext>
            </a:extLst>
          </p:cNvPr>
          <p:cNvSpPr txBox="1"/>
          <p:nvPr/>
        </p:nvSpPr>
        <p:spPr>
          <a:xfrm>
            <a:off x="8892326" y="4114514"/>
            <a:ext cx="234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Montserrat" pitchFamily="2" charset="-52"/>
              </a:rPr>
              <a:t>Всегда под рукой</a:t>
            </a:r>
            <a:endParaRPr lang="en-US" sz="2000" b="1" dirty="0">
              <a:latin typeface="Montserrat" pitchFamily="2" charset="-5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936D4E-9569-1662-274C-EC1764F1791A}"/>
              </a:ext>
            </a:extLst>
          </p:cNvPr>
          <p:cNvGrpSpPr/>
          <p:nvPr/>
        </p:nvGrpSpPr>
        <p:grpSpPr>
          <a:xfrm>
            <a:off x="4973275" y="2339109"/>
            <a:ext cx="2075107" cy="1483563"/>
            <a:chOff x="1246261" y="2674048"/>
            <a:chExt cx="2075107" cy="1483563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563AB55-8B42-E8B8-213E-331BDC2B9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3" b="8603"/>
            <a:stretch/>
          </p:blipFill>
          <p:spPr>
            <a:xfrm>
              <a:off x="1260090" y="3084220"/>
              <a:ext cx="1945914" cy="10733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EB8DB37-72D2-85C6-417B-9BEA2874C99C}"/>
                </a:ext>
              </a:extLst>
            </p:cNvPr>
            <p:cNvSpPr txBox="1"/>
            <p:nvPr/>
          </p:nvSpPr>
          <p:spPr>
            <a:xfrm>
              <a:off x="1246261" y="2674048"/>
              <a:ext cx="2075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Montserrat" pitchFamily="2" charset="-52"/>
                </a:rPr>
                <a:t>Календарь</a:t>
              </a:r>
              <a:endParaRPr lang="en-US" sz="2400" dirty="0">
                <a:latin typeface="Montserrat" pitchFamily="2" charset="-5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8E7ED2-72EC-AC27-0DFC-9257BC46B483}"/>
              </a:ext>
            </a:extLst>
          </p:cNvPr>
          <p:cNvGrpSpPr/>
          <p:nvPr/>
        </p:nvGrpSpPr>
        <p:grpSpPr>
          <a:xfrm>
            <a:off x="887551" y="2339109"/>
            <a:ext cx="1945914" cy="1464513"/>
            <a:chOff x="1260090" y="807791"/>
            <a:chExt cx="1945914" cy="1464513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EC05231-902E-5207-ABCA-630CA94C0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7" t="10109" r="557" b="16343"/>
            <a:stretch/>
          </p:blipFill>
          <p:spPr>
            <a:xfrm>
              <a:off x="1260090" y="1198913"/>
              <a:ext cx="1945914" cy="10733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2CE8603-973A-079E-10E0-A2A53CADC8EE}"/>
                </a:ext>
              </a:extLst>
            </p:cNvPr>
            <p:cNvSpPr txBox="1"/>
            <p:nvPr/>
          </p:nvSpPr>
          <p:spPr>
            <a:xfrm>
              <a:off x="1484386" y="807791"/>
              <a:ext cx="1657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Montserrat" pitchFamily="2" charset="-52"/>
                </a:rPr>
                <a:t>Блокнот</a:t>
              </a:r>
              <a:endParaRPr lang="en-US" sz="2400" dirty="0">
                <a:latin typeface="Montserrat" pitchFamily="2" charset="-52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B8A77CF-D57F-7D62-F84F-D4898B095124}"/>
              </a:ext>
            </a:extLst>
          </p:cNvPr>
          <p:cNvSpPr txBox="1"/>
          <p:nvPr/>
        </p:nvSpPr>
        <p:spPr>
          <a:xfrm>
            <a:off x="826273" y="4114514"/>
            <a:ext cx="222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Montserrat" pitchFamily="2" charset="-52"/>
              </a:rPr>
              <a:t>Запись любой информации</a:t>
            </a:r>
            <a:endParaRPr lang="en-US" sz="2000" b="1" dirty="0">
              <a:latin typeface="Montserrat" pitchFamily="2" charset="-5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A0F86-05C6-5372-1E28-C90BC634DF01}"/>
              </a:ext>
            </a:extLst>
          </p:cNvPr>
          <p:cNvSpPr txBox="1">
            <a:spLocks/>
          </p:cNvSpPr>
          <p:nvPr/>
        </p:nvSpPr>
        <p:spPr>
          <a:xfrm>
            <a:off x="11723298" y="6305909"/>
            <a:ext cx="464565" cy="5520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51261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calendar with a number on it&#10;&#10;Description automatically generated">
            <a:extLst>
              <a:ext uri="{FF2B5EF4-FFF2-40B4-BE49-F238E27FC236}">
                <a16:creationId xmlns:a16="http://schemas.microsoft.com/office/drawing/2014/main" id="{AA9C22E2-3415-25D3-6379-C1F13B54A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476" y="1251701"/>
            <a:ext cx="1705239" cy="1142532"/>
          </a:xfrm>
          <a:prstGeom prst="rect">
            <a:avLst/>
          </a:prstGeom>
        </p:spPr>
      </p:pic>
      <p:pic>
        <p:nvPicPr>
          <p:cNvPr id="10" name="Picture 9" descr="A blue and grey calendar with white text&#10;&#10;Description automatically generated">
            <a:extLst>
              <a:ext uri="{FF2B5EF4-FFF2-40B4-BE49-F238E27FC236}">
                <a16:creationId xmlns:a16="http://schemas.microsoft.com/office/drawing/2014/main" id="{F0DDD317-BD61-6953-135E-9C0306E1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88" y="1292122"/>
            <a:ext cx="2187516" cy="11609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66360B-66BC-AAB3-8A36-AD89DE2868BF}"/>
              </a:ext>
            </a:extLst>
          </p:cNvPr>
          <p:cNvSpPr txBox="1"/>
          <p:nvPr/>
        </p:nvSpPr>
        <p:spPr>
          <a:xfrm>
            <a:off x="0" y="235052"/>
            <a:ext cx="1218786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АНАЛИЗ ПРЯМЫХ</a:t>
            </a:r>
            <a:r>
              <a:rPr lang="en-US" sz="3600" b="1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 </a:t>
            </a:r>
            <a:r>
              <a:rPr lang="ru-RU" sz="3600" b="1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КОНКУРЕНТОВ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B9A0E7-ECD3-661C-F847-1D1DE66CC2E7}"/>
              </a:ext>
            </a:extLst>
          </p:cNvPr>
          <p:cNvSpPr txBox="1"/>
          <p:nvPr/>
        </p:nvSpPr>
        <p:spPr>
          <a:xfrm>
            <a:off x="570334" y="2427001"/>
            <a:ext cx="201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" pitchFamily="2" charset="-52"/>
              </a:rPr>
              <a:t>Планирование задач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60D119-E1B5-BA40-1963-33215A1CED43}"/>
              </a:ext>
            </a:extLst>
          </p:cNvPr>
          <p:cNvSpPr txBox="1"/>
          <p:nvPr/>
        </p:nvSpPr>
        <p:spPr>
          <a:xfrm>
            <a:off x="577580" y="3262863"/>
            <a:ext cx="188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" pitchFamily="2" charset="-52"/>
              </a:rPr>
              <a:t>Уведомление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F785A6-3DF9-5E04-9E2C-16D26817B731}"/>
              </a:ext>
            </a:extLst>
          </p:cNvPr>
          <p:cNvSpPr txBox="1"/>
          <p:nvPr/>
        </p:nvSpPr>
        <p:spPr>
          <a:xfrm>
            <a:off x="531375" y="3785509"/>
            <a:ext cx="223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" pitchFamily="2" charset="-52"/>
              </a:rPr>
              <a:t>Мобильное приложение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A4A0E9-1BBA-9874-2962-956EFD1527E4}"/>
              </a:ext>
            </a:extLst>
          </p:cNvPr>
          <p:cNvSpPr txBox="1"/>
          <p:nvPr/>
        </p:nvSpPr>
        <p:spPr>
          <a:xfrm>
            <a:off x="560125" y="4473670"/>
            <a:ext cx="2134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" pitchFamily="2" charset="-52"/>
              </a:rPr>
              <a:t>Российский продукт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A17778-29B0-026E-4A1C-42FD4EF3822A}"/>
              </a:ext>
            </a:extLst>
          </p:cNvPr>
          <p:cNvSpPr txBox="1"/>
          <p:nvPr/>
        </p:nvSpPr>
        <p:spPr>
          <a:xfrm>
            <a:off x="9513575" y="2023032"/>
            <a:ext cx="1791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Montserrat" pitchFamily="2" charset="-52"/>
              </a:rPr>
              <a:t>Наш продукт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937E204-72A8-BDE2-6A26-74CB2762A485}"/>
              </a:ext>
            </a:extLst>
          </p:cNvPr>
          <p:cNvCxnSpPr>
            <a:cxnSpLocks/>
          </p:cNvCxnSpPr>
          <p:nvPr/>
        </p:nvCxnSpPr>
        <p:spPr>
          <a:xfrm>
            <a:off x="2609850" y="1182909"/>
            <a:ext cx="0" cy="52029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FA3505E-2CB7-5308-EB60-8F8A129048D7}"/>
              </a:ext>
            </a:extLst>
          </p:cNvPr>
          <p:cNvCxnSpPr>
            <a:cxnSpLocks/>
          </p:cNvCxnSpPr>
          <p:nvPr/>
        </p:nvCxnSpPr>
        <p:spPr>
          <a:xfrm>
            <a:off x="4323893" y="1182909"/>
            <a:ext cx="0" cy="52029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A93E0CF-CE72-DF2F-D769-5ABE797F7AE6}"/>
              </a:ext>
            </a:extLst>
          </p:cNvPr>
          <p:cNvCxnSpPr>
            <a:cxnSpLocks/>
          </p:cNvCxnSpPr>
          <p:nvPr/>
        </p:nvCxnSpPr>
        <p:spPr>
          <a:xfrm>
            <a:off x="6762293" y="1182909"/>
            <a:ext cx="0" cy="52029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9DC4C2A-5893-7316-A23A-A6DEB82668AA}"/>
              </a:ext>
            </a:extLst>
          </p:cNvPr>
          <p:cNvCxnSpPr>
            <a:cxnSpLocks/>
          </p:cNvCxnSpPr>
          <p:nvPr/>
        </p:nvCxnSpPr>
        <p:spPr>
          <a:xfrm>
            <a:off x="9312336" y="1182909"/>
            <a:ext cx="0" cy="52029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D12E860-9D11-4E38-C774-E25F1113C0E8}"/>
              </a:ext>
            </a:extLst>
          </p:cNvPr>
          <p:cNvCxnSpPr>
            <a:cxnSpLocks/>
          </p:cNvCxnSpPr>
          <p:nvPr/>
        </p:nvCxnSpPr>
        <p:spPr>
          <a:xfrm flipH="1">
            <a:off x="560125" y="2416910"/>
            <a:ext cx="109460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11FA201-A1E7-9197-9E8C-1A02CC7CB416}"/>
              </a:ext>
            </a:extLst>
          </p:cNvPr>
          <p:cNvCxnSpPr>
            <a:cxnSpLocks/>
          </p:cNvCxnSpPr>
          <p:nvPr/>
        </p:nvCxnSpPr>
        <p:spPr>
          <a:xfrm flipH="1">
            <a:off x="560125" y="3147942"/>
            <a:ext cx="109460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5D1DC1D-8D69-A173-005E-457D56B7E98F}"/>
              </a:ext>
            </a:extLst>
          </p:cNvPr>
          <p:cNvCxnSpPr>
            <a:cxnSpLocks/>
          </p:cNvCxnSpPr>
          <p:nvPr/>
        </p:nvCxnSpPr>
        <p:spPr>
          <a:xfrm flipH="1">
            <a:off x="571192" y="3760302"/>
            <a:ext cx="10935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B561155-35F6-5857-D662-144D7EEA3182}"/>
              </a:ext>
            </a:extLst>
          </p:cNvPr>
          <p:cNvCxnSpPr>
            <a:cxnSpLocks/>
          </p:cNvCxnSpPr>
          <p:nvPr/>
        </p:nvCxnSpPr>
        <p:spPr>
          <a:xfrm flipH="1">
            <a:off x="560125" y="4440226"/>
            <a:ext cx="109460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1B31390-CBA9-F391-9582-E3E0C8F8BE48}"/>
              </a:ext>
            </a:extLst>
          </p:cNvPr>
          <p:cNvCxnSpPr>
            <a:cxnSpLocks/>
          </p:cNvCxnSpPr>
          <p:nvPr/>
        </p:nvCxnSpPr>
        <p:spPr>
          <a:xfrm flipH="1">
            <a:off x="560124" y="5114658"/>
            <a:ext cx="109460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715FE2DD-8F79-6636-0F7D-44DAA69D82E0}"/>
              </a:ext>
            </a:extLst>
          </p:cNvPr>
          <p:cNvSpPr/>
          <p:nvPr/>
        </p:nvSpPr>
        <p:spPr>
          <a:xfrm>
            <a:off x="560125" y="1182910"/>
            <a:ext cx="10946075" cy="52029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293C441-3B13-E8BD-812E-ABBD416CE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812" y="2592963"/>
            <a:ext cx="437845" cy="43784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D997828-6D27-DC67-B855-99E196BA3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71" y="2592963"/>
            <a:ext cx="437845" cy="43784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37FE6B7-981B-9621-4739-FBFAF279F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92" y="2592963"/>
            <a:ext cx="437845" cy="43784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8518432-8CB0-1DAD-7190-25781088E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45" y="2592963"/>
            <a:ext cx="437845" cy="43784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FFD52E1-6715-5CD7-88FC-A979A7503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45" y="3250441"/>
            <a:ext cx="437845" cy="43784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0ACECD9-5C84-4EF2-1057-8DCE5F993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45" y="3881093"/>
            <a:ext cx="437845" cy="43784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2B99B35-EF5F-D276-5454-06882A92B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45" y="4550733"/>
            <a:ext cx="437845" cy="43784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13E9277-0330-3286-1354-9D59979AB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812" y="3250441"/>
            <a:ext cx="437845" cy="4378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3B10FCC-5821-E9B2-D13D-1F8DDBA04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71" y="3250441"/>
            <a:ext cx="437845" cy="43784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5F96F1F-1FCA-7060-CC2A-A3541ABBC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92" y="3249473"/>
            <a:ext cx="437845" cy="43784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2A8A82C-5FDF-AEF1-BBD9-6B213B175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812" y="3881093"/>
            <a:ext cx="437845" cy="4378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8A5C067-C18C-C650-FDB6-740D17685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4171" y="3881093"/>
            <a:ext cx="437845" cy="43784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E9DBA97-A4BB-73DB-EF9C-89495D3E4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8392" y="3881093"/>
            <a:ext cx="437845" cy="43784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51B2D6A-640F-6988-27EC-BC2DF971C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812" y="4553722"/>
            <a:ext cx="437845" cy="43784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6CB3614-313E-9448-B0ED-1759DDD3D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4171" y="4553722"/>
            <a:ext cx="437845" cy="43784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27621F1E-91F5-903A-7F91-F9E7CFDEF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8392" y="4553722"/>
            <a:ext cx="437845" cy="437845"/>
          </a:xfrm>
          <a:prstGeom prst="rect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8C8E555-8727-BD9C-B56A-654DA37A127E}"/>
              </a:ext>
            </a:extLst>
          </p:cNvPr>
          <p:cNvCxnSpPr>
            <a:cxnSpLocks/>
          </p:cNvCxnSpPr>
          <p:nvPr/>
        </p:nvCxnSpPr>
        <p:spPr>
          <a:xfrm flipH="1">
            <a:off x="560124" y="5756038"/>
            <a:ext cx="109460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>
            <a:extLst>
              <a:ext uri="{FF2B5EF4-FFF2-40B4-BE49-F238E27FC236}">
                <a16:creationId xmlns:a16="http://schemas.microsoft.com/office/drawing/2014/main" id="{B90AB051-D9CE-F34E-908A-1A99BAC0E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812" y="5219097"/>
            <a:ext cx="437845" cy="43784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197ADE75-153A-2B93-D604-73D7FA1E9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4171" y="5219097"/>
            <a:ext cx="437845" cy="43784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03ECA7C-8D86-B443-0966-0FE94F65D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8392" y="5219096"/>
            <a:ext cx="437845" cy="43784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5EFB7C8-F657-EBDD-50C6-5412C794C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45" y="5214807"/>
            <a:ext cx="437845" cy="43784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A585494A-E90C-817F-3F6C-76DB0EF4D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812" y="5868888"/>
            <a:ext cx="437845" cy="43784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572CD067-0B58-3A01-CE76-7EF2D32E6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4171" y="5868888"/>
            <a:ext cx="437845" cy="43784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6511DAC-E6D4-8674-385E-CA9FA3C18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8392" y="5868887"/>
            <a:ext cx="437845" cy="43784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A9EDF374-A1E1-6B58-FC25-7D6E3B3CE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45" y="5864598"/>
            <a:ext cx="437845" cy="437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AD8947-D2AD-192D-1225-971806211606}"/>
              </a:ext>
            </a:extLst>
          </p:cNvPr>
          <p:cNvSpPr txBox="1"/>
          <p:nvPr/>
        </p:nvSpPr>
        <p:spPr>
          <a:xfrm>
            <a:off x="570334" y="5111749"/>
            <a:ext cx="1922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Montserrat" pitchFamily="2" charset="-52"/>
              </a:rPr>
              <a:t>Публичный исходный код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772E4-D16A-819B-BD79-AE96722562EB}"/>
              </a:ext>
            </a:extLst>
          </p:cNvPr>
          <p:cNvSpPr txBox="1">
            <a:spLocks/>
          </p:cNvSpPr>
          <p:nvPr/>
        </p:nvSpPr>
        <p:spPr>
          <a:xfrm>
            <a:off x="11723298" y="6305909"/>
            <a:ext cx="464565" cy="5520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8</a:t>
            </a:r>
          </a:p>
        </p:txBody>
      </p:sp>
      <p:pic>
        <p:nvPicPr>
          <p:cNvPr id="6" name="Picture 5" descr="A blue square with a pen and a notebook&#10;&#10;Description automatically generated">
            <a:extLst>
              <a:ext uri="{FF2B5EF4-FFF2-40B4-BE49-F238E27FC236}">
                <a16:creationId xmlns:a16="http://schemas.microsoft.com/office/drawing/2014/main" id="{59D01979-3E0E-30B2-0F5E-31F6E8F8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36" y="1251701"/>
            <a:ext cx="1023864" cy="823242"/>
          </a:xfrm>
          <a:prstGeom prst="rect">
            <a:avLst/>
          </a:prstGeom>
        </p:spPr>
      </p:pic>
      <p:pic>
        <p:nvPicPr>
          <p:cNvPr id="12" name="Picture 11" descr="A blue tick and yellow tick mark&#10;&#10;Description automatically generated">
            <a:extLst>
              <a:ext uri="{FF2B5EF4-FFF2-40B4-BE49-F238E27FC236}">
                <a16:creationId xmlns:a16="http://schemas.microsoft.com/office/drawing/2014/main" id="{731D7BB3-C3B8-F66D-1EDC-24987F4F1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45" y="1380106"/>
            <a:ext cx="1604846" cy="904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33053-D05C-00A6-A6CE-65C8BDE5AF91}"/>
              </a:ext>
            </a:extLst>
          </p:cNvPr>
          <p:cNvSpPr txBox="1"/>
          <p:nvPr/>
        </p:nvSpPr>
        <p:spPr>
          <a:xfrm>
            <a:off x="570333" y="5744362"/>
            <a:ext cx="2011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Montserrat" pitchFamily="2" charset="-52"/>
              </a:rPr>
              <a:t>Минимальные требования</a:t>
            </a:r>
          </a:p>
        </p:txBody>
      </p:sp>
    </p:spTree>
    <p:extLst>
      <p:ext uri="{BB962C8B-B14F-4D97-AF65-F5344CB8AC3E}">
        <p14:creationId xmlns:p14="http://schemas.microsoft.com/office/powerpoint/2010/main" val="3728240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6360B-66BC-AAB3-8A36-AD89DE2868BF}"/>
              </a:ext>
            </a:extLst>
          </p:cNvPr>
          <p:cNvSpPr txBox="1"/>
          <p:nvPr/>
        </p:nvSpPr>
        <p:spPr>
          <a:xfrm>
            <a:off x="0" y="282448"/>
            <a:ext cx="1219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>
                <a:solidFill>
                  <a:srgbClr val="292929"/>
                </a:solidFill>
                <a:latin typeface="Montserrat Black" pitchFamily="2" charset="-52"/>
                <a:ea typeface="Open Sans" pitchFamily="2" charset="0"/>
                <a:cs typeface="Open Sans" pitchFamily="2" charset="0"/>
              </a:rPr>
              <a:t>ВЗАИМОДЕЙСТВИЕ ПОЛЬЗОВАТЕЛЯ С СИСТЕМОЙ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48BBEFE-C312-8553-60C5-9F102AB21C4E}"/>
              </a:ext>
            </a:extLst>
          </p:cNvPr>
          <p:cNvSpPr txBox="1">
            <a:spLocks/>
          </p:cNvSpPr>
          <p:nvPr/>
        </p:nvSpPr>
        <p:spPr>
          <a:xfrm>
            <a:off x="11723298" y="6305909"/>
            <a:ext cx="464565" cy="5520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EC66DE-22A6-B3B9-BE84-1E86162C9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5149" y="938955"/>
            <a:ext cx="51617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7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3422</TotalTime>
  <Words>259</Words>
  <Application>Microsoft Office PowerPoint</Application>
  <PresentationFormat>Widescreen</PresentationFormat>
  <Paragraphs>91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Montserrat Black</vt:lpstr>
      <vt:lpstr>Calibri</vt:lpstr>
      <vt:lpstr>Arial</vt:lpstr>
      <vt:lpstr>Montserrat</vt:lpstr>
      <vt:lpstr>Oswald Light</vt:lpstr>
      <vt:lpstr>Consolas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Жилин Артём Григорьевич</cp:lastModifiedBy>
  <cp:revision>67</cp:revision>
  <dcterms:created xsi:type="dcterms:W3CDTF">2024-03-09T17:04:31Z</dcterms:created>
  <dcterms:modified xsi:type="dcterms:W3CDTF">2024-06-22T04:50:06Z</dcterms:modified>
</cp:coreProperties>
</file>