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66" r:id="rId3"/>
    <p:sldId id="296" r:id="rId4"/>
    <p:sldId id="267" r:id="rId5"/>
    <p:sldId id="286" r:id="rId6"/>
    <p:sldId id="290" r:id="rId7"/>
    <p:sldId id="291" r:id="rId8"/>
    <p:sldId id="292" r:id="rId9"/>
    <p:sldId id="274" r:id="rId10"/>
    <p:sldId id="293" r:id="rId11"/>
    <p:sldId id="273" r:id="rId12"/>
    <p:sldId id="298" r:id="rId13"/>
    <p:sldId id="258" r:id="rId14"/>
    <p:sldId id="284" r:id="rId15"/>
    <p:sldId id="305" r:id="rId16"/>
    <p:sldId id="299" r:id="rId17"/>
    <p:sldId id="302" r:id="rId18"/>
    <p:sldId id="301" r:id="rId19"/>
    <p:sldId id="304" r:id="rId20"/>
    <p:sldId id="306" r:id="rId21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6F55"/>
    <a:srgbClr val="ABE7D4"/>
    <a:srgbClr val="F6CBC6"/>
    <a:srgbClr val="DD3523"/>
    <a:srgbClr val="FFDDDD"/>
    <a:srgbClr val="000000"/>
    <a:srgbClr val="FF99CC"/>
    <a:srgbClr val="F9F4BE"/>
    <a:srgbClr val="D8CFFD"/>
    <a:srgbClr val="DDEEE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11"/>
    <p:restoredTop sz="94610"/>
  </p:normalViewPr>
  <p:slideViewPr>
    <p:cSldViewPr snapToGrid="0" snapToObjects="1">
      <p:cViewPr varScale="1">
        <p:scale>
          <a:sx n="95" d="100"/>
          <a:sy n="95" d="100"/>
        </p:scale>
        <p:origin x="-342" y="-102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lIns="109728" tIns="54864" rIns="109728" bIns="54864"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lIns="109728" tIns="54864" rIns="109728" bIns="54864"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lIns="109728" tIns="54864" rIns="109728" bIns="54864"/>
          <a:lstStyle/>
          <a:p>
            <a:fld id="{B03688EB-C978-4CBB-8FCC-7E9D581DEF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9805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079253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963592" y="3057555"/>
            <a:ext cx="6374117" cy="19795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ru-RU" sz="10000" b="1" dirty="0" smtClean="0">
                <a:solidFill>
                  <a:srgbClr val="282824"/>
                </a:solidFill>
                <a:ea typeface="Lato" pitchFamily="34" charset="-122"/>
                <a:cs typeface="Lato" pitchFamily="34" charset="-120"/>
              </a:rPr>
              <a:t>«</a:t>
            </a:r>
            <a:r>
              <a:rPr lang="en-US" sz="10000" b="1" dirty="0" err="1" smtClean="0">
                <a:solidFill>
                  <a:srgbClr val="282824"/>
                </a:solidFill>
                <a:ea typeface="Lato" pitchFamily="34" charset="-122"/>
                <a:cs typeface="Lato" pitchFamily="34" charset="-120"/>
              </a:rPr>
              <a:t>ArtEkat</a:t>
            </a:r>
            <a:r>
              <a:rPr lang="ru-RU" sz="10000" b="1" dirty="0" smtClean="0">
                <a:solidFill>
                  <a:srgbClr val="282824"/>
                </a:solidFill>
                <a:ea typeface="Lato" pitchFamily="34" charset="-122"/>
                <a:cs typeface="Lato" pitchFamily="34" charset="-120"/>
              </a:rPr>
              <a:t>»</a:t>
            </a:r>
            <a:endParaRPr lang="en-US" sz="10000" b="1" dirty="0"/>
          </a:p>
        </p:txBody>
      </p:sp>
      <p:sp>
        <p:nvSpPr>
          <p:cNvPr id="6" name="Text 3"/>
          <p:cNvSpPr/>
          <p:nvPr/>
        </p:nvSpPr>
        <p:spPr>
          <a:xfrm>
            <a:off x="9066172" y="4206240"/>
            <a:ext cx="3607724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ru-RU" sz="2800" dirty="0" smtClean="0"/>
              <a:t>Команда «Паргелий»</a:t>
            </a:r>
            <a:endParaRPr lang="en-US" sz="2800" dirty="0"/>
          </a:p>
        </p:txBody>
      </p:sp>
      <p:sp>
        <p:nvSpPr>
          <p:cNvPr id="9" name="Text 6"/>
          <p:cNvSpPr/>
          <p:nvPr/>
        </p:nvSpPr>
        <p:spPr>
          <a:xfrm>
            <a:off x="1299686" y="5578197"/>
            <a:ext cx="2921675" cy="3888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62"/>
              </a:lnSpc>
              <a:buNone/>
            </a:pPr>
            <a:endParaRPr lang="en-US" sz="2187" dirty="0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146304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8" name="Picture 3" descr="E:\Загрузки Googl\Compass @im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677900" y="0"/>
            <a:ext cx="952500" cy="96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/>
          <p:cNvSpPr/>
          <p:nvPr/>
        </p:nvSpPr>
        <p:spPr>
          <a:xfrm>
            <a:off x="4320791" y="251209"/>
            <a:ext cx="6250075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468"/>
              </a:lnSpc>
              <a:buNone/>
            </a:pPr>
            <a:r>
              <a:rPr lang="ru-RU" sz="5400" b="1" dirty="0" smtClean="0">
                <a:ea typeface="Syne" pitchFamily="34" charset="-122"/>
                <a:cs typeface="Syne" pitchFamily="34" charset="-120"/>
              </a:rPr>
              <a:t>Аналоги проекта</a:t>
            </a:r>
            <a:endParaRPr lang="en-US" sz="5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17305" y="3617407"/>
            <a:ext cx="301364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+ Интуитивно понятный интерфейс</a:t>
            </a:r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- Неподробная информация об </a:t>
            </a:r>
            <a:r>
              <a:rPr lang="ru-RU" sz="2000" dirty="0" err="1" smtClean="0"/>
              <a:t>арт-объектах</a:t>
            </a:r>
            <a:endParaRPr lang="ru-RU" sz="2000" dirty="0" smtClean="0"/>
          </a:p>
          <a:p>
            <a:pPr algn="ctr"/>
            <a:endParaRPr lang="ru-RU" sz="2400" dirty="0"/>
          </a:p>
        </p:txBody>
      </p:sp>
      <p:pic>
        <p:nvPicPr>
          <p:cNvPr id="26" name="Picture 4" descr="https://st.formdesigner.ru/uploads/pages/20221124/637faa3fec12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202" y="1083441"/>
            <a:ext cx="3049749" cy="223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4863402" y="3617407"/>
            <a:ext cx="3758084" cy="2605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799"/>
              </a:lnSpc>
            </a:pPr>
            <a:r>
              <a:rPr lang="ru-RU" sz="2000" dirty="0" smtClean="0">
                <a:ea typeface="Overpass" pitchFamily="34" charset="-122"/>
                <a:cs typeface="Overpass" pitchFamily="34" charset="-120"/>
              </a:rPr>
              <a:t>+ Большая</a:t>
            </a:r>
            <a:r>
              <a:rPr lang="en-US" sz="2000" dirty="0" smtClean="0">
                <a:ea typeface="Overpass" pitchFamily="34" charset="-122"/>
                <a:cs typeface="Overpass" pitchFamily="34" charset="-120"/>
              </a:rPr>
              <a:t> </a:t>
            </a:r>
            <a:r>
              <a:rPr lang="en-US" sz="2000" dirty="0" err="1" smtClean="0">
                <a:ea typeface="Overpass" pitchFamily="34" charset="-122"/>
                <a:cs typeface="Overpass" pitchFamily="34" charset="-120"/>
              </a:rPr>
              <a:t>база</a:t>
            </a:r>
            <a:r>
              <a:rPr lang="en-US" sz="2000" dirty="0" smtClean="0">
                <a:ea typeface="Overpass" pitchFamily="34" charset="-122"/>
                <a:cs typeface="Overpass" pitchFamily="34" charset="-120"/>
              </a:rPr>
              <a:t> </a:t>
            </a:r>
            <a:r>
              <a:rPr lang="en-US" sz="2000" dirty="0" err="1" smtClean="0">
                <a:ea typeface="Overpass" pitchFamily="34" charset="-122"/>
                <a:cs typeface="Overpass" pitchFamily="34" charset="-120"/>
              </a:rPr>
              <a:t>данных</a:t>
            </a:r>
            <a:endParaRPr lang="ru-RU" sz="2000" dirty="0" smtClean="0">
              <a:ea typeface="Overpass" pitchFamily="34" charset="-122"/>
              <a:cs typeface="Overpass" pitchFamily="34" charset="-120"/>
            </a:endParaRPr>
          </a:p>
          <a:p>
            <a:pPr algn="ctr">
              <a:lnSpc>
                <a:spcPts val="2799"/>
              </a:lnSpc>
            </a:pPr>
            <a:endParaRPr lang="ru-RU" sz="2000" dirty="0" smtClean="0">
              <a:ea typeface="Overpass" pitchFamily="34" charset="-122"/>
            </a:endParaRPr>
          </a:p>
          <a:p>
            <a:pPr algn="ctr">
              <a:lnSpc>
                <a:spcPts val="2799"/>
              </a:lnSpc>
            </a:pPr>
            <a:r>
              <a:rPr lang="ru-RU" sz="2000" dirty="0" smtClean="0"/>
              <a:t>- Отсутствие специализированных функций для поиска и изучения </a:t>
            </a:r>
            <a:r>
              <a:rPr lang="ru-RU" sz="2000" dirty="0" err="1" smtClean="0"/>
              <a:t>арт-объектов</a:t>
            </a:r>
            <a:endParaRPr lang="en-US" sz="2000" dirty="0" smtClean="0"/>
          </a:p>
          <a:p>
            <a:pPr algn="ctr">
              <a:lnSpc>
                <a:spcPts val="2799"/>
              </a:lnSpc>
            </a:pPr>
            <a:endParaRPr lang="en-US" sz="2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10178980" y="3617407"/>
            <a:ext cx="36977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+ Предоставляет информацию о культурных событиях, выставках и т.д.</a:t>
            </a:r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- Невозможно прокладывать маршруты по </a:t>
            </a:r>
            <a:r>
              <a:rPr lang="ru-RU" sz="2000" dirty="0" err="1" smtClean="0"/>
              <a:t>арт-объектам</a:t>
            </a:r>
            <a:endParaRPr lang="ru-RU" sz="2000" dirty="0" smtClean="0"/>
          </a:p>
        </p:txBody>
      </p:sp>
      <p:pic>
        <p:nvPicPr>
          <p:cNvPr id="17409" name="Picture 1" descr="E:\Загрузки Googl\Без названия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09186" y="1633127"/>
            <a:ext cx="4599837" cy="1232289"/>
          </a:xfrm>
          <a:prstGeom prst="rect">
            <a:avLst/>
          </a:prstGeom>
          <a:noFill/>
        </p:spPr>
      </p:pic>
      <p:pic>
        <p:nvPicPr>
          <p:cNvPr id="17410" name="Picture 2" descr="E:\Загрузки Googl\Logo-культура-РФ-Москв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633154" y="1633127"/>
            <a:ext cx="4530476" cy="1232289"/>
          </a:xfrm>
          <a:prstGeom prst="rect">
            <a:avLst/>
          </a:prstGeom>
          <a:noFill/>
        </p:spPr>
      </p:pic>
      <p:pic>
        <p:nvPicPr>
          <p:cNvPr id="10" name="Picture 3" descr="E:\Загрузки Googl\Compass @img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677900" y="0"/>
            <a:ext cx="952500" cy="9652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3876774" y="7860268"/>
            <a:ext cx="7425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10/20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/>
          <p:cNvSpPr/>
          <p:nvPr/>
        </p:nvSpPr>
        <p:spPr>
          <a:xfrm>
            <a:off x="3591442" y="361740"/>
            <a:ext cx="6799898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468"/>
              </a:lnSpc>
              <a:buNone/>
            </a:pPr>
            <a:r>
              <a:rPr lang="ru-RU" sz="5400" b="1" dirty="0" smtClean="0">
                <a:ea typeface="Syne" pitchFamily="34" charset="-122"/>
                <a:cs typeface="Syne" pitchFamily="34" charset="-120"/>
              </a:rPr>
              <a:t>Задачи сервиса</a:t>
            </a:r>
            <a:endParaRPr lang="en-US" sz="540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>
            <a:lum bright="-40000"/>
          </a:blip>
          <a:stretch>
            <a:fillRect/>
          </a:stretch>
        </p:blipFill>
        <p:spPr>
          <a:xfrm>
            <a:off x="583660" y="1778174"/>
            <a:ext cx="444341" cy="444341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359932" y="1778174"/>
            <a:ext cx="4259310" cy="44434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ru-RU" sz="2400" b="1" dirty="0" smtClean="0">
                <a:ea typeface="Syne" pitchFamily="34" charset="-122"/>
                <a:cs typeface="Syne" pitchFamily="34" charset="-120"/>
              </a:rPr>
              <a:t>1. </a:t>
            </a:r>
            <a:r>
              <a:rPr lang="en-US" sz="2400" b="1" dirty="0" err="1" smtClean="0">
                <a:ea typeface="Syne" pitchFamily="34" charset="-122"/>
                <a:cs typeface="Syne" pitchFamily="34" charset="-120"/>
              </a:rPr>
              <a:t>Интерактивная</a:t>
            </a:r>
            <a:r>
              <a:rPr lang="en-US" sz="2400" b="1" dirty="0" smtClean="0">
                <a:ea typeface="Syne" pitchFamily="34" charset="-122"/>
                <a:cs typeface="Syne" pitchFamily="34" charset="-120"/>
              </a:rPr>
              <a:t> </a:t>
            </a:r>
            <a:r>
              <a:rPr lang="en-US" sz="2400" b="1" dirty="0">
                <a:ea typeface="Syne" pitchFamily="34" charset="-122"/>
                <a:cs typeface="Syne" pitchFamily="34" charset="-120"/>
              </a:rPr>
              <a:t>карта</a:t>
            </a:r>
            <a:endParaRPr lang="en-US" sz="2400" b="1" dirty="0"/>
          </a:p>
        </p:txBody>
      </p:sp>
      <p:sp>
        <p:nvSpPr>
          <p:cNvPr id="7" name="Text 4"/>
          <p:cNvSpPr/>
          <p:nvPr/>
        </p:nvSpPr>
        <p:spPr>
          <a:xfrm>
            <a:off x="1375323" y="2370829"/>
            <a:ext cx="6658653" cy="4909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2400" dirty="0">
                <a:ea typeface="Overpass" pitchFamily="34" charset="-122"/>
                <a:cs typeface="Overpass" pitchFamily="34" charset="-120"/>
              </a:rPr>
              <a:t>Помогает легко </a:t>
            </a:r>
            <a:r>
              <a:rPr lang="en-US" sz="2400" dirty="0" err="1">
                <a:ea typeface="Overpass" pitchFamily="34" charset="-122"/>
                <a:cs typeface="Overpass" pitchFamily="34" charset="-120"/>
              </a:rPr>
              <a:t>находить</a:t>
            </a:r>
            <a:r>
              <a:rPr lang="en-US" sz="2400" dirty="0">
                <a:ea typeface="Overpass" pitchFamily="34" charset="-122"/>
                <a:cs typeface="Overpass" pitchFamily="34" charset="-120"/>
              </a:rPr>
              <a:t> </a:t>
            </a:r>
            <a:r>
              <a:rPr lang="en-US" sz="2400" dirty="0" err="1" smtClean="0">
                <a:ea typeface="Overpass" pitchFamily="34" charset="-122"/>
                <a:cs typeface="Overpass" pitchFamily="34" charset="-120"/>
              </a:rPr>
              <a:t>арт-объекты</a:t>
            </a:r>
            <a:endParaRPr lang="en-US" sz="240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>
            <a:lum bright="-40000"/>
          </a:blip>
          <a:stretch>
            <a:fillRect/>
          </a:stretch>
        </p:blipFill>
        <p:spPr>
          <a:xfrm>
            <a:off x="583660" y="3352655"/>
            <a:ext cx="444341" cy="444341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1356433" y="3352655"/>
            <a:ext cx="4470018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ru-RU" sz="2400" b="1" dirty="0" smtClean="0">
                <a:ea typeface="Syne" pitchFamily="34" charset="-122"/>
                <a:cs typeface="Syne" pitchFamily="34" charset="-120"/>
              </a:rPr>
              <a:t>2. </a:t>
            </a:r>
            <a:r>
              <a:rPr lang="en-US" sz="2400" b="1" dirty="0" err="1" smtClean="0">
                <a:ea typeface="Syne" pitchFamily="34" charset="-122"/>
                <a:cs typeface="Syne" pitchFamily="34" charset="-120"/>
              </a:rPr>
              <a:t>Информативные</a:t>
            </a:r>
            <a:r>
              <a:rPr lang="en-US" sz="2400" b="1" dirty="0" smtClean="0">
                <a:ea typeface="Syne" pitchFamily="34" charset="-122"/>
                <a:cs typeface="Syne" pitchFamily="34" charset="-120"/>
              </a:rPr>
              <a:t> </a:t>
            </a:r>
            <a:r>
              <a:rPr lang="en-US" sz="2400" b="1" dirty="0">
                <a:ea typeface="Syne" pitchFamily="34" charset="-122"/>
                <a:cs typeface="Syne" pitchFamily="34" charset="-120"/>
              </a:rPr>
              <a:t>описания</a:t>
            </a:r>
            <a:endParaRPr lang="en-US" sz="2400" dirty="0"/>
          </a:p>
        </p:txBody>
      </p:sp>
      <p:sp>
        <p:nvSpPr>
          <p:cNvPr id="10" name="Text 6"/>
          <p:cNvSpPr/>
          <p:nvPr/>
        </p:nvSpPr>
        <p:spPr>
          <a:xfrm>
            <a:off x="1356433" y="3796996"/>
            <a:ext cx="5698438" cy="80514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2400" dirty="0">
                <a:ea typeface="Overpass" pitchFamily="34" charset="-122"/>
                <a:cs typeface="Overpass" pitchFamily="34" charset="-120"/>
              </a:rPr>
              <a:t>Предоставляют </a:t>
            </a:r>
            <a:r>
              <a:rPr lang="en-US" sz="2400" dirty="0" err="1">
                <a:ea typeface="Overpass" pitchFamily="34" charset="-122"/>
                <a:cs typeface="Overpass" pitchFamily="34" charset="-120"/>
              </a:rPr>
              <a:t>подробные</a:t>
            </a:r>
            <a:r>
              <a:rPr lang="en-US" sz="2400" dirty="0">
                <a:ea typeface="Overpass" pitchFamily="34" charset="-122"/>
                <a:cs typeface="Overpass" pitchFamily="34" charset="-120"/>
              </a:rPr>
              <a:t> </a:t>
            </a:r>
            <a:r>
              <a:rPr lang="en-US" sz="2400" dirty="0" err="1" smtClean="0">
                <a:ea typeface="Overpass" pitchFamily="34" charset="-122"/>
                <a:cs typeface="Overpass" pitchFamily="34" charset="-120"/>
              </a:rPr>
              <a:t>сведения</a:t>
            </a:r>
            <a:r>
              <a:rPr lang="ru-RU" sz="2400" dirty="0" smtClean="0">
                <a:ea typeface="Overpass" pitchFamily="34" charset="-122"/>
                <a:cs typeface="Overpass" pitchFamily="34" charset="-120"/>
              </a:rPr>
              <a:t> об объектах</a:t>
            </a:r>
            <a:endParaRPr lang="en-US" sz="2400" dirty="0"/>
          </a:p>
        </p:txBody>
      </p:sp>
      <p:sp>
        <p:nvSpPr>
          <p:cNvPr id="12" name="Text 7"/>
          <p:cNvSpPr/>
          <p:nvPr/>
        </p:nvSpPr>
        <p:spPr>
          <a:xfrm>
            <a:off x="1359932" y="4959632"/>
            <a:ext cx="4535057" cy="3776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ru-RU" sz="2400" b="1" dirty="0" smtClean="0">
                <a:ea typeface="Syne" pitchFamily="34" charset="-122"/>
                <a:cs typeface="Syne" pitchFamily="34" charset="-120"/>
              </a:rPr>
              <a:t>3. </a:t>
            </a:r>
            <a:r>
              <a:rPr lang="en-US" sz="2400" b="1" dirty="0" err="1" smtClean="0">
                <a:ea typeface="Syne" pitchFamily="34" charset="-122"/>
                <a:cs typeface="Syne" pitchFamily="34" charset="-120"/>
              </a:rPr>
              <a:t>Готовые</a:t>
            </a:r>
            <a:r>
              <a:rPr lang="en-US" sz="2400" b="1" dirty="0" smtClean="0">
                <a:ea typeface="Syne" pitchFamily="34" charset="-122"/>
                <a:cs typeface="Syne" pitchFamily="34" charset="-120"/>
              </a:rPr>
              <a:t> </a:t>
            </a:r>
            <a:r>
              <a:rPr lang="en-US" sz="2400" b="1" dirty="0">
                <a:ea typeface="Syne" pitchFamily="34" charset="-122"/>
                <a:cs typeface="Syne" pitchFamily="34" charset="-120"/>
              </a:rPr>
              <a:t>маршруты</a:t>
            </a:r>
            <a:endParaRPr lang="en-US" sz="2400" dirty="0"/>
          </a:p>
        </p:txBody>
      </p:sp>
      <p:sp>
        <p:nvSpPr>
          <p:cNvPr id="13" name="Text 8"/>
          <p:cNvSpPr/>
          <p:nvPr/>
        </p:nvSpPr>
        <p:spPr>
          <a:xfrm>
            <a:off x="1375323" y="5337268"/>
            <a:ext cx="2388632" cy="609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2400" dirty="0" err="1">
                <a:ea typeface="Overpass" pitchFamily="34" charset="-122"/>
                <a:cs typeface="Overpass" pitchFamily="34" charset="-120"/>
              </a:rPr>
              <a:t>Удобные</a:t>
            </a:r>
            <a:r>
              <a:rPr lang="en-US" sz="2400" dirty="0">
                <a:ea typeface="Overpass" pitchFamily="34" charset="-122"/>
                <a:cs typeface="Overpass" pitchFamily="34" charset="-120"/>
              </a:rPr>
              <a:t> </a:t>
            </a:r>
            <a:r>
              <a:rPr lang="en-US" sz="2400" dirty="0" err="1" smtClean="0">
                <a:ea typeface="Overpass" pitchFamily="34" charset="-122"/>
                <a:cs typeface="Overpass" pitchFamily="34" charset="-120"/>
              </a:rPr>
              <a:t>туры</a:t>
            </a:r>
            <a:endParaRPr lang="en-US" sz="2400" dirty="0"/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5">
            <a:lum bright="-40000"/>
          </a:blip>
          <a:stretch>
            <a:fillRect/>
          </a:stretch>
        </p:blipFill>
        <p:spPr>
          <a:xfrm>
            <a:off x="583660" y="6317360"/>
            <a:ext cx="444341" cy="444341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1375204" y="6259342"/>
            <a:ext cx="2388751" cy="5023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ru-RU" sz="2400" b="1" dirty="0" smtClean="0">
                <a:ea typeface="Syne" pitchFamily="34" charset="-122"/>
              </a:rPr>
              <a:t>4.Отзывы</a:t>
            </a:r>
            <a:endParaRPr lang="en-US" sz="2400" dirty="0"/>
          </a:p>
        </p:txBody>
      </p:sp>
      <p:sp>
        <p:nvSpPr>
          <p:cNvPr id="16" name="Text 10"/>
          <p:cNvSpPr/>
          <p:nvPr/>
        </p:nvSpPr>
        <p:spPr>
          <a:xfrm>
            <a:off x="1375204" y="6761701"/>
            <a:ext cx="387461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2400" dirty="0">
                <a:ea typeface="Overpass" pitchFamily="34" charset="-122"/>
                <a:cs typeface="Overpass" pitchFamily="34" charset="-120"/>
              </a:rPr>
              <a:t>Позволяют делиться впечатлениями</a:t>
            </a:r>
            <a:endParaRPr lang="en-US" sz="2400" dirty="0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660" y="5084648"/>
            <a:ext cx="444341" cy="444341"/>
          </a:xfrm>
          <a:prstGeom prst="rect">
            <a:avLst/>
          </a:prstGeom>
        </p:spPr>
      </p:pic>
      <p:pic>
        <p:nvPicPr>
          <p:cNvPr id="15361" name="Picture 1" descr="E:\Загрузки Googl\upload image ui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90939" y="427297"/>
            <a:ext cx="7239461" cy="7239462"/>
          </a:xfrm>
          <a:prstGeom prst="rect">
            <a:avLst/>
          </a:prstGeom>
          <a:noFill/>
        </p:spPr>
      </p:pic>
      <p:pic>
        <p:nvPicPr>
          <p:cNvPr id="18" name="Picture 3" descr="E:\Загрузки Googl\Compass @img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677900" y="0"/>
            <a:ext cx="952500" cy="965200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13887888" y="7860268"/>
            <a:ext cx="7425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11/20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/>
          <p:cNvSpPr/>
          <p:nvPr/>
        </p:nvSpPr>
        <p:spPr>
          <a:xfrm>
            <a:off x="3591442" y="361740"/>
            <a:ext cx="6799898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>
              <a:lnSpc>
                <a:spcPts val="5468"/>
              </a:lnSpc>
            </a:pPr>
            <a:r>
              <a:rPr lang="ru-RU" sz="5400" b="1" dirty="0" smtClean="0">
                <a:ea typeface="Lato"/>
              </a:rPr>
              <a:t>Функционал </a:t>
            </a:r>
            <a:r>
              <a:rPr lang="en-US" sz="5400" b="1" dirty="0" smtClean="0">
                <a:ea typeface="Lato"/>
              </a:rPr>
              <a:t>MVP</a:t>
            </a:r>
            <a:endParaRPr lang="en-US" sz="5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803866" y="2683639"/>
            <a:ext cx="660176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Минимальный функционал нашего проекта – это сайт, на котором можно будет построить маршрут от одного </a:t>
            </a:r>
            <a:r>
              <a:rPr lang="ru-RU" sz="2800" dirty="0" err="1" smtClean="0"/>
              <a:t>арт-объекта</a:t>
            </a:r>
            <a:r>
              <a:rPr lang="ru-RU" sz="2800" dirty="0" smtClean="0"/>
              <a:t> до другого, фильтровать карту по типам объектов, а также оставлять отзывы и знакомиться с описанием и историей достопримечательностей. 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20" name="Picture 2" descr="E:\Загрузки Googl\Man finding location in ma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4928" y="2391451"/>
            <a:ext cx="5804869" cy="3265239"/>
          </a:xfrm>
          <a:prstGeom prst="rect">
            <a:avLst/>
          </a:prstGeom>
          <a:noFill/>
        </p:spPr>
      </p:pic>
      <p:pic>
        <p:nvPicPr>
          <p:cNvPr id="6" name="Picture 3" descr="E:\Загрузки Googl\Compass @im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677900" y="0"/>
            <a:ext cx="952500" cy="9652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3887888" y="7860268"/>
            <a:ext cx="7425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1</a:t>
            </a:r>
            <a:r>
              <a:rPr lang="ru-RU" dirty="0" smtClean="0"/>
              <a:t>2</a:t>
            </a:r>
            <a:r>
              <a:rPr lang="en-US" dirty="0" smtClean="0"/>
              <a:t>/20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723104" y="213480"/>
            <a:ext cx="7305152" cy="95452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>
              <a:lnSpc>
                <a:spcPts val="5422"/>
              </a:lnSpc>
            </a:pPr>
            <a:r>
              <a:rPr lang="ru-RU" sz="5400" b="1" dirty="0" smtClean="0">
                <a:ea typeface="Syne" pitchFamily="34" charset="-122"/>
                <a:cs typeface="Syne" pitchFamily="34" charset="-120"/>
              </a:rPr>
              <a:t>Техническое задание</a:t>
            </a:r>
            <a:endParaRPr lang="en-US" sz="5400" dirty="0" smtClean="0"/>
          </a:p>
          <a:p>
            <a:pPr algn="ctr">
              <a:lnSpc>
                <a:spcPts val="5422"/>
              </a:lnSpc>
            </a:pPr>
            <a:endParaRPr lang="ru-RU" sz="5400" b="1" dirty="0" smtClean="0">
              <a:ea typeface="Lato"/>
            </a:endParaRPr>
          </a:p>
          <a:p>
            <a:pPr algn="ctr">
              <a:lnSpc>
                <a:spcPts val="5422"/>
              </a:lnSpc>
            </a:pPr>
            <a:endParaRPr lang="en-US" sz="5400" dirty="0">
              <a:latin typeface="Lato"/>
              <a:ea typeface="Lato"/>
            </a:endParaRPr>
          </a:p>
        </p:txBody>
      </p:sp>
      <p:sp>
        <p:nvSpPr>
          <p:cNvPr id="6" name="Shape 3"/>
          <p:cNvSpPr/>
          <p:nvPr/>
        </p:nvSpPr>
        <p:spPr>
          <a:xfrm>
            <a:off x="1156811" y="954522"/>
            <a:ext cx="45719" cy="6518237"/>
          </a:xfrm>
          <a:prstGeom prst="rect">
            <a:avLst/>
          </a:prstGeom>
          <a:solidFill>
            <a:srgbClr val="CDCDCA"/>
          </a:solidFill>
          <a:ln/>
        </p:spPr>
      </p:sp>
      <p:sp>
        <p:nvSpPr>
          <p:cNvPr id="7" name="Shape 4"/>
          <p:cNvSpPr/>
          <p:nvPr/>
        </p:nvSpPr>
        <p:spPr>
          <a:xfrm>
            <a:off x="1426725" y="1352430"/>
            <a:ext cx="771168" cy="44053"/>
          </a:xfrm>
          <a:prstGeom prst="rect">
            <a:avLst/>
          </a:prstGeom>
          <a:solidFill>
            <a:srgbClr val="CDCDCA"/>
          </a:solidFill>
          <a:ln/>
        </p:spPr>
      </p:sp>
      <p:sp>
        <p:nvSpPr>
          <p:cNvPr id="8" name="Shape 5"/>
          <p:cNvSpPr/>
          <p:nvPr/>
        </p:nvSpPr>
        <p:spPr>
          <a:xfrm>
            <a:off x="930949" y="1126688"/>
            <a:ext cx="495776" cy="495776"/>
          </a:xfrm>
          <a:prstGeom prst="roundRect">
            <a:avLst>
              <a:gd name="adj" fmla="val 26669"/>
            </a:avLst>
          </a:prstGeom>
          <a:solidFill>
            <a:srgbClr val="E1DBD0"/>
          </a:solidFill>
          <a:ln/>
        </p:spPr>
      </p:sp>
      <p:sp>
        <p:nvSpPr>
          <p:cNvPr id="9" name="Text 6"/>
          <p:cNvSpPr/>
          <p:nvPr/>
        </p:nvSpPr>
        <p:spPr>
          <a:xfrm>
            <a:off x="1082991" y="1126688"/>
            <a:ext cx="191691" cy="41314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53"/>
              </a:lnSpc>
              <a:buNone/>
            </a:pPr>
            <a:r>
              <a:rPr lang="en-US" sz="2400" b="1" dirty="0">
                <a:solidFill>
                  <a:srgbClr val="282824"/>
                </a:solidFill>
                <a:ea typeface="Lato" pitchFamily="34" charset="-122"/>
                <a:cs typeface="Lato" pitchFamily="34" charset="-120"/>
              </a:rPr>
              <a:t>1</a:t>
            </a:r>
            <a:endParaRPr lang="en-US" sz="2400" dirty="0"/>
          </a:p>
        </p:txBody>
      </p:sp>
      <p:sp>
        <p:nvSpPr>
          <p:cNvPr id="10" name="Text 7"/>
          <p:cNvSpPr/>
          <p:nvPr/>
        </p:nvSpPr>
        <p:spPr>
          <a:xfrm>
            <a:off x="2553328" y="1948696"/>
            <a:ext cx="2754511" cy="34432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1"/>
              </a:lnSpc>
              <a:buNone/>
            </a:pPr>
            <a:r>
              <a:rPr lang="en-US" sz="2400" b="1" dirty="0">
                <a:solidFill>
                  <a:srgbClr val="282824"/>
                </a:solidFill>
                <a:ea typeface="Lato" pitchFamily="34" charset="-122"/>
                <a:cs typeface="Lato" pitchFamily="34" charset="-120"/>
              </a:rPr>
              <a:t>Навигация</a:t>
            </a:r>
            <a:endParaRPr lang="en-US" sz="2400" dirty="0"/>
          </a:p>
        </p:txBody>
      </p:sp>
      <p:sp>
        <p:nvSpPr>
          <p:cNvPr id="11" name="Text 8"/>
          <p:cNvSpPr/>
          <p:nvPr/>
        </p:nvSpPr>
        <p:spPr>
          <a:xfrm>
            <a:off x="2553328" y="2425184"/>
            <a:ext cx="7777758" cy="7050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76"/>
              </a:lnSpc>
              <a:buNone/>
            </a:pPr>
            <a:r>
              <a:rPr lang="en-US" sz="2400" dirty="0">
                <a:ea typeface="Lato"/>
                <a:cs typeface="Lato" pitchFamily="34" charset="-120"/>
              </a:rPr>
              <a:t>Интерактивная карта позволяет легко перемещаться </a:t>
            </a:r>
            <a:r>
              <a:rPr lang="en-US" sz="2400" dirty="0" err="1">
                <a:ea typeface="Lato"/>
                <a:cs typeface="Lato" pitchFamily="34" charset="-120"/>
              </a:rPr>
              <a:t>между</a:t>
            </a:r>
            <a:r>
              <a:rPr lang="en-US" sz="2400" dirty="0">
                <a:ea typeface="Lato"/>
                <a:cs typeface="Lato" pitchFamily="34" charset="-120"/>
              </a:rPr>
              <a:t> </a:t>
            </a:r>
            <a:r>
              <a:rPr lang="en-US" sz="2400" dirty="0" err="1" smtClean="0">
                <a:ea typeface="Lato"/>
                <a:cs typeface="Lato" pitchFamily="34" charset="-120"/>
              </a:rPr>
              <a:t>арт-объектами</a:t>
            </a:r>
            <a:endParaRPr lang="en-US" sz="2400" dirty="0">
              <a:ea typeface="Lato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1404698" y="2174438"/>
            <a:ext cx="771168" cy="44053"/>
          </a:xfrm>
          <a:prstGeom prst="rect">
            <a:avLst/>
          </a:prstGeom>
          <a:solidFill>
            <a:srgbClr val="CDCDCA"/>
          </a:solidFill>
          <a:ln/>
        </p:spPr>
      </p:sp>
      <p:sp>
        <p:nvSpPr>
          <p:cNvPr id="13" name="Shape 10"/>
          <p:cNvSpPr/>
          <p:nvPr/>
        </p:nvSpPr>
        <p:spPr>
          <a:xfrm>
            <a:off x="908922" y="1948696"/>
            <a:ext cx="495776" cy="495776"/>
          </a:xfrm>
          <a:prstGeom prst="roundRect">
            <a:avLst>
              <a:gd name="adj" fmla="val 26669"/>
            </a:avLst>
          </a:prstGeom>
          <a:solidFill>
            <a:srgbClr val="E1DBD0"/>
          </a:solidFill>
          <a:ln/>
        </p:spPr>
      </p:sp>
      <p:sp>
        <p:nvSpPr>
          <p:cNvPr id="14" name="Text 11"/>
          <p:cNvSpPr/>
          <p:nvPr/>
        </p:nvSpPr>
        <p:spPr>
          <a:xfrm>
            <a:off x="1060965" y="1948696"/>
            <a:ext cx="191691" cy="41314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53"/>
              </a:lnSpc>
              <a:buNone/>
            </a:pPr>
            <a:r>
              <a:rPr lang="en-US" sz="2400" b="1" dirty="0">
                <a:solidFill>
                  <a:srgbClr val="282824"/>
                </a:solidFill>
                <a:ea typeface="Lato" pitchFamily="34" charset="-122"/>
                <a:cs typeface="Lato" pitchFamily="34" charset="-120"/>
              </a:rPr>
              <a:t>2</a:t>
            </a:r>
            <a:endParaRPr lang="en-US" sz="2400" dirty="0"/>
          </a:p>
        </p:txBody>
      </p:sp>
      <p:sp>
        <p:nvSpPr>
          <p:cNvPr id="15" name="Text 12"/>
          <p:cNvSpPr/>
          <p:nvPr/>
        </p:nvSpPr>
        <p:spPr>
          <a:xfrm>
            <a:off x="2553328" y="3556873"/>
            <a:ext cx="2754511" cy="34432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1"/>
              </a:lnSpc>
              <a:buNone/>
            </a:pPr>
            <a:r>
              <a:rPr lang="en-US" sz="2400" b="1" dirty="0">
                <a:solidFill>
                  <a:srgbClr val="282824"/>
                </a:solidFill>
                <a:ea typeface="Lato" pitchFamily="34" charset="-122"/>
                <a:cs typeface="Lato" pitchFamily="34" charset="-120"/>
              </a:rPr>
              <a:t>Фильтры</a:t>
            </a:r>
            <a:endParaRPr lang="en-US" sz="2400" dirty="0"/>
          </a:p>
        </p:txBody>
      </p:sp>
      <p:sp>
        <p:nvSpPr>
          <p:cNvPr id="16" name="Text 13"/>
          <p:cNvSpPr/>
          <p:nvPr/>
        </p:nvSpPr>
        <p:spPr>
          <a:xfrm>
            <a:off x="2553328" y="4033361"/>
            <a:ext cx="7777758" cy="7050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76"/>
              </a:lnSpc>
              <a:buNone/>
            </a:pPr>
            <a:r>
              <a:rPr lang="en-US" sz="2400" dirty="0" err="1" smtClean="0">
                <a:ea typeface="Lato" pitchFamily="34" charset="-122"/>
                <a:cs typeface="Lato" pitchFamily="34" charset="-120"/>
              </a:rPr>
              <a:t>Удобные</a:t>
            </a:r>
            <a:r>
              <a:rPr lang="en-US" sz="2400" dirty="0" smtClean="0">
                <a:ea typeface="Lato" pitchFamily="34" charset="-122"/>
                <a:cs typeface="Lato" pitchFamily="34" charset="-120"/>
              </a:rPr>
              <a:t> </a:t>
            </a:r>
            <a:r>
              <a:rPr lang="en-US" sz="2400" dirty="0" err="1" smtClean="0">
                <a:ea typeface="Lato" pitchFamily="34" charset="-122"/>
                <a:cs typeface="Lato" pitchFamily="34" charset="-120"/>
              </a:rPr>
              <a:t>фильтры</a:t>
            </a:r>
            <a:r>
              <a:rPr lang="en-US" sz="2400" dirty="0" smtClean="0">
                <a:ea typeface="Lato" pitchFamily="34" charset="-122"/>
                <a:cs typeface="Lato" pitchFamily="34" charset="-120"/>
              </a:rPr>
              <a:t> </a:t>
            </a:r>
            <a:r>
              <a:rPr lang="en-US" sz="2400" dirty="0" err="1" smtClean="0">
                <a:ea typeface="Lato" pitchFamily="34" charset="-122"/>
                <a:cs typeface="Lato" pitchFamily="34" charset="-120"/>
              </a:rPr>
              <a:t>помогают</a:t>
            </a:r>
            <a:r>
              <a:rPr lang="en-US" sz="2400" dirty="0" smtClean="0">
                <a:ea typeface="Lato" pitchFamily="34" charset="-122"/>
                <a:cs typeface="Lato" pitchFamily="34" charset="-120"/>
              </a:rPr>
              <a:t> </a:t>
            </a:r>
            <a:r>
              <a:rPr lang="en-US" sz="2400" dirty="0" err="1" smtClean="0">
                <a:ea typeface="Lato" pitchFamily="34" charset="-122"/>
                <a:cs typeface="Lato" pitchFamily="34" charset="-120"/>
              </a:rPr>
              <a:t>быстро</a:t>
            </a:r>
            <a:r>
              <a:rPr lang="en-US" sz="2400" dirty="0" smtClean="0">
                <a:ea typeface="Lato" pitchFamily="34" charset="-122"/>
                <a:cs typeface="Lato" pitchFamily="34" charset="-120"/>
              </a:rPr>
              <a:t> </a:t>
            </a:r>
            <a:r>
              <a:rPr lang="en-US" sz="2400" dirty="0" err="1" smtClean="0">
                <a:ea typeface="Lato" pitchFamily="34" charset="-122"/>
                <a:cs typeface="Lato" pitchFamily="34" charset="-120"/>
              </a:rPr>
              <a:t>найти</a:t>
            </a:r>
            <a:r>
              <a:rPr lang="en-US" sz="2400" dirty="0" smtClean="0">
                <a:ea typeface="Lato" pitchFamily="34" charset="-122"/>
                <a:cs typeface="Lato" pitchFamily="34" charset="-120"/>
              </a:rPr>
              <a:t> </a:t>
            </a:r>
            <a:r>
              <a:rPr lang="en-US" sz="2400" dirty="0" err="1" smtClean="0">
                <a:ea typeface="Lato" pitchFamily="34" charset="-122"/>
                <a:cs typeface="Lato" pitchFamily="34" charset="-120"/>
              </a:rPr>
              <a:t>интересующие</a:t>
            </a:r>
            <a:r>
              <a:rPr lang="en-US" sz="2400" dirty="0" smtClean="0">
                <a:ea typeface="Lato" pitchFamily="34" charset="-122"/>
                <a:cs typeface="Lato" pitchFamily="34" charset="-120"/>
              </a:rPr>
              <a:t> </a:t>
            </a:r>
            <a:r>
              <a:rPr lang="en-US" sz="2400" dirty="0" err="1" smtClean="0">
                <a:ea typeface="Lato" pitchFamily="34" charset="-122"/>
                <a:cs typeface="Lato" pitchFamily="34" charset="-120"/>
              </a:rPr>
              <a:t>достопримечательности</a:t>
            </a:r>
            <a:endParaRPr lang="en-US" sz="2400" dirty="0"/>
          </a:p>
        </p:txBody>
      </p:sp>
      <p:sp>
        <p:nvSpPr>
          <p:cNvPr id="17" name="Shape 14"/>
          <p:cNvSpPr/>
          <p:nvPr/>
        </p:nvSpPr>
        <p:spPr>
          <a:xfrm>
            <a:off x="1404698" y="3672482"/>
            <a:ext cx="771168" cy="44053"/>
          </a:xfrm>
          <a:prstGeom prst="rect">
            <a:avLst/>
          </a:prstGeom>
          <a:solidFill>
            <a:srgbClr val="CDCDCA"/>
          </a:solidFill>
          <a:ln/>
        </p:spPr>
      </p:sp>
      <p:sp>
        <p:nvSpPr>
          <p:cNvPr id="18" name="Shape 15"/>
          <p:cNvSpPr/>
          <p:nvPr/>
        </p:nvSpPr>
        <p:spPr>
          <a:xfrm>
            <a:off x="908922" y="3446740"/>
            <a:ext cx="495776" cy="495776"/>
          </a:xfrm>
          <a:prstGeom prst="roundRect">
            <a:avLst>
              <a:gd name="adj" fmla="val 26669"/>
            </a:avLst>
          </a:prstGeom>
          <a:solidFill>
            <a:srgbClr val="E1DBD0"/>
          </a:solidFill>
          <a:ln/>
        </p:spPr>
      </p:sp>
      <p:sp>
        <p:nvSpPr>
          <p:cNvPr id="19" name="Text 16"/>
          <p:cNvSpPr/>
          <p:nvPr/>
        </p:nvSpPr>
        <p:spPr>
          <a:xfrm>
            <a:off x="1082992" y="3446740"/>
            <a:ext cx="191691" cy="41314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53"/>
              </a:lnSpc>
              <a:buNone/>
            </a:pPr>
            <a:r>
              <a:rPr lang="en-US" sz="2400" b="1" dirty="0">
                <a:solidFill>
                  <a:srgbClr val="282824"/>
                </a:solidFill>
                <a:ea typeface="Lato" pitchFamily="34" charset="-122"/>
                <a:cs typeface="Lato" pitchFamily="34" charset="-120"/>
              </a:rPr>
              <a:t>3</a:t>
            </a:r>
            <a:endParaRPr lang="en-US" sz="2400" dirty="0"/>
          </a:p>
        </p:txBody>
      </p:sp>
      <p:sp>
        <p:nvSpPr>
          <p:cNvPr id="20" name="Text 17"/>
          <p:cNvSpPr/>
          <p:nvPr/>
        </p:nvSpPr>
        <p:spPr>
          <a:xfrm>
            <a:off x="2553328" y="5063672"/>
            <a:ext cx="2754511" cy="34432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1"/>
              </a:lnSpc>
              <a:buNone/>
            </a:pPr>
            <a:r>
              <a:rPr lang="en-US" sz="2400" b="1" dirty="0">
                <a:solidFill>
                  <a:srgbClr val="282824"/>
                </a:solidFill>
                <a:ea typeface="Lato" pitchFamily="34" charset="-122"/>
                <a:cs typeface="Lato" pitchFamily="34" charset="-120"/>
              </a:rPr>
              <a:t>Описание</a:t>
            </a:r>
            <a:endParaRPr lang="en-US" sz="2400" dirty="0"/>
          </a:p>
        </p:txBody>
      </p:sp>
      <p:sp>
        <p:nvSpPr>
          <p:cNvPr id="21" name="Text 18"/>
          <p:cNvSpPr/>
          <p:nvPr/>
        </p:nvSpPr>
        <p:spPr>
          <a:xfrm>
            <a:off x="2553328" y="5540160"/>
            <a:ext cx="7777758" cy="7050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76"/>
              </a:lnSpc>
              <a:buNone/>
            </a:pPr>
            <a:r>
              <a:rPr lang="en-US" sz="2400" dirty="0">
                <a:ea typeface="Lato" pitchFamily="34" charset="-122"/>
                <a:cs typeface="Lato" pitchFamily="34" charset="-120"/>
              </a:rPr>
              <a:t>Подробные описания каждого арт-объекта с </a:t>
            </a:r>
            <a:r>
              <a:rPr lang="en-US" sz="2400" dirty="0" err="1" smtClean="0">
                <a:ea typeface="Lato" pitchFamily="34" charset="-122"/>
                <a:cs typeface="Lato" pitchFamily="34" charset="-120"/>
              </a:rPr>
              <a:t>фотографи</a:t>
            </a:r>
            <a:r>
              <a:rPr lang="ru-RU" sz="2400" dirty="0" smtClean="0">
                <a:ea typeface="Lato" pitchFamily="34" charset="-122"/>
                <a:cs typeface="Lato" pitchFamily="34" charset="-120"/>
              </a:rPr>
              <a:t>ей</a:t>
            </a:r>
            <a:r>
              <a:rPr lang="en-US" sz="2400" dirty="0" smtClean="0">
                <a:ea typeface="Lato" pitchFamily="34" charset="-122"/>
                <a:cs typeface="Lato" pitchFamily="34" charset="-120"/>
              </a:rPr>
              <a:t> </a:t>
            </a:r>
            <a:r>
              <a:rPr lang="en-US" sz="2400" dirty="0">
                <a:ea typeface="Lato" pitchFamily="34" charset="-122"/>
                <a:cs typeface="Lato" pitchFamily="34" charset="-120"/>
              </a:rPr>
              <a:t>и информацией о </a:t>
            </a:r>
            <a:r>
              <a:rPr lang="en-US" sz="2400" dirty="0" err="1">
                <a:ea typeface="Lato" pitchFamily="34" charset="-122"/>
                <a:cs typeface="Lato" pitchFamily="34" charset="-120"/>
              </a:rPr>
              <a:t>его</a:t>
            </a:r>
            <a:r>
              <a:rPr lang="en-US" sz="2400" dirty="0">
                <a:ea typeface="Lato" pitchFamily="34" charset="-122"/>
                <a:cs typeface="Lato" pitchFamily="34" charset="-120"/>
              </a:rPr>
              <a:t> </a:t>
            </a:r>
            <a:r>
              <a:rPr lang="en-US" sz="2400" dirty="0" err="1" smtClean="0">
                <a:ea typeface="Lato" pitchFamily="34" charset="-122"/>
                <a:cs typeface="Lato" pitchFamily="34" charset="-120"/>
              </a:rPr>
              <a:t>истории</a:t>
            </a:r>
            <a:endParaRPr lang="en-US" sz="2400" dirty="0"/>
          </a:p>
        </p:txBody>
      </p:sp>
      <p:sp>
        <p:nvSpPr>
          <p:cNvPr id="24" name="Shape 14"/>
          <p:cNvSpPr/>
          <p:nvPr/>
        </p:nvSpPr>
        <p:spPr>
          <a:xfrm>
            <a:off x="1404698" y="5191784"/>
            <a:ext cx="771168" cy="44053"/>
          </a:xfrm>
          <a:prstGeom prst="rect">
            <a:avLst/>
          </a:prstGeom>
          <a:solidFill>
            <a:srgbClr val="CDCDCA"/>
          </a:solidFill>
          <a:ln/>
        </p:spPr>
      </p:sp>
      <p:sp>
        <p:nvSpPr>
          <p:cNvPr id="25" name="Shape 15"/>
          <p:cNvSpPr/>
          <p:nvPr/>
        </p:nvSpPr>
        <p:spPr>
          <a:xfrm>
            <a:off x="908922" y="4966042"/>
            <a:ext cx="495776" cy="495776"/>
          </a:xfrm>
          <a:prstGeom prst="roundRect">
            <a:avLst>
              <a:gd name="adj" fmla="val 26669"/>
            </a:avLst>
          </a:prstGeom>
          <a:solidFill>
            <a:srgbClr val="E1DBD0"/>
          </a:solidFill>
          <a:ln/>
        </p:spPr>
      </p:sp>
      <p:sp>
        <p:nvSpPr>
          <p:cNvPr id="26" name="Text 16"/>
          <p:cNvSpPr/>
          <p:nvPr/>
        </p:nvSpPr>
        <p:spPr>
          <a:xfrm>
            <a:off x="1060965" y="4966042"/>
            <a:ext cx="191691" cy="41314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53"/>
              </a:lnSpc>
              <a:buNone/>
            </a:pPr>
            <a:r>
              <a:rPr lang="ru-RU" sz="2400" b="1" dirty="0" smtClean="0">
                <a:solidFill>
                  <a:srgbClr val="282824"/>
                </a:solidFill>
                <a:ea typeface="Lato" pitchFamily="34" charset="-122"/>
              </a:rPr>
              <a:t>4</a:t>
            </a:r>
            <a:endParaRPr lang="en-US" sz="2400" dirty="0"/>
          </a:p>
        </p:txBody>
      </p:sp>
      <p:sp>
        <p:nvSpPr>
          <p:cNvPr id="28" name="Shape 14"/>
          <p:cNvSpPr/>
          <p:nvPr/>
        </p:nvSpPr>
        <p:spPr>
          <a:xfrm>
            <a:off x="1426725" y="6724322"/>
            <a:ext cx="771168" cy="44053"/>
          </a:xfrm>
          <a:prstGeom prst="rect">
            <a:avLst/>
          </a:prstGeom>
          <a:solidFill>
            <a:srgbClr val="CDCDCA"/>
          </a:solidFill>
          <a:ln/>
        </p:spPr>
      </p:sp>
      <p:sp>
        <p:nvSpPr>
          <p:cNvPr id="29" name="Shape 15"/>
          <p:cNvSpPr/>
          <p:nvPr/>
        </p:nvSpPr>
        <p:spPr>
          <a:xfrm>
            <a:off x="930949" y="6498580"/>
            <a:ext cx="495776" cy="495776"/>
          </a:xfrm>
          <a:prstGeom prst="roundRect">
            <a:avLst>
              <a:gd name="adj" fmla="val 26669"/>
            </a:avLst>
          </a:prstGeom>
          <a:solidFill>
            <a:srgbClr val="E1DBD0"/>
          </a:solidFill>
          <a:ln/>
        </p:spPr>
      </p:sp>
      <p:sp>
        <p:nvSpPr>
          <p:cNvPr id="30" name="Text 16"/>
          <p:cNvSpPr/>
          <p:nvPr/>
        </p:nvSpPr>
        <p:spPr>
          <a:xfrm>
            <a:off x="1082992" y="6498580"/>
            <a:ext cx="191691" cy="41314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53"/>
              </a:lnSpc>
              <a:buNone/>
            </a:pPr>
            <a:r>
              <a:rPr lang="ru-RU" sz="2400" b="1" dirty="0" smtClean="0">
                <a:solidFill>
                  <a:srgbClr val="282824"/>
                </a:solidFill>
                <a:ea typeface="Lato" pitchFamily="34" charset="-122"/>
              </a:rPr>
              <a:t>5</a:t>
            </a:r>
            <a:endParaRPr lang="en-US" sz="24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2553328" y="6512661"/>
            <a:ext cx="1890261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711"/>
              </a:lnSpc>
            </a:pPr>
            <a:r>
              <a:rPr lang="ru-RU" sz="2400" b="1" dirty="0" smtClean="0">
                <a:solidFill>
                  <a:srgbClr val="282824"/>
                </a:solidFill>
                <a:ea typeface="Lato" pitchFamily="34" charset="-122"/>
                <a:cs typeface="Lato" pitchFamily="34" charset="-120"/>
              </a:rPr>
              <a:t>База данных</a:t>
            </a:r>
            <a:endParaRPr lang="en-US" sz="2400" dirty="0"/>
          </a:p>
        </p:txBody>
      </p:sp>
      <p:sp>
        <p:nvSpPr>
          <p:cNvPr id="33" name="Text 13"/>
          <p:cNvSpPr/>
          <p:nvPr/>
        </p:nvSpPr>
        <p:spPr>
          <a:xfrm>
            <a:off x="2553328" y="1126688"/>
            <a:ext cx="7777758" cy="7050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76"/>
              </a:lnSpc>
              <a:buNone/>
            </a:pPr>
            <a:r>
              <a:rPr lang="ru-RU" sz="2400" b="1" dirty="0" smtClean="0">
                <a:ea typeface="Lato" pitchFamily="34" charset="-122"/>
                <a:cs typeface="Lato" pitchFamily="34" charset="-120"/>
              </a:rPr>
              <a:t>Авторизация пользователей</a:t>
            </a:r>
            <a:endParaRPr lang="en-US" sz="2400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2553328" y="6911728"/>
            <a:ext cx="777775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76"/>
              </a:lnSpc>
            </a:pPr>
            <a:r>
              <a:rPr lang="ru-RU" sz="2400" dirty="0" smtClean="0">
                <a:ea typeface="Lato"/>
                <a:cs typeface="Lato" pitchFamily="34" charset="-120"/>
              </a:rPr>
              <a:t>Разнообразие достопримечательностей уже существующих на карте</a:t>
            </a:r>
            <a:endParaRPr lang="ru-RU" sz="2400" dirty="0" smtClean="0">
              <a:ea typeface="Lato"/>
            </a:endParaRPr>
          </a:p>
          <a:p>
            <a:pPr>
              <a:lnSpc>
                <a:spcPts val="2776"/>
              </a:lnSpc>
            </a:pPr>
            <a:endParaRPr lang="en-US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13887888" y="7860268"/>
            <a:ext cx="7425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1</a:t>
            </a:r>
            <a:r>
              <a:rPr lang="ru-RU" dirty="0" smtClean="0"/>
              <a:t>3</a:t>
            </a:r>
            <a:r>
              <a:rPr lang="en-US" dirty="0" smtClean="0"/>
              <a:t>/20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3"/>
          <p:cNvSpPr/>
          <p:nvPr/>
        </p:nvSpPr>
        <p:spPr>
          <a:xfrm>
            <a:off x="5431134" y="1432592"/>
            <a:ext cx="3928905" cy="1856272"/>
          </a:xfrm>
          <a:prstGeom prst="roundRect">
            <a:avLst>
              <a:gd name="adj" fmla="val 4935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sp>
      <p:sp>
        <p:nvSpPr>
          <p:cNvPr id="22" name="Shape 3"/>
          <p:cNvSpPr/>
          <p:nvPr/>
        </p:nvSpPr>
        <p:spPr>
          <a:xfrm>
            <a:off x="561019" y="1432592"/>
            <a:ext cx="3928905" cy="1856272"/>
          </a:xfrm>
          <a:prstGeom prst="roundRect">
            <a:avLst>
              <a:gd name="adj" fmla="val 4935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sp>
      <p:sp>
        <p:nvSpPr>
          <p:cNvPr id="4" name="Text 2"/>
          <p:cNvSpPr/>
          <p:nvPr/>
        </p:nvSpPr>
        <p:spPr>
          <a:xfrm>
            <a:off x="3445793" y="160338"/>
            <a:ext cx="8441055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ru-RU" sz="5400" b="1" dirty="0" smtClean="0">
                <a:latin typeface="Syne" pitchFamily="34" charset="0"/>
                <a:ea typeface="Syne" pitchFamily="34" charset="-122"/>
                <a:cs typeface="Syne" pitchFamily="34" charset="-120"/>
              </a:rPr>
              <a:t>Технологический стек</a:t>
            </a:r>
            <a:endParaRPr lang="en-US" sz="5400" dirty="0"/>
          </a:p>
        </p:txBody>
      </p:sp>
      <p:sp>
        <p:nvSpPr>
          <p:cNvPr id="5" name="Text 3"/>
          <p:cNvSpPr/>
          <p:nvPr/>
        </p:nvSpPr>
        <p:spPr>
          <a:xfrm>
            <a:off x="1376207" y="2084143"/>
            <a:ext cx="2298529" cy="540870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3600" b="1" dirty="0" smtClean="0">
                <a:ea typeface="Syne" pitchFamily="34" charset="-122"/>
                <a:cs typeface="Syne" pitchFamily="34" charset="-120"/>
              </a:rPr>
              <a:t>Front-End</a:t>
            </a:r>
            <a:r>
              <a:rPr lang="ru-RU" sz="4000" b="1" dirty="0" smtClean="0">
                <a:ea typeface="Syne" pitchFamily="34" charset="-122"/>
                <a:cs typeface="Syne" pitchFamily="34" charset="-120"/>
              </a:rPr>
              <a:t> </a:t>
            </a:r>
            <a:endParaRPr lang="en-US" sz="4000" dirty="0"/>
          </a:p>
        </p:txBody>
      </p:sp>
      <p:sp>
        <p:nvSpPr>
          <p:cNvPr id="7" name="Text 5"/>
          <p:cNvSpPr/>
          <p:nvPr/>
        </p:nvSpPr>
        <p:spPr>
          <a:xfrm>
            <a:off x="6325436" y="1923369"/>
            <a:ext cx="2140300" cy="874717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3600" b="1" dirty="0">
                <a:ea typeface="Syne" pitchFamily="34" charset="-122"/>
                <a:cs typeface="Syne" pitchFamily="34" charset="-120"/>
              </a:rPr>
              <a:t>Back-End</a:t>
            </a:r>
            <a:endParaRPr lang="en-US" sz="3600" dirty="0"/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0"/>
            <a:ext cx="24878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-apple-system"/>
                <a:cs typeface="Arial" pitchFamily="34" charset="0"/>
              </a:rPr>
              <a:t>.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8" descr="C:\Users\user1\AppData\Local\Packages\Microsoft.Windows.Photos_8wekyb3d8bbwe\TempState\ShareServiceTempFolder\images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0217" y="3860981"/>
            <a:ext cx="3429000" cy="1920240"/>
          </a:xfrm>
          <a:prstGeom prst="rect">
            <a:avLst/>
          </a:prstGeom>
          <a:noFill/>
        </p:spPr>
      </p:pic>
      <p:pic>
        <p:nvPicPr>
          <p:cNvPr id="18" name="Picture 12" descr="C:\Users\user1\AppData\Local\Packages\Microsoft.Windows.Photos_8wekyb3d8bbwe\TempState\ShareServiceTempFolder\python-django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0457" y="6364395"/>
            <a:ext cx="4648549" cy="1549517"/>
          </a:xfrm>
          <a:prstGeom prst="rect">
            <a:avLst/>
          </a:prstGeom>
          <a:noFill/>
        </p:spPr>
      </p:pic>
      <p:sp>
        <p:nvSpPr>
          <p:cNvPr id="40963" name="AutoShape 3" descr="Иконка Html 5 - web, htm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" name="Picture 41" descr="A picture containing shape&#10;&#10;Description automatically generated">
            <a:extLst>
              <a:ext uri="{FF2B5EF4-FFF2-40B4-BE49-F238E27FC236}">
                <a16:creationId xmlns:a16="http://schemas.microsoft.com/office/drawing/2014/main" xmlns="" id="{E11BA1B9-6887-92E5-C4E0-EE28F2A27E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575" y="4096511"/>
            <a:ext cx="4829591" cy="3042643"/>
          </a:xfrm>
          <a:prstGeom prst="rect">
            <a:avLst/>
          </a:prstGeom>
        </p:spPr>
      </p:pic>
      <p:pic>
        <p:nvPicPr>
          <p:cNvPr id="15" name="Picture 3" descr="E:\Загрузки Googl\Compass @img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677900" y="0"/>
            <a:ext cx="952500" cy="965200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13887888" y="7860268"/>
            <a:ext cx="7425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14/20</a:t>
            </a:r>
            <a:endParaRPr lang="ru-RU" dirty="0"/>
          </a:p>
        </p:txBody>
      </p:sp>
      <p:sp>
        <p:nvSpPr>
          <p:cNvPr id="20" name="Shape 3"/>
          <p:cNvSpPr/>
          <p:nvPr/>
        </p:nvSpPr>
        <p:spPr>
          <a:xfrm>
            <a:off x="10177981" y="1432592"/>
            <a:ext cx="3928905" cy="1856272"/>
          </a:xfrm>
          <a:prstGeom prst="roundRect">
            <a:avLst>
              <a:gd name="adj" fmla="val 4935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sp>
      <p:sp>
        <p:nvSpPr>
          <p:cNvPr id="21" name="Прямоугольник 20"/>
          <p:cNvSpPr/>
          <p:nvPr/>
        </p:nvSpPr>
        <p:spPr>
          <a:xfrm>
            <a:off x="10490644" y="1978682"/>
            <a:ext cx="3616242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3600" b="1" dirty="0" smtClean="0"/>
              <a:t>Место хранения </a:t>
            </a:r>
            <a:endParaRPr lang="ru-RU" sz="3600" b="1" dirty="0"/>
          </a:p>
        </p:txBody>
      </p:sp>
      <p:pic>
        <p:nvPicPr>
          <p:cNvPr id="25" name="Picture 6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xmlns="" id="{04333972-1EF9-06E0-C9EA-FB09E7165C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74464" y="3695841"/>
            <a:ext cx="3003436" cy="30034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/>
          <p:cNvSpPr/>
          <p:nvPr/>
        </p:nvSpPr>
        <p:spPr>
          <a:xfrm>
            <a:off x="3445793" y="160338"/>
            <a:ext cx="8441055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ru-RU" sz="5400" b="1" dirty="0" smtClean="0">
                <a:latin typeface="Syne" pitchFamily="34" charset="0"/>
                <a:ea typeface="Syne" pitchFamily="34" charset="-122"/>
                <a:cs typeface="Syne" pitchFamily="34" charset="-120"/>
              </a:rPr>
              <a:t>Технологический стек</a:t>
            </a:r>
            <a:endParaRPr lang="en-US" sz="5400" dirty="0"/>
          </a:p>
        </p:txBody>
      </p:sp>
      <p:sp>
        <p:nvSpPr>
          <p:cNvPr id="6" name="Text 4"/>
          <p:cNvSpPr/>
          <p:nvPr/>
        </p:nvSpPr>
        <p:spPr>
          <a:xfrm>
            <a:off x="5790395" y="2360728"/>
            <a:ext cx="3156347" cy="71080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>
              <a:lnSpc>
                <a:spcPts val="2799"/>
              </a:lnSpc>
            </a:pPr>
            <a:endParaRPr lang="en-US" sz="2800" dirty="0"/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0"/>
            <a:ext cx="24878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-apple-system"/>
                <a:cs typeface="Arial" pitchFamily="34" charset="0"/>
              </a:rPr>
              <a:t>.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3" name="AutoShape 3" descr="Иконка Html 5 - web, htm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Picture 3" descr="E:\Загрузки Googl\Compass @im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77900" y="0"/>
            <a:ext cx="952500" cy="965200"/>
          </a:xfrm>
          <a:prstGeom prst="rect">
            <a:avLst/>
          </a:prstGeom>
          <a:noFill/>
        </p:spPr>
      </p:pic>
      <p:sp>
        <p:nvSpPr>
          <p:cNvPr id="16" name="Shape 3"/>
          <p:cNvSpPr/>
          <p:nvPr/>
        </p:nvSpPr>
        <p:spPr>
          <a:xfrm>
            <a:off x="5017837" y="1592851"/>
            <a:ext cx="3928905" cy="1856272"/>
          </a:xfrm>
          <a:prstGeom prst="roundRect">
            <a:avLst>
              <a:gd name="adj" fmla="val 4935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sp>
      <p:sp>
        <p:nvSpPr>
          <p:cNvPr id="19" name="Прямоугольник 18"/>
          <p:cNvSpPr/>
          <p:nvPr/>
        </p:nvSpPr>
        <p:spPr>
          <a:xfrm>
            <a:off x="6051754" y="2006785"/>
            <a:ext cx="20385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Дизайн</a:t>
            </a:r>
            <a:endParaRPr lang="ru-RU" sz="4000" b="1" dirty="0"/>
          </a:p>
        </p:txBody>
      </p:sp>
      <p:pic>
        <p:nvPicPr>
          <p:cNvPr id="21" name="Picture 33" descr="A picture containing text, iPod, vector graphics&#10;&#10;Description automatically generated">
            <a:extLst>
              <a:ext uri="{FF2B5EF4-FFF2-40B4-BE49-F238E27FC236}">
                <a16:creationId xmlns:a16="http://schemas.microsoft.com/office/drawing/2014/main" xmlns="" id="{E8F48C5D-C674-1C01-89F0-6235B4A00E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0395" y="4203231"/>
            <a:ext cx="2596214" cy="259621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3887888" y="7860268"/>
            <a:ext cx="7425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15/20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/>
          <p:cNvSpPr/>
          <p:nvPr/>
        </p:nvSpPr>
        <p:spPr>
          <a:xfrm>
            <a:off x="3445793" y="160338"/>
            <a:ext cx="8441055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ru-RU" sz="5400" b="1" dirty="0" smtClean="0">
                <a:latin typeface="Syne" pitchFamily="34" charset="0"/>
                <a:ea typeface="Syne" pitchFamily="34" charset="-122"/>
                <a:cs typeface="Syne" pitchFamily="34" charset="-120"/>
              </a:rPr>
              <a:t>Технологический стек</a:t>
            </a:r>
            <a:endParaRPr lang="en-US" sz="5400" dirty="0"/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0"/>
            <a:ext cx="24878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-apple-system"/>
                <a:cs typeface="Arial" pitchFamily="34" charset="0"/>
              </a:rPr>
              <a:t>.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3" name="AutoShape 3" descr="Иконка Html 5 - web, htm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5057" name="Picture 1" descr="E:\Загрузки Googl\channels4_profi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38091" y="4068883"/>
            <a:ext cx="2782794" cy="2782794"/>
          </a:xfrm>
          <a:prstGeom prst="rect">
            <a:avLst/>
          </a:prstGeom>
          <a:noFill/>
        </p:spPr>
      </p:pic>
      <p:pic>
        <p:nvPicPr>
          <p:cNvPr id="12" name="Picture 3" descr="E:\Загрузки Googl\Compass @im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677900" y="0"/>
            <a:ext cx="952500" cy="965200"/>
          </a:xfrm>
          <a:prstGeom prst="rect">
            <a:avLst/>
          </a:prstGeom>
          <a:noFill/>
        </p:spPr>
      </p:pic>
      <p:sp>
        <p:nvSpPr>
          <p:cNvPr id="13" name="Text 4"/>
          <p:cNvSpPr/>
          <p:nvPr/>
        </p:nvSpPr>
        <p:spPr>
          <a:xfrm>
            <a:off x="5998865" y="2483497"/>
            <a:ext cx="3156347" cy="71080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>
              <a:lnSpc>
                <a:spcPts val="2799"/>
              </a:lnSpc>
            </a:pPr>
            <a:endParaRPr lang="en-US" sz="2800" dirty="0"/>
          </a:p>
        </p:txBody>
      </p:sp>
      <p:sp>
        <p:nvSpPr>
          <p:cNvPr id="14" name="Shape 3"/>
          <p:cNvSpPr/>
          <p:nvPr/>
        </p:nvSpPr>
        <p:spPr>
          <a:xfrm>
            <a:off x="5226307" y="1715620"/>
            <a:ext cx="3928905" cy="1856272"/>
          </a:xfrm>
          <a:prstGeom prst="roundRect">
            <a:avLst>
              <a:gd name="adj" fmla="val 4935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sp>
      <p:sp>
        <p:nvSpPr>
          <p:cNvPr id="15" name="Прямоугольник 14"/>
          <p:cNvSpPr/>
          <p:nvPr/>
        </p:nvSpPr>
        <p:spPr>
          <a:xfrm>
            <a:off x="5596931" y="1993971"/>
            <a:ext cx="3245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Отслеживание прогресса</a:t>
            </a:r>
            <a:endParaRPr lang="ru-RU" sz="36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564808" y="2635897"/>
            <a:ext cx="266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/>
              <a:t> </a:t>
            </a:r>
            <a:endParaRPr lang="ru-RU" sz="28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3887888" y="7860268"/>
            <a:ext cx="7425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16/20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/>
          <p:cNvSpPr/>
          <p:nvPr/>
        </p:nvSpPr>
        <p:spPr>
          <a:xfrm>
            <a:off x="3787438" y="277177"/>
            <a:ext cx="7135121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468"/>
              </a:lnSpc>
              <a:buNone/>
            </a:pPr>
            <a:r>
              <a:rPr lang="ru-RU" sz="5400" b="1" dirty="0" smtClean="0">
                <a:ea typeface="Syne" pitchFamily="34" charset="-122"/>
                <a:cs typeface="Syne" pitchFamily="34" charset="-120"/>
              </a:rPr>
              <a:t>Демонстрация проекта</a:t>
            </a:r>
            <a:endParaRPr lang="en-US" sz="5400" dirty="0"/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0"/>
            <a:ext cx="24878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-apple-system"/>
                <a:cs typeface="Arial" pitchFamily="34" charset="0"/>
              </a:rPr>
              <a:t>.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3" name="AutoShape 3" descr="Иконка Html 5 - web, htm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3" descr="E:\Загрузки Googl\Compass @im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77900" y="0"/>
            <a:ext cx="952500" cy="9652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3887888" y="7860268"/>
            <a:ext cx="7425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1</a:t>
            </a:r>
            <a:r>
              <a:rPr lang="ru-RU" dirty="0" smtClean="0"/>
              <a:t>7</a:t>
            </a:r>
            <a:r>
              <a:rPr lang="en-US" dirty="0" smtClean="0"/>
              <a:t>/20</a:t>
            </a:r>
            <a:endParaRPr lang="ru-RU" dirty="0"/>
          </a:p>
        </p:txBody>
      </p:sp>
      <p:pic>
        <p:nvPicPr>
          <p:cNvPr id="7170" name="Picture 2" descr="C:\Users\user1\AppData\Local\Packages\Microsoft.Windows.Photos_8wekyb3d8bbwe\TempState\ShareServiceTempFolder\2024-06-18 (5)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3265" y="1266092"/>
            <a:ext cx="11516885" cy="63684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/>
          <p:cNvSpPr/>
          <p:nvPr/>
        </p:nvSpPr>
        <p:spPr>
          <a:xfrm>
            <a:off x="4883499" y="411982"/>
            <a:ext cx="4160018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468"/>
              </a:lnSpc>
              <a:buNone/>
            </a:pPr>
            <a:r>
              <a:rPr lang="ru-RU" sz="5400" b="1" dirty="0" smtClean="0">
                <a:ea typeface="Syne" pitchFamily="34" charset="-122"/>
                <a:cs typeface="Syne" pitchFamily="34" charset="-120"/>
              </a:rPr>
              <a:t> </a:t>
            </a:r>
            <a:endParaRPr lang="en-US" sz="5400" dirty="0"/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0"/>
            <a:ext cx="24878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-apple-system"/>
                <a:cs typeface="Arial" pitchFamily="34" charset="0"/>
              </a:rPr>
              <a:t>.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3" name="AutoShape 3" descr="Иконка Html 5 - web, htm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487479" y="5929235"/>
            <a:ext cx="1894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Ссылка на </a:t>
            </a:r>
            <a:r>
              <a:rPr lang="en-US" dirty="0" err="1" smtClean="0"/>
              <a:t>GitHub</a:t>
            </a:r>
            <a:endParaRPr lang="en-US" dirty="0" smtClean="0"/>
          </a:p>
        </p:txBody>
      </p:sp>
      <p:pic>
        <p:nvPicPr>
          <p:cNvPr id="1027" name="Picture 3" descr="E:\Загрузки Googl\Compass @im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77900" y="0"/>
            <a:ext cx="952500" cy="965200"/>
          </a:xfrm>
          <a:prstGeom prst="rect">
            <a:avLst/>
          </a:prstGeom>
          <a:noFill/>
        </p:spPr>
      </p:pic>
      <p:sp>
        <p:nvSpPr>
          <p:cNvPr id="1029" name="AutoShape 5" descr="https://sun9-28.userapi.com/impg/uadvKwlMxqF_YbRldkwVzCfduCtd0tkGLY2PVg/zPNrXgptvQM.jpg?size=1155x1155&amp;quality=95&amp;sign=c23da08bbdfb5ab6a623aaa70e2407ce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E:\Загрузки Googl\zPNrXgptvQ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179" y="1750433"/>
            <a:ext cx="3862313" cy="3862313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3887888" y="7860268"/>
            <a:ext cx="7425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1</a:t>
            </a:r>
            <a:r>
              <a:rPr lang="ru-RU" dirty="0" smtClean="0"/>
              <a:t>8</a:t>
            </a:r>
            <a:r>
              <a:rPr lang="en-US" dirty="0" smtClean="0"/>
              <a:t>/20</a:t>
            </a:r>
            <a:endParaRPr lang="ru-RU" dirty="0"/>
          </a:p>
        </p:txBody>
      </p:sp>
      <p:pic>
        <p:nvPicPr>
          <p:cNvPr id="7170" name="Picture 2" descr="C:\Users\user1\AppData\Local\Packages\Microsoft.Windows.Photos_8wekyb3d8bbwe\TempState\ShareServiceTempFolder\qr-code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94642" y="1750433"/>
            <a:ext cx="3862800" cy="386280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6960615" y="5929235"/>
            <a:ext cx="1248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Артефакты</a:t>
            </a:r>
            <a:endParaRPr lang="en-US" dirty="0" smtClean="0"/>
          </a:p>
        </p:txBody>
      </p:sp>
      <p:pic>
        <p:nvPicPr>
          <p:cNvPr id="7172" name="Picture 4" descr="E:\Documents\Аня\Учеба\qU2BMkc_D4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111378" y="1750433"/>
            <a:ext cx="3862800" cy="3862800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11509474" y="5929235"/>
            <a:ext cx="993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Продукт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/>
          <p:cNvSpPr/>
          <p:nvPr/>
        </p:nvSpPr>
        <p:spPr>
          <a:xfrm>
            <a:off x="4019342" y="411982"/>
            <a:ext cx="6129494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468"/>
              </a:lnSpc>
              <a:buNone/>
            </a:pPr>
            <a:r>
              <a:rPr lang="ru-RU" sz="5400" b="1" dirty="0" smtClean="0">
                <a:ea typeface="Syne" pitchFamily="34" charset="-122"/>
                <a:cs typeface="Syne" pitchFamily="34" charset="-120"/>
              </a:rPr>
              <a:t>Наше будущее</a:t>
            </a:r>
            <a:endParaRPr lang="en-US" sz="5400" dirty="0"/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0"/>
            <a:ext cx="24878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-apple-system"/>
                <a:cs typeface="Arial" pitchFamily="34" charset="0"/>
              </a:rPr>
              <a:t>.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3" name="AutoShape 3" descr="Иконка Html 5 - web, htm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3" descr="E:\Загрузки Googl\Compass @im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77900" y="0"/>
            <a:ext cx="952500" cy="9652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3887888" y="7860268"/>
            <a:ext cx="7425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19</a:t>
            </a:r>
            <a:r>
              <a:rPr lang="en-US" dirty="0" smtClean="0"/>
              <a:t>/20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8786" y="1758464"/>
            <a:ext cx="8209503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ru-RU" sz="2400" b="1" dirty="0" smtClean="0"/>
              <a:t>1. Завершение разработки</a:t>
            </a:r>
          </a:p>
          <a:p>
            <a:pPr marL="457200" indent="-457200"/>
            <a:r>
              <a:rPr lang="ru-RU" sz="2400" dirty="0" smtClean="0"/>
              <a:t>Разработка мобильной версии</a:t>
            </a:r>
          </a:p>
          <a:p>
            <a:pPr marL="457200" indent="-457200"/>
            <a:endParaRPr lang="ru-RU" sz="2400" dirty="0" smtClean="0"/>
          </a:p>
          <a:p>
            <a:r>
              <a:rPr lang="ru-RU" sz="2400" b="1" dirty="0" smtClean="0"/>
              <a:t>2. Обновление базы данных</a:t>
            </a:r>
          </a:p>
          <a:p>
            <a:r>
              <a:rPr lang="ru-RU" sz="2400" dirty="0" smtClean="0"/>
              <a:t>Постоянное обновление информации о новых </a:t>
            </a:r>
            <a:r>
              <a:rPr lang="ru-RU" sz="2400" dirty="0" err="1" smtClean="0"/>
              <a:t>арт-объектах</a:t>
            </a:r>
            <a:r>
              <a:rPr lang="ru-RU" sz="2400" dirty="0" smtClean="0"/>
              <a:t> и изменения в уже существующих</a:t>
            </a:r>
          </a:p>
          <a:p>
            <a:endParaRPr lang="ru-RU" sz="2400" dirty="0" smtClean="0"/>
          </a:p>
          <a:p>
            <a:r>
              <a:rPr lang="ru-RU" sz="2400" b="1" dirty="0" smtClean="0"/>
              <a:t>3. Внедрение современных технологи</a:t>
            </a:r>
            <a:r>
              <a:rPr lang="ru-RU" sz="2400" dirty="0" smtClean="0"/>
              <a:t>й</a:t>
            </a:r>
          </a:p>
          <a:p>
            <a:r>
              <a:rPr lang="ru-RU" sz="2400" dirty="0" smtClean="0"/>
              <a:t>Дополнительная реальность, для более интерактивного взаимодействия с </a:t>
            </a:r>
            <a:r>
              <a:rPr lang="ru-RU" sz="2400" dirty="0" err="1" smtClean="0"/>
              <a:t>арт-объектами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b="1" dirty="0" smtClean="0"/>
              <a:t>4. Расширение географии</a:t>
            </a:r>
          </a:p>
          <a:p>
            <a:r>
              <a:rPr lang="ru-RU" sz="2400" dirty="0" smtClean="0"/>
              <a:t>Добавление </a:t>
            </a:r>
            <a:r>
              <a:rPr lang="ru-RU" sz="2400" dirty="0" err="1" smtClean="0"/>
              <a:t>арт-объектов</a:t>
            </a:r>
            <a:r>
              <a:rPr lang="ru-RU" sz="2400" dirty="0" smtClean="0"/>
              <a:t> Свердловской области</a:t>
            </a:r>
          </a:p>
          <a:p>
            <a:pPr marL="457200" indent="-457200"/>
            <a:endParaRPr lang="ru-RU" sz="2400" dirty="0" smtClean="0"/>
          </a:p>
          <a:p>
            <a:pPr marL="457200" indent="-457200"/>
            <a:endParaRPr lang="ru-RU" sz="2400" b="1" dirty="0" smtClean="0"/>
          </a:p>
          <a:p>
            <a:pPr marL="457200" indent="-457200">
              <a:buAutoNum type="arabicPeriod"/>
            </a:pPr>
            <a:endParaRPr lang="ru-RU" sz="2400" b="1" dirty="0" smtClean="0"/>
          </a:p>
          <a:p>
            <a:pPr marL="457200" indent="-457200"/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10" name="Picture 4" descr="E:\Загрузки Googl\Group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57345" y="2009670"/>
            <a:ext cx="4779578" cy="48765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11414927" y="4169465"/>
            <a:ext cx="2762965" cy="39794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9728" tIns="54864" rIns="109728" bIns="54864" rtlCol="0" anchor="ctr"/>
          <a:lstStyle/>
          <a:p>
            <a:pPr algn="ctr"/>
            <a:endParaRPr lang="ru-RU">
              <a:solidFill>
                <a:srgbClr val="7A0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807065" y="1056797"/>
            <a:ext cx="2633471" cy="39794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9728" tIns="54864" rIns="109728" bIns="54864" rtlCol="0" anchor="ctr"/>
          <a:lstStyle/>
          <a:p>
            <a:pPr algn="ctr"/>
            <a:endParaRPr lang="ru-RU">
              <a:solidFill>
                <a:srgbClr val="7A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834496" y="4157510"/>
            <a:ext cx="2633471" cy="39794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9728" tIns="54864" rIns="109728" bIns="54864"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ctrTitle" idx="4294967295"/>
          </p:nvPr>
        </p:nvSpPr>
        <p:spPr>
          <a:xfrm>
            <a:off x="3834496" y="0"/>
            <a:ext cx="6836765" cy="1103056"/>
          </a:xfrm>
          <a:prstGeom prst="rect">
            <a:avLst/>
          </a:prstGeom>
        </p:spPr>
        <p:txBody>
          <a:bodyPr lIns="109728" tIns="54864" rIns="109728" bIns="54864"/>
          <a:lstStyle/>
          <a:p>
            <a:r>
              <a:rPr lang="ru-RU" sz="5400" b="1" dirty="0" smtClean="0">
                <a:latin typeface="+mn-lt"/>
                <a:ea typeface="Lato"/>
              </a:rPr>
              <a:t>Наша команда</a:t>
            </a:r>
            <a:endParaRPr lang="ru-RU" sz="5400" b="1" dirty="0">
              <a:latin typeface="+mn-lt"/>
              <a:ea typeface="Lato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8060" y="1039137"/>
            <a:ext cx="2633471" cy="39794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9728" tIns="54864" rIns="109728" bIns="54864" rtlCol="0" anchor="ctr"/>
          <a:lstStyle/>
          <a:p>
            <a:pPr algn="ctr"/>
            <a:endParaRPr lang="ru-RU">
              <a:solidFill>
                <a:srgbClr val="7A0000"/>
              </a:solidFill>
            </a:endParaRPr>
          </a:p>
        </p:txBody>
      </p:sp>
      <p:pic>
        <p:nvPicPr>
          <p:cNvPr id="1028" name="Picture 4" descr="https://sun9-73.userapi.com/impg/HjwbXhxK8p8D5CcW3YT6uGhE3mUH6wWoLj_Lrg/DwhqIQN_gRU.jpg?size=853x1280&amp;quality=95&amp;sign=45c551d976f3dfbdfb1f80596e04c6fd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711" y="1260737"/>
            <a:ext cx="2331575" cy="349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141181" y="1039138"/>
            <a:ext cx="5297597" cy="849463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ru-RU" sz="2400" dirty="0" smtClean="0"/>
              <a:t>Паньшин Кирилл</a:t>
            </a:r>
          </a:p>
          <a:p>
            <a:r>
              <a:rPr lang="ru-RU" sz="2400" dirty="0" smtClean="0"/>
              <a:t>Разработчик</a:t>
            </a:r>
            <a:endParaRPr lang="ru-RU" sz="2400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 cstate="print"/>
          <a:srcRect r="3767" b="10103"/>
          <a:stretch/>
        </p:blipFill>
        <p:spPr>
          <a:xfrm>
            <a:off x="7964830" y="1320064"/>
            <a:ext cx="2332800" cy="34992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 cstate="print"/>
          <a:srcRect r="10227" b="4394"/>
          <a:stretch/>
        </p:blipFill>
        <p:spPr>
          <a:xfrm>
            <a:off x="11618596" y="4438408"/>
            <a:ext cx="2332800" cy="34992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/>
          <a:srcRect r="1029" b="8452"/>
          <a:stretch/>
        </p:blipFill>
        <p:spPr>
          <a:xfrm>
            <a:off x="3992261" y="4390163"/>
            <a:ext cx="2332800" cy="3499200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6618070" y="7088145"/>
            <a:ext cx="4290941" cy="849463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pPr lvl="0"/>
            <a:r>
              <a:rPr lang="ru-RU" sz="2400" dirty="0" smtClean="0"/>
              <a:t>Григорьев Александр</a:t>
            </a:r>
          </a:p>
          <a:p>
            <a:r>
              <a:rPr lang="ru-RU" sz="2400" dirty="0" smtClean="0"/>
              <a:t>Разработчик</a:t>
            </a:r>
            <a:endParaRPr lang="ru-RU" sz="24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186092" y="1837541"/>
            <a:ext cx="2575926" cy="849463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ru-RU" sz="2400" dirty="0" smtClean="0"/>
              <a:t>Пивоварова Анна </a:t>
            </a:r>
          </a:p>
          <a:p>
            <a:r>
              <a:rPr lang="ru-RU" sz="2400" dirty="0" err="1" smtClean="0"/>
              <a:t>Тимлид</a:t>
            </a:r>
            <a:endParaRPr lang="ru-RU" sz="24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0590639" y="1559584"/>
            <a:ext cx="2514023" cy="849463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ru-RU" sz="2400" dirty="0" smtClean="0"/>
              <a:t>Аникина Дарья</a:t>
            </a:r>
          </a:p>
          <a:p>
            <a:r>
              <a:rPr lang="ru-RU" sz="2400" dirty="0" smtClean="0"/>
              <a:t>Дизайнер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1544421" y="3320002"/>
            <a:ext cx="2697341" cy="849463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ru-RU" sz="2400" dirty="0" err="1" smtClean="0"/>
              <a:t>Загидуллин</a:t>
            </a:r>
            <a:r>
              <a:rPr lang="ru-RU" sz="2400" dirty="0" smtClean="0"/>
              <a:t> Руслан</a:t>
            </a:r>
          </a:p>
          <a:p>
            <a:r>
              <a:rPr lang="ru-RU" sz="2400" dirty="0" smtClean="0"/>
              <a:t>Аналитик</a:t>
            </a:r>
            <a:endParaRPr lang="ru-RU" sz="2400" dirty="0"/>
          </a:p>
        </p:txBody>
      </p:sp>
      <p:pic>
        <p:nvPicPr>
          <p:cNvPr id="17" name="Picture 3" descr="E:\Загрузки Googl\Compass @img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677900" y="0"/>
            <a:ext cx="952500" cy="965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2758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5" name="Shape 3"/>
          <p:cNvSpPr/>
          <p:nvPr/>
        </p:nvSpPr>
        <p:spPr>
          <a:xfrm>
            <a:off x="2549821" y="3162969"/>
            <a:ext cx="9726804" cy="1881642"/>
          </a:xfrm>
          <a:prstGeom prst="roundRect">
            <a:avLst>
              <a:gd name="adj" fmla="val 4935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sp>
      <p:sp>
        <p:nvSpPr>
          <p:cNvPr id="4" name="Прямоугольник 3"/>
          <p:cNvSpPr/>
          <p:nvPr/>
        </p:nvSpPr>
        <p:spPr>
          <a:xfrm>
            <a:off x="2549820" y="3366198"/>
            <a:ext cx="9545933" cy="1379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468"/>
              </a:lnSpc>
            </a:pPr>
            <a:r>
              <a:rPr lang="ru-RU" sz="6600" b="1" dirty="0" smtClean="0">
                <a:latin typeface="Lato"/>
                <a:ea typeface="Syne" pitchFamily="34" charset="-122"/>
                <a:cs typeface="Syne" pitchFamily="34" charset="-120"/>
              </a:rPr>
              <a:t>Спасибо за внимание!</a:t>
            </a:r>
          </a:p>
          <a:p>
            <a:pPr>
              <a:lnSpc>
                <a:spcPts val="5468"/>
              </a:lnSpc>
            </a:pPr>
            <a:r>
              <a:rPr lang="ru-RU" b="1" dirty="0" smtClean="0">
                <a:latin typeface="Lato"/>
                <a:ea typeface="Syne" pitchFamily="34" charset="-122"/>
                <a:cs typeface="Syne" pitchFamily="34" charset="-120"/>
              </a:rPr>
              <a:t>                                                      Команда «Паргелий» </a:t>
            </a:r>
            <a:endParaRPr lang="en-US" dirty="0">
              <a:latin typeface="Lato"/>
            </a:endParaRPr>
          </a:p>
        </p:txBody>
      </p:sp>
      <p:pic>
        <p:nvPicPr>
          <p:cNvPr id="5" name="Picture 3" descr="E:\Загрузки Googl\Compass @im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77900" y="0"/>
            <a:ext cx="952500" cy="965200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887888" y="7881105"/>
            <a:ext cx="7425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2</a:t>
            </a:r>
            <a:r>
              <a:rPr lang="ru-RU" dirty="0" smtClean="0"/>
              <a:t>0</a:t>
            </a:r>
            <a:r>
              <a:rPr lang="en-US" dirty="0" smtClean="0"/>
              <a:t>/20</a:t>
            </a:r>
            <a:endParaRPr lang="ru-RU" dirty="0"/>
          </a:p>
        </p:txBody>
      </p:sp>
      <p:pic>
        <p:nvPicPr>
          <p:cNvPr id="25" name="Picture 4" descr="https://sun9-73.userapi.com/impg/HjwbXhxK8p8D5CcW3YT6uGhE3mUH6wWoLj_Lrg/DwhqIQN_gRU.jpg?size=853x1280&amp;quality=95&amp;sign=45c551d976f3dfbdfb1f80596e04c6fd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182" y="674575"/>
            <a:ext cx="1756961" cy="263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2101257" y="710121"/>
            <a:ext cx="2594034" cy="726353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ru-RU" sz="2000" dirty="0" smtClean="0"/>
              <a:t>Паньшин Кирилл</a:t>
            </a:r>
          </a:p>
          <a:p>
            <a:r>
              <a:rPr lang="ru-RU" sz="2000" dirty="0" smtClean="0"/>
              <a:t>Разработчик</a:t>
            </a:r>
            <a:endParaRPr lang="ru-RU" sz="2000" dirty="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5" cstate="print"/>
          <a:srcRect r="3767" b="10103"/>
          <a:stretch/>
        </p:blipFill>
        <p:spPr>
          <a:xfrm>
            <a:off x="8318254" y="262179"/>
            <a:ext cx="1587718" cy="238157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6" cstate="print"/>
          <a:srcRect r="10227" b="4394"/>
          <a:stretch/>
        </p:blipFill>
        <p:spPr>
          <a:xfrm>
            <a:off x="12470003" y="4745422"/>
            <a:ext cx="1714875" cy="257231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7" cstate="print"/>
          <a:srcRect r="1029" b="8452"/>
          <a:stretch/>
        </p:blipFill>
        <p:spPr>
          <a:xfrm>
            <a:off x="344296" y="5044611"/>
            <a:ext cx="1896501" cy="2844752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2549821" y="7031642"/>
            <a:ext cx="2566710" cy="726353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pPr lvl="0"/>
            <a:r>
              <a:rPr lang="ru-RU" sz="2000" dirty="0" smtClean="0"/>
              <a:t>Григорьев Александр</a:t>
            </a:r>
          </a:p>
          <a:p>
            <a:r>
              <a:rPr lang="ru-RU" sz="2000" dirty="0" smtClean="0"/>
              <a:t>Разработчик</a:t>
            </a:r>
            <a:endParaRPr lang="ru-RU" sz="20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6220859" y="1196407"/>
            <a:ext cx="2268217" cy="726353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ru-RU" sz="2000" dirty="0" smtClean="0"/>
              <a:t>Пивоварова Анна </a:t>
            </a:r>
          </a:p>
          <a:p>
            <a:r>
              <a:rPr lang="ru-RU" sz="2000" dirty="0" err="1" smtClean="0"/>
              <a:t>Тимлид</a:t>
            </a:r>
            <a:endParaRPr lang="ru-RU" sz="20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9955980" y="1196407"/>
            <a:ext cx="2514023" cy="726353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ru-RU" sz="2000" dirty="0" smtClean="0"/>
              <a:t>Аникина Дарья</a:t>
            </a:r>
          </a:p>
          <a:p>
            <a:r>
              <a:rPr lang="ru-RU" sz="2000" dirty="0" smtClean="0"/>
              <a:t>Дизайнер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0193373" y="5441722"/>
            <a:ext cx="2276630" cy="726353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ru-RU" sz="2000" dirty="0" err="1" smtClean="0"/>
              <a:t>Загидуллин</a:t>
            </a:r>
            <a:r>
              <a:rPr lang="ru-RU" sz="2000" dirty="0" smtClean="0"/>
              <a:t> Руслан</a:t>
            </a:r>
          </a:p>
          <a:p>
            <a:r>
              <a:rPr lang="ru-RU" sz="2000" dirty="0" smtClean="0"/>
              <a:t>Аналитик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2"/>
          <p:cNvSpPr/>
          <p:nvPr/>
        </p:nvSpPr>
        <p:spPr>
          <a:xfrm>
            <a:off x="5057659" y="624363"/>
            <a:ext cx="332961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468"/>
              </a:lnSpc>
              <a:buNone/>
            </a:pPr>
            <a:r>
              <a:rPr lang="ru-RU" sz="5400" b="1" dirty="0" smtClean="0">
                <a:solidFill>
                  <a:srgbClr val="282824"/>
                </a:solidFill>
                <a:ea typeface="Lato" pitchFamily="34" charset="-122"/>
                <a:cs typeface="Lato" pitchFamily="34" charset="-120"/>
              </a:rPr>
              <a:t>Проблема</a:t>
            </a:r>
            <a:endParaRPr lang="en-US" sz="5400" dirty="0"/>
          </a:p>
        </p:txBody>
      </p:sp>
      <p:sp>
        <p:nvSpPr>
          <p:cNvPr id="7" name="Text 4"/>
          <p:cNvSpPr/>
          <p:nvPr/>
        </p:nvSpPr>
        <p:spPr>
          <a:xfrm>
            <a:off x="4712970" y="2571036"/>
            <a:ext cx="2952393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endParaRPr lang="en-US" sz="2187" dirty="0"/>
          </a:p>
        </p:txBody>
      </p:sp>
      <p:sp>
        <p:nvSpPr>
          <p:cNvPr id="8" name="Text 5"/>
          <p:cNvSpPr/>
          <p:nvPr/>
        </p:nvSpPr>
        <p:spPr>
          <a:xfrm>
            <a:off x="4712970" y="3051453"/>
            <a:ext cx="4097774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9477256" y="2571036"/>
            <a:ext cx="318468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endParaRPr lang="en-US" sz="2187" dirty="0"/>
          </a:p>
        </p:txBody>
      </p:sp>
      <p:sp>
        <p:nvSpPr>
          <p:cNvPr id="11" name="Text 8"/>
          <p:cNvSpPr/>
          <p:nvPr/>
        </p:nvSpPr>
        <p:spPr>
          <a:xfrm>
            <a:off x="9477256" y="3051453"/>
            <a:ext cx="4097774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4712970" y="5494972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endParaRPr lang="en-US" sz="2187" dirty="0"/>
          </a:p>
        </p:txBody>
      </p:sp>
      <p:sp>
        <p:nvSpPr>
          <p:cNvPr id="14" name="Text 11"/>
          <p:cNvSpPr/>
          <p:nvPr/>
        </p:nvSpPr>
        <p:spPr>
          <a:xfrm>
            <a:off x="332509" y="1812175"/>
            <a:ext cx="7647709" cy="580228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endParaRPr lang="en-US" sz="4000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146304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052" name="Picture 4" descr="E:\Загрузки Googl\Grou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10744" y="1577193"/>
            <a:ext cx="5203455" cy="5309033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523428" y="2441749"/>
            <a:ext cx="786384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В наше время появилось достаточное количество </a:t>
            </a:r>
            <a:r>
              <a:rPr lang="ru-RU" sz="3200" dirty="0" err="1" smtClean="0"/>
              <a:t>арт-объектов</a:t>
            </a:r>
            <a:r>
              <a:rPr lang="ru-RU" sz="3200" dirty="0" smtClean="0"/>
              <a:t>. Но все они находятся в разных частях города. И нет единого сайта на котором были бы представлены </a:t>
            </a:r>
            <a:r>
              <a:rPr lang="ru-RU" sz="3200" dirty="0" err="1" smtClean="0"/>
              <a:t>арт-объекты</a:t>
            </a:r>
            <a:r>
              <a:rPr lang="ru-RU" sz="3200" dirty="0" smtClean="0"/>
              <a:t> с описанием и маршрутами, а также существовала бы фильтрация по типам </a:t>
            </a:r>
            <a:r>
              <a:rPr lang="ru-RU" sz="3200" dirty="0" err="1" smtClean="0"/>
              <a:t>арт-объектов</a:t>
            </a:r>
            <a:r>
              <a:rPr lang="ru-RU" sz="3200" dirty="0" smtClean="0"/>
              <a:t>. </a:t>
            </a:r>
            <a:endParaRPr lang="ru-RU" sz="3200" dirty="0"/>
          </a:p>
        </p:txBody>
      </p:sp>
      <p:pic>
        <p:nvPicPr>
          <p:cNvPr id="15" name="Picture 3" descr="E:\Загрузки Googl\Compass @im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677900" y="0"/>
            <a:ext cx="952500" cy="965200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14004908" y="7860268"/>
            <a:ext cx="625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3/20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678632" y="1170114"/>
            <a:ext cx="5597247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ru-RU" sz="5400" b="1" dirty="0" smtClean="0">
                <a:solidFill>
                  <a:srgbClr val="282824"/>
                </a:solidFill>
                <a:ea typeface="Lato" pitchFamily="34" charset="-122"/>
                <a:cs typeface="Lato" pitchFamily="34" charset="-120"/>
              </a:rPr>
              <a:t>Что за сервис?</a:t>
            </a:r>
            <a:endParaRPr lang="en-US" sz="5400" dirty="0"/>
          </a:p>
        </p:txBody>
      </p:sp>
      <p:sp>
        <p:nvSpPr>
          <p:cNvPr id="7" name="Text 4"/>
          <p:cNvSpPr/>
          <p:nvPr/>
        </p:nvSpPr>
        <p:spPr>
          <a:xfrm>
            <a:off x="4712970" y="2571036"/>
            <a:ext cx="2952393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endParaRPr lang="en-US" sz="2187" dirty="0"/>
          </a:p>
        </p:txBody>
      </p:sp>
      <p:sp>
        <p:nvSpPr>
          <p:cNvPr id="8" name="Text 5"/>
          <p:cNvSpPr/>
          <p:nvPr/>
        </p:nvSpPr>
        <p:spPr>
          <a:xfrm>
            <a:off x="4712970" y="3051453"/>
            <a:ext cx="4097774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  <p:sp>
        <p:nvSpPr>
          <p:cNvPr id="11" name="Text 8"/>
          <p:cNvSpPr/>
          <p:nvPr/>
        </p:nvSpPr>
        <p:spPr>
          <a:xfrm>
            <a:off x="9477256" y="3051453"/>
            <a:ext cx="4097774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4712970" y="5494972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endParaRPr lang="en-US" sz="2187" dirty="0"/>
          </a:p>
        </p:txBody>
      </p:sp>
      <p:sp>
        <p:nvSpPr>
          <p:cNvPr id="14" name="Text 11"/>
          <p:cNvSpPr/>
          <p:nvPr/>
        </p:nvSpPr>
        <p:spPr>
          <a:xfrm>
            <a:off x="4268629" y="3288139"/>
            <a:ext cx="9909596" cy="308064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r>
              <a:rPr lang="ru-RU" sz="32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ArtEkat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</a:t>
            </a:r>
            <a:r>
              <a:rPr lang="ru-RU" sz="3200" dirty="0" smtClean="0"/>
              <a:t>– сайт с интерактивной картой </a:t>
            </a:r>
            <a:r>
              <a:rPr lang="ru-RU" sz="3200" dirty="0" err="1" smtClean="0"/>
              <a:t>арт-объектов</a:t>
            </a:r>
            <a:r>
              <a:rPr lang="ru-RU" sz="3200" dirty="0" smtClean="0"/>
              <a:t> города Екатеринбурга, с описанием и готовыми маршрутами.</a:t>
            </a:r>
            <a:endParaRPr lang="en-US" sz="3200" dirty="0"/>
          </a:p>
        </p:txBody>
      </p:sp>
      <p:pic>
        <p:nvPicPr>
          <p:cNvPr id="16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pic>
        <p:nvPicPr>
          <p:cNvPr id="17" name="Image 0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3657600" cy="8230791"/>
          </a:xfrm>
          <a:prstGeom prst="rect">
            <a:avLst/>
          </a:prstGeom>
        </p:spPr>
      </p:pic>
      <p:pic>
        <p:nvPicPr>
          <p:cNvPr id="12" name="Picture 3" descr="E:\Загрузки Googl\Compass @img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677900" y="0"/>
            <a:ext cx="952500" cy="96520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14004908" y="7860268"/>
            <a:ext cx="625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4/20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E:\Загрузки Googl\Fram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6026" y="1326382"/>
            <a:ext cx="12502824" cy="672605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340051" y="0"/>
            <a:ext cx="841377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/>
              <a:t>Анализ целевой аудитории</a:t>
            </a:r>
            <a:endParaRPr lang="ru-RU" sz="5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56025" y="1205802"/>
            <a:ext cx="130091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Какую информацию вы хотели бы иметь возможность добавить о </a:t>
            </a:r>
            <a:r>
              <a:rPr lang="ru-RU" sz="2800" dirty="0" err="1" smtClean="0"/>
              <a:t>арт-объектах</a:t>
            </a:r>
            <a:r>
              <a:rPr lang="ru-RU" sz="2800" dirty="0" smtClean="0"/>
              <a:t>?</a:t>
            </a:r>
            <a:endParaRPr lang="ru-RU" sz="2800" dirty="0"/>
          </a:p>
        </p:txBody>
      </p:sp>
      <p:pic>
        <p:nvPicPr>
          <p:cNvPr id="6" name="Picture 3" descr="E:\Загрузки Googl\Compass @im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77900" y="0"/>
            <a:ext cx="952500" cy="965200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004908" y="7860268"/>
            <a:ext cx="625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5/20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E:\Загрузки Googl\Frame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6050" y="1253673"/>
            <a:ext cx="12502800" cy="713441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340051" y="0"/>
            <a:ext cx="841377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/>
              <a:t>Анализ целевой аудитории</a:t>
            </a:r>
            <a:endParaRPr lang="ru-RU" sz="5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1451" y="971550"/>
            <a:ext cx="143289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Какие функции вы хотели бы видеть в треке </a:t>
            </a:r>
            <a:r>
              <a:rPr lang="ru-RU" sz="2800" dirty="0" err="1" smtClean="0"/>
              <a:t>веб-страницы</a:t>
            </a:r>
            <a:r>
              <a:rPr lang="ru-RU" sz="2800" dirty="0" smtClean="0"/>
              <a:t> или приложения для информации по </a:t>
            </a:r>
            <a:r>
              <a:rPr lang="ru-RU" sz="2800" dirty="0" err="1" smtClean="0"/>
              <a:t>арт-объектам</a:t>
            </a:r>
            <a:r>
              <a:rPr lang="ru-RU" sz="2800" dirty="0" smtClean="0"/>
              <a:t> Екатеринбурга?</a:t>
            </a:r>
            <a:endParaRPr lang="ru-RU" sz="2800" dirty="0"/>
          </a:p>
        </p:txBody>
      </p:sp>
      <p:pic>
        <p:nvPicPr>
          <p:cNvPr id="6" name="Picture 3" descr="E:\Загрузки Googl\Compass @im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77900" y="0"/>
            <a:ext cx="952500" cy="965200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004908" y="7860268"/>
            <a:ext cx="625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6/20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E:\Загрузки Googl\Frame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1295" y="971550"/>
            <a:ext cx="12502800" cy="713441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340051" y="0"/>
            <a:ext cx="841377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/>
              <a:t>Анализ целевой аудитории</a:t>
            </a:r>
            <a:endParaRPr lang="ru-RU" sz="5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363422" y="971550"/>
            <a:ext cx="60317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С какими </a:t>
            </a:r>
            <a:r>
              <a:rPr lang="ru-RU" sz="2800" dirty="0" err="1" smtClean="0"/>
              <a:t>арт-объектами</a:t>
            </a:r>
            <a:r>
              <a:rPr lang="ru-RU" sz="2800" dirty="0" smtClean="0"/>
              <a:t> вы знакомы?</a:t>
            </a:r>
            <a:endParaRPr lang="ru-RU" sz="2800" dirty="0"/>
          </a:p>
        </p:txBody>
      </p:sp>
      <p:pic>
        <p:nvPicPr>
          <p:cNvPr id="6" name="Picture 3" descr="E:\Загрузки Googl\Compass @im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77900" y="0"/>
            <a:ext cx="952500" cy="965200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4004908" y="7860268"/>
            <a:ext cx="625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7/20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18020" y="150725"/>
            <a:ext cx="841377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/>
              <a:t>Анализ целевой аудитории</a:t>
            </a:r>
            <a:endParaRPr lang="ru-RU" sz="5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21539" y="1837228"/>
            <a:ext cx="62815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Вы знакомы со стенографией? </a:t>
            </a:r>
            <a:endParaRPr lang="ru-RU" sz="3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701722" y="4123116"/>
            <a:ext cx="542762" cy="552660"/>
          </a:xfrm>
          <a:prstGeom prst="rect">
            <a:avLst/>
          </a:prstGeom>
          <a:solidFill>
            <a:srgbClr val="2F6F55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701722" y="5633719"/>
            <a:ext cx="542762" cy="552660"/>
          </a:xfrm>
          <a:prstGeom prst="rect">
            <a:avLst/>
          </a:prstGeom>
          <a:solidFill>
            <a:srgbClr val="ABE7D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244484" y="4029445"/>
            <a:ext cx="8785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Нет</a:t>
            </a:r>
            <a:endParaRPr lang="ru-RU" sz="3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356191" y="5586883"/>
            <a:ext cx="7024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Да</a:t>
            </a:r>
            <a:endParaRPr lang="ru-RU" sz="3600" dirty="0"/>
          </a:p>
        </p:txBody>
      </p:sp>
      <p:pic>
        <p:nvPicPr>
          <p:cNvPr id="20481" name="Picture 1" descr="E:\Загрузки Googl\Figpie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9751" y="2886952"/>
            <a:ext cx="4679351" cy="4679352"/>
          </a:xfrm>
          <a:prstGeom prst="rect">
            <a:avLst/>
          </a:prstGeom>
          <a:noFill/>
        </p:spPr>
      </p:pic>
      <p:pic>
        <p:nvPicPr>
          <p:cNvPr id="20483" name="Picture 3" descr="E:\Загрузки Googl\Business analysis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1722" y="1703664"/>
            <a:ext cx="9479038" cy="5331959"/>
          </a:xfrm>
          <a:prstGeom prst="rect">
            <a:avLst/>
          </a:prstGeom>
          <a:noFill/>
        </p:spPr>
      </p:pic>
      <p:pic>
        <p:nvPicPr>
          <p:cNvPr id="13" name="Picture 3" descr="E:\Загрузки Googl\Compass @im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677900" y="0"/>
            <a:ext cx="952500" cy="965200"/>
          </a:xfrm>
          <a:prstGeom prst="rect">
            <a:avLst/>
          </a:prstGeom>
          <a:noFill/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4004908" y="7860268"/>
            <a:ext cx="625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8/20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/>
          <p:cNvSpPr/>
          <p:nvPr/>
        </p:nvSpPr>
        <p:spPr>
          <a:xfrm>
            <a:off x="4049485" y="401934"/>
            <a:ext cx="671229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468"/>
              </a:lnSpc>
              <a:buNone/>
            </a:pPr>
            <a:r>
              <a:rPr lang="en-US" sz="5400" b="1" dirty="0">
                <a:ea typeface="Syne" pitchFamily="34" charset="-122"/>
                <a:cs typeface="Syne" pitchFamily="34" charset="-120"/>
              </a:rPr>
              <a:t>Целевая аудитория</a:t>
            </a:r>
            <a:endParaRPr lang="en-US" sz="5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146407" y="3084844"/>
            <a:ext cx="616879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Нашей целевой аудиторией являются местные жители и туристы города Екатеринбурга, которые интересуются уличным искусством. </a:t>
            </a:r>
          </a:p>
        </p:txBody>
      </p:sp>
      <p:pic>
        <p:nvPicPr>
          <p:cNvPr id="19457" name="Picture 1" descr="E:\Загрузки Googl\Person finding location for vacatio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36812" y="2140300"/>
            <a:ext cx="7839952" cy="4408628"/>
          </a:xfrm>
          <a:prstGeom prst="rect">
            <a:avLst/>
          </a:prstGeom>
          <a:noFill/>
        </p:spPr>
      </p:pic>
      <p:pic>
        <p:nvPicPr>
          <p:cNvPr id="6" name="Picture 3" descr="E:\Загрузки Googl\Compass @im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677900" y="0"/>
            <a:ext cx="952500" cy="9652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004908" y="7860268"/>
            <a:ext cx="625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9/20</a:t>
            </a:r>
            <a:endParaRPr lang="ru-RU" dirty="0"/>
          </a:p>
        </p:txBody>
      </p:sp>
      <p:sp>
        <p:nvSpPr>
          <p:cNvPr id="23554" name="AutoShape 2" descr="https://lh7-us.googleusercontent.com/docsz/AD_4nXeL0prGMYnxeYWEojqF3LmfX5N-cDwc8dRLaB-VjKLMYLY7smXytRn2rvJFaXmDCa2RioZN1nJ_6H8ifQ_nFvt5YHFPt8g9JBfNsoNCGWtYY8S34qUVoi_5ovIDiuyCc6jA_7DrirpDKhIzFgqyxegXPc1w?key=qCJs6SUuo6pey13dCa4zRA"/>
          <p:cNvSpPr>
            <a:spLocks noChangeAspect="1" noChangeArrowheads="1"/>
          </p:cNvSpPr>
          <p:nvPr/>
        </p:nvSpPr>
        <p:spPr bwMode="auto">
          <a:xfrm>
            <a:off x="130175" y="-922338"/>
            <a:ext cx="5734050" cy="2409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https://sun9-20.userapi.com/impg/bScS_Gh1oa8NARGzUkWb2RrdyUSmgw8RYS6v8Q/AmcljYJLX2I.jpg?size=1600x673&amp;quality=96&amp;sign=7a29c76565490d3b4a79ef510531965c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1274</TotalTime>
  <Words>458</Words>
  <Application>Microsoft Office PowerPoint</Application>
  <PresentationFormat>Произвольный</PresentationFormat>
  <Paragraphs>146</Paragraphs>
  <Slides>20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Office Theme</vt:lpstr>
      <vt:lpstr>Слайд 1</vt:lpstr>
      <vt:lpstr>Наша команда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user1</cp:lastModifiedBy>
  <cp:revision>115</cp:revision>
  <dcterms:created xsi:type="dcterms:W3CDTF">2024-03-29T21:14:38Z</dcterms:created>
  <dcterms:modified xsi:type="dcterms:W3CDTF">2024-06-21T21:04:40Z</dcterms:modified>
</cp:coreProperties>
</file>