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60" r:id="rId4"/>
  </p:sldMasterIdLst>
  <p:notesMasterIdLst>
    <p:notesMasterId r:id="rId15"/>
  </p:notesMasterIdLst>
  <p:handoutMasterIdLst>
    <p:handoutMasterId r:id="rId16"/>
  </p:handoutMasterIdLst>
  <p:sldIdLst>
    <p:sldId id="256" r:id="rId5"/>
    <p:sldId id="271" r:id="rId6"/>
    <p:sldId id="285" r:id="rId7"/>
    <p:sldId id="286" r:id="rId8"/>
    <p:sldId id="287" r:id="rId9"/>
    <p:sldId id="280" r:id="rId10"/>
    <p:sldId id="257" r:id="rId11"/>
    <p:sldId id="275" r:id="rId12"/>
    <p:sldId id="283" r:id="rId13"/>
    <p:sldId id="282" r:id="rId14"/>
  </p:sldIdLst>
  <p:sldSz cx="12192000" cy="6858000"/>
  <p:notesSz cx="6858000" cy="9144000"/>
  <p:defaultTextStyle>
    <a:defPPr rtl="0">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Добро пожаловать!" id="{E75E278A-FF0E-49A4-B170-79828D63BBAD}">
          <p14:sldIdLst>
            <p14:sldId id="256"/>
          </p14:sldIdLst>
        </p14:section>
        <p14:section name="Конструктор, трансформация, добавление заметок, совместная работа, помощник" id="{B9B51309-D148-4332-87C2-07BE32FBCA3B}">
          <p14:sldIdLst>
            <p14:sldId id="271"/>
            <p14:sldId id="285"/>
            <p14:sldId id="286"/>
            <p14:sldId id="287"/>
            <p14:sldId id="280"/>
            <p14:sldId id="257"/>
            <p14:sldId id="275"/>
            <p14:sldId id="283"/>
          </p14:sldIdLst>
        </p14:section>
        <p14:section name="Подробнее" id="{2CC34DB2-6590-42C0-AD4B-A04C6060184E}">
          <p14:sldIdLst>
            <p14:sldId id="282"/>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Автор" initials="A" lastIdx="0"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4726"/>
    <a:srgbClr val="404040"/>
    <a:srgbClr val="FF9B45"/>
    <a:srgbClr val="DD462F"/>
    <a:srgbClr val="F8CFB6"/>
    <a:srgbClr val="F8CAB6"/>
    <a:srgbClr val="923922"/>
    <a:srgbClr val="F5F5F5"/>
    <a:srgbClr val="F2F2F2"/>
    <a:srgbClr val="D2B4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286" autoAdjust="0"/>
    <p:restoredTop sz="94241" autoAdjust="0"/>
  </p:normalViewPr>
  <p:slideViewPr>
    <p:cSldViewPr snapToGrid="0">
      <p:cViewPr varScale="1">
        <p:scale>
          <a:sx n="67" d="100"/>
          <a:sy n="67" d="100"/>
        </p:scale>
        <p:origin x="516" y="4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78" d="100"/>
          <a:sy n="78" d="100"/>
        </p:scale>
        <p:origin x="3264"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ru-RU"/>
          </a:p>
        </p:txBody>
      </p:sp>
      <p:sp>
        <p:nvSpPr>
          <p:cNvPr id="3" name="Дата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798014AD-F481-4E14-9BD9-D47CBAE72461}" type="datetime1">
              <a:rPr lang="ru-RU" smtClean="0"/>
              <a:t>14.01.2020</a:t>
            </a:fld>
            <a:endParaRPr lang="ru-RU"/>
          </a:p>
        </p:txBody>
      </p:sp>
      <p:sp>
        <p:nvSpPr>
          <p:cNvPr id="4" name="Нижний колонтитул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ru-RU"/>
          </a:p>
        </p:txBody>
      </p:sp>
      <p:sp>
        <p:nvSpPr>
          <p:cNvPr id="5" name="Номер слайда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C679768-A2FC-4D08-91F6-8DCE6C566B36}" type="slidenum">
              <a:rPr lang="ru-RU" smtClean="0"/>
              <a:t>‹#›</a:t>
            </a:fld>
            <a:endParaRPr lang="ru-RU"/>
          </a:p>
        </p:txBody>
      </p:sp>
    </p:spTree>
    <p:extLst>
      <p:ext uri="{BB962C8B-B14F-4D97-AF65-F5344CB8AC3E}">
        <p14:creationId xmlns:p14="http://schemas.microsoft.com/office/powerpoint/2010/main" val="183025516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ru-RU" noProof="0"/>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5455C72D-B947-43B7-ACB2-A2F85E78585E}" type="datetime1">
              <a:rPr lang="ru-RU" noProof="0" smtClean="0"/>
              <a:t>14.01.2020</a:t>
            </a:fld>
            <a:endParaRPr lang="ru-RU" noProof="0"/>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ru-RU" noProof="0"/>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ru-RU" noProof="0"/>
              <a:t>Щелкните, чтобы изменить стили текста образца слайда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ru-RU" noProof="0"/>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DF61EA0F-A667-4B49-8422-0062BC55E249}" type="slidenum">
              <a:rPr lang="ru-RU" noProof="0" smtClean="0"/>
              <a:t>‹#›</a:t>
            </a:fld>
            <a:endParaRPr lang="ru-RU" noProof="0"/>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685800" y="1143000"/>
            <a:ext cx="5486400" cy="3086100"/>
          </a:xfrm>
        </p:spPr>
      </p:sp>
      <p:sp>
        <p:nvSpPr>
          <p:cNvPr id="3" name="Заметки 2"/>
          <p:cNvSpPr>
            <a:spLocks noGrp="1"/>
          </p:cNvSpPr>
          <p:nvPr>
            <p:ph type="body" idx="1"/>
          </p:nvPr>
        </p:nvSpPr>
        <p:spPr/>
        <p:txBody>
          <a:bodyPr rtlCol="0"/>
          <a:lstStyle/>
          <a:p>
            <a:pPr rtl="0"/>
            <a:endParaRPr lang="ru-RU"/>
          </a:p>
        </p:txBody>
      </p:sp>
      <p:sp>
        <p:nvSpPr>
          <p:cNvPr id="4" name="Номер слайда 3"/>
          <p:cNvSpPr>
            <a:spLocks noGrp="1"/>
          </p:cNvSpPr>
          <p:nvPr>
            <p:ph type="sldNum" sz="quarter" idx="10"/>
          </p:nvPr>
        </p:nvSpPr>
        <p:spPr/>
        <p:txBody>
          <a:bodyPr rtlCol="0"/>
          <a:lstStyle/>
          <a:p>
            <a:pPr rtl="0"/>
            <a:fld id="{DF61EA0F-A667-4B49-8422-0062BC55E249}" type="slidenum">
              <a:rPr lang="ru-RU" smtClean="0"/>
              <a:t>1</a:t>
            </a:fld>
            <a:endParaRPr lang="ru-RU"/>
          </a:p>
        </p:txBody>
      </p:sp>
    </p:spTree>
    <p:extLst>
      <p:ext uri="{BB962C8B-B14F-4D97-AF65-F5344CB8AC3E}">
        <p14:creationId xmlns:p14="http://schemas.microsoft.com/office/powerpoint/2010/main" val="1011769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5"/>
          </p:nvPr>
        </p:nvSpPr>
        <p:spPr/>
        <p:txBody>
          <a:bodyPr/>
          <a:lstStyle/>
          <a:p>
            <a:pPr rtl="0"/>
            <a:fld id="{DF61EA0F-A667-4B49-8422-0062BC55E249}" type="slidenum">
              <a:rPr lang="ru-RU" smtClean="0"/>
              <a:t>2</a:t>
            </a:fld>
            <a:endParaRPr lang="ru-RU"/>
          </a:p>
        </p:txBody>
      </p:sp>
    </p:spTree>
    <p:extLst>
      <p:ext uri="{BB962C8B-B14F-4D97-AF65-F5344CB8AC3E}">
        <p14:creationId xmlns:p14="http://schemas.microsoft.com/office/powerpoint/2010/main" val="38650037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pPr rtl="0"/>
            <a:fld id="{DF61EA0F-A667-4B49-8422-0062BC55E249}" type="slidenum">
              <a:rPr lang="ru-RU" smtClean="0"/>
              <a:t>6</a:t>
            </a:fld>
            <a:endParaRPr lang="ru-RU"/>
          </a:p>
        </p:txBody>
      </p:sp>
    </p:spTree>
    <p:extLst>
      <p:ext uri="{BB962C8B-B14F-4D97-AF65-F5344CB8AC3E}">
        <p14:creationId xmlns:p14="http://schemas.microsoft.com/office/powerpoint/2010/main" val="14515342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5"/>
          </p:nvPr>
        </p:nvSpPr>
        <p:spPr/>
        <p:txBody>
          <a:bodyPr/>
          <a:lstStyle/>
          <a:p>
            <a:pPr rtl="0"/>
            <a:fld id="{DF61EA0F-A667-4B49-8422-0062BC55E249}" type="slidenum">
              <a:rPr lang="ru-RU" smtClean="0"/>
              <a:t>7</a:t>
            </a:fld>
            <a:endParaRPr lang="ru-RU"/>
          </a:p>
        </p:txBody>
      </p:sp>
    </p:spTree>
    <p:extLst>
      <p:ext uri="{BB962C8B-B14F-4D97-AF65-F5344CB8AC3E}">
        <p14:creationId xmlns:p14="http://schemas.microsoft.com/office/powerpoint/2010/main" val="25488923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5"/>
          </p:nvPr>
        </p:nvSpPr>
        <p:spPr/>
        <p:txBody>
          <a:bodyPr/>
          <a:lstStyle/>
          <a:p>
            <a:pPr rtl="0"/>
            <a:fld id="{DF61EA0F-A667-4B49-8422-0062BC55E249}" type="slidenum">
              <a:rPr lang="ru-RU" smtClean="0"/>
              <a:t>8</a:t>
            </a:fld>
            <a:endParaRPr lang="ru-RU"/>
          </a:p>
        </p:txBody>
      </p:sp>
    </p:spTree>
    <p:extLst>
      <p:ext uri="{BB962C8B-B14F-4D97-AF65-F5344CB8AC3E}">
        <p14:creationId xmlns:p14="http://schemas.microsoft.com/office/powerpoint/2010/main" val="30675939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685800" y="1143000"/>
            <a:ext cx="5486400" cy="3086100"/>
          </a:xfrm>
        </p:spPr>
      </p:sp>
      <p:sp>
        <p:nvSpPr>
          <p:cNvPr id="3" name="Заметки 2"/>
          <p:cNvSpPr>
            <a:spLocks noGrp="1"/>
          </p:cNvSpPr>
          <p:nvPr>
            <p:ph type="body" idx="1"/>
          </p:nvPr>
        </p:nvSpPr>
        <p:spPr/>
        <p:txBody>
          <a:bodyPr rtlCol="0"/>
          <a:lstStyle/>
          <a:p>
            <a:pPr rtl="0"/>
            <a:r>
              <a:rPr lang="ru-RU"/>
              <a:t>В режиме слайд-шоу щелкните стрелки, чтобы перейти по ссылкам.</a:t>
            </a:r>
          </a:p>
        </p:txBody>
      </p:sp>
      <p:sp>
        <p:nvSpPr>
          <p:cNvPr id="4" name="Номер слайда 3"/>
          <p:cNvSpPr>
            <a:spLocks noGrp="1"/>
          </p:cNvSpPr>
          <p:nvPr>
            <p:ph type="sldNum" sz="quarter" idx="10"/>
          </p:nvPr>
        </p:nvSpPr>
        <p:spPr/>
        <p:txBody>
          <a:bodyPr rtlCol="0"/>
          <a:lstStyle/>
          <a:p>
            <a:pPr rtl="0"/>
            <a:fld id="{DF61EA0F-A667-4B49-8422-0062BC55E249}" type="slidenum">
              <a:rPr lang="ru-RU" smtClean="0"/>
              <a:t>10</a:t>
            </a:fld>
            <a:endParaRPr lang="ru-RU"/>
          </a:p>
        </p:txBody>
      </p:sp>
    </p:spTree>
    <p:extLst>
      <p:ext uri="{BB962C8B-B14F-4D97-AF65-F5344CB8AC3E}">
        <p14:creationId xmlns:p14="http://schemas.microsoft.com/office/powerpoint/2010/main" val="34217808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ый слайд">
    <p:spTree>
      <p:nvGrpSpPr>
        <p:cNvPr id="1" name=""/>
        <p:cNvGrpSpPr/>
        <p:nvPr/>
      </p:nvGrpSpPr>
      <p:grpSpPr>
        <a:xfrm>
          <a:off x="0" y="0"/>
          <a:ext cx="0" cy="0"/>
          <a:chOff x="0" y="0"/>
          <a:chExt cx="0" cy="0"/>
        </a:xfrm>
      </p:grpSpPr>
      <p:sp>
        <p:nvSpPr>
          <p:cNvPr id="7" name="Прямоугольник 6"/>
          <p:cNvSpPr/>
          <p:nvPr userDrawn="1"/>
        </p:nvSpPr>
        <p:spPr bwMode="blackWhite">
          <a:xfrm>
            <a:off x="254950" y="262784"/>
            <a:ext cx="11682101" cy="633243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sz="1800" noProof="0"/>
          </a:p>
        </p:txBody>
      </p:sp>
      <p:sp>
        <p:nvSpPr>
          <p:cNvPr id="2" name="Заголовок 1"/>
          <p:cNvSpPr>
            <a:spLocks noGrp="1"/>
          </p:cNvSpPr>
          <p:nvPr>
            <p:ph type="title"/>
          </p:nvPr>
        </p:nvSpPr>
        <p:spPr/>
        <p:txBody>
          <a:bodyPr rtlCol="0"/>
          <a:lstStyle/>
          <a:p>
            <a:pPr rtl="0"/>
            <a:r>
              <a:rPr lang="ru-RU" noProof="0"/>
              <a:t>Образец заголовка</a:t>
            </a:r>
          </a:p>
        </p:txBody>
      </p:sp>
    </p:spTree>
    <p:extLst>
      <p:ext uri="{BB962C8B-B14F-4D97-AF65-F5344CB8AC3E}">
        <p14:creationId xmlns:p14="http://schemas.microsoft.com/office/powerpoint/2010/main" val="1718549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9" name="Прямоугольник 8"/>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rtl="0"/>
            <a:endParaRPr lang="ru-RU" sz="1800" noProof="0"/>
          </a:p>
        </p:txBody>
      </p:sp>
      <p:cxnSp>
        <p:nvCxnSpPr>
          <p:cNvPr id="12" name="Прямая соединительная линия 11"/>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
        <p:nvSpPr>
          <p:cNvPr id="4" name="Заголовок 3"/>
          <p:cNvSpPr>
            <a:spLocks noGrp="1"/>
          </p:cNvSpPr>
          <p:nvPr>
            <p:ph type="title"/>
          </p:nvPr>
        </p:nvSpPr>
        <p:spPr>
          <a:xfrm>
            <a:off x="521207" y="448056"/>
            <a:ext cx="6877119" cy="640080"/>
          </a:xfrm>
        </p:spPr>
        <p:txBody>
          <a:bodyPr rtlCol="0" anchor="b" anchorCtr="0">
            <a:normAutofit/>
          </a:bodyPr>
          <a:lstStyle>
            <a:lvl1pPr>
              <a:defRPr sz="2800">
                <a:solidFill>
                  <a:schemeClr val="bg2">
                    <a:lumMod val="25000"/>
                  </a:schemeClr>
                </a:solidFill>
              </a:defRPr>
            </a:lvl1pPr>
          </a:lstStyle>
          <a:p>
            <a:pPr rtl="0"/>
            <a:r>
              <a:rPr lang="ru-RU" noProof="0"/>
              <a:t>Образец заголовка</a:t>
            </a:r>
          </a:p>
        </p:txBody>
      </p:sp>
      <p:sp>
        <p:nvSpPr>
          <p:cNvPr id="3" name="Объект 2"/>
          <p:cNvSpPr>
            <a:spLocks noGrp="1"/>
          </p:cNvSpPr>
          <p:nvPr>
            <p:ph sz="quarter" idx="10" hasCustomPrompt="1"/>
          </p:nvPr>
        </p:nvSpPr>
        <p:spPr>
          <a:xfrm>
            <a:off x="539496" y="1435608"/>
            <a:ext cx="4416552" cy="3977640"/>
          </a:xfrm>
        </p:spPr>
        <p:txBody>
          <a:bodyPr vert="horz" lIns="91440" tIns="45720" rIns="91440" bIns="45720" rtlCol="0">
            <a:normAutofit/>
          </a:bodyPr>
          <a:lstStyle>
            <a:lvl1pPr>
              <a:defRPr lang="en-US" sz="1200" smtClean="0">
                <a:solidFill>
                  <a:schemeClr val="tx1">
                    <a:lumMod val="75000"/>
                    <a:lumOff val="25000"/>
                  </a:schemeClr>
                </a:solidFill>
              </a:defRPr>
            </a:lvl1pPr>
            <a:lvl2pPr>
              <a:defRPr lang="en-US" sz="1200" smtClean="0">
                <a:solidFill>
                  <a:schemeClr val="tx1">
                    <a:lumMod val="75000"/>
                    <a:lumOff val="25000"/>
                  </a:schemeClr>
                </a:solidFill>
              </a:defRPr>
            </a:lvl2pPr>
            <a:lvl3pPr>
              <a:defRPr lang="en-US" sz="1200" smtClean="0">
                <a:solidFill>
                  <a:schemeClr val="tx1">
                    <a:lumMod val="75000"/>
                    <a:lumOff val="25000"/>
                  </a:schemeClr>
                </a:solidFill>
              </a:defRPr>
            </a:lvl3pPr>
            <a:lvl4pPr>
              <a:defRPr lang="en-US" sz="1200" smtClean="0">
                <a:solidFill>
                  <a:schemeClr val="tx1">
                    <a:lumMod val="75000"/>
                    <a:lumOff val="25000"/>
                  </a:schemeClr>
                </a:solidFill>
              </a:defRPr>
            </a:lvl4pPr>
            <a:lvl5pPr>
              <a:defRPr lang="en-US" sz="1200">
                <a:solidFill>
                  <a:schemeClr val="tx1">
                    <a:lumMod val="75000"/>
                    <a:lumOff val="25000"/>
                  </a:schemeClr>
                </a:solidFill>
              </a:defRPr>
            </a:lvl5pPr>
          </a:lstStyle>
          <a:p>
            <a:pPr marL="0" lvl="0" indent="0" rtl="0">
              <a:lnSpc>
                <a:spcPct val="150000"/>
              </a:lnSpc>
              <a:spcBef>
                <a:spcPts val="1000"/>
              </a:spcBef>
              <a:spcAft>
                <a:spcPts val="1200"/>
              </a:spcAft>
              <a:buNone/>
            </a:pPr>
            <a:r>
              <a:rPr lang="ru-RU" noProof="0"/>
              <a:t>Щелкните, чтобы изменить стили текста образца слайда</a:t>
            </a:r>
          </a:p>
          <a:p>
            <a:pPr marL="0" lvl="1" indent="0" rtl="0">
              <a:lnSpc>
                <a:spcPct val="150000"/>
              </a:lnSpc>
              <a:spcBef>
                <a:spcPts val="1000"/>
              </a:spcBef>
              <a:spcAft>
                <a:spcPts val="1200"/>
              </a:spcAft>
              <a:buNone/>
            </a:pPr>
            <a:r>
              <a:rPr lang="ru-RU" noProof="0"/>
              <a:t>Второй уровень</a:t>
            </a:r>
          </a:p>
          <a:p>
            <a:pPr marL="0" lvl="2" indent="0" rtl="0">
              <a:lnSpc>
                <a:spcPct val="150000"/>
              </a:lnSpc>
              <a:spcBef>
                <a:spcPts val="1000"/>
              </a:spcBef>
              <a:spcAft>
                <a:spcPts val="1200"/>
              </a:spcAft>
              <a:buNone/>
            </a:pPr>
            <a:r>
              <a:rPr lang="ru-RU" noProof="0"/>
              <a:t>Третий уровень</a:t>
            </a:r>
          </a:p>
          <a:p>
            <a:pPr marL="0" lvl="3" indent="0" rtl="0">
              <a:lnSpc>
                <a:spcPct val="150000"/>
              </a:lnSpc>
              <a:spcBef>
                <a:spcPts val="1000"/>
              </a:spcBef>
              <a:spcAft>
                <a:spcPts val="1200"/>
              </a:spcAft>
              <a:buNone/>
            </a:pPr>
            <a:r>
              <a:rPr lang="ru-RU" noProof="0"/>
              <a:t>Четвертый уровень</a:t>
            </a:r>
          </a:p>
          <a:p>
            <a:pPr marL="0" lvl="4" indent="0" rtl="0">
              <a:lnSpc>
                <a:spcPct val="150000"/>
              </a:lnSpc>
              <a:spcBef>
                <a:spcPts val="1000"/>
              </a:spcBef>
              <a:spcAft>
                <a:spcPts val="1200"/>
              </a:spcAft>
              <a:buNone/>
            </a:pPr>
            <a:r>
              <a:rPr lang="ru-RU" noProof="0"/>
              <a:t>Пятый уровень</a:t>
            </a:r>
          </a:p>
        </p:txBody>
      </p:sp>
      <p:sp>
        <p:nvSpPr>
          <p:cNvPr id="6" name="Дата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pPr rtl="0"/>
            <a:fld id="{9BEA9688-C9C9-4214-807D-21324925409C}" type="datetime1">
              <a:rPr lang="ru-RU" noProof="0" smtClean="0"/>
              <a:t>14.01.2020</a:t>
            </a:fld>
            <a:endParaRPr lang="ru-RU" noProof="0"/>
          </a:p>
        </p:txBody>
      </p:sp>
      <p:sp>
        <p:nvSpPr>
          <p:cNvPr id="7" name="Нижний колонтитул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pPr rtl="0"/>
            <a:endParaRPr lang="ru-RU" noProof="0"/>
          </a:p>
        </p:txBody>
      </p:sp>
      <p:sp>
        <p:nvSpPr>
          <p:cNvPr id="8" name="Номер слайда 5"/>
          <p:cNvSpPr>
            <a:spLocks noGrp="1"/>
          </p:cNvSpPr>
          <p:nvPr>
            <p:ph type="sldNum" sz="quarter" idx="4"/>
          </p:nvPr>
        </p:nvSpPr>
        <p:spPr>
          <a:xfrm>
            <a:off x="8371926"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pPr rtl="0"/>
            <a:fld id="{9860EDB8-5305-433F-BE41-D7A86D811DB3}" type="slidenum">
              <a:rPr lang="ru-RU" noProof="0" smtClean="0"/>
              <a:pPr/>
              <a:t>‹#›</a:t>
            </a:fld>
            <a:endParaRPr lang="ru-RU" noProof="0"/>
          </a:p>
        </p:txBody>
      </p:sp>
    </p:spTree>
    <p:extLst>
      <p:ext uri="{BB962C8B-B14F-4D97-AF65-F5344CB8AC3E}">
        <p14:creationId xmlns:p14="http://schemas.microsoft.com/office/powerpoint/2010/main" val="218583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Заголовок раздела">
    <p:spTree>
      <p:nvGrpSpPr>
        <p:cNvPr id="1" name=""/>
        <p:cNvGrpSpPr/>
        <p:nvPr/>
      </p:nvGrpSpPr>
      <p:grpSpPr>
        <a:xfrm>
          <a:off x="0" y="0"/>
          <a:ext cx="0" cy="0"/>
          <a:chOff x="0" y="0"/>
          <a:chExt cx="0" cy="0"/>
        </a:xfrm>
      </p:grpSpPr>
      <p:sp>
        <p:nvSpPr>
          <p:cNvPr id="9" name="Прямоугольник 8"/>
          <p:cNvSpPr/>
          <p:nvPr userDrawn="1"/>
        </p:nvSpPr>
        <p:spPr>
          <a:xfrm>
            <a:off x="254951" y="262784"/>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sz="1800" noProof="0"/>
          </a:p>
        </p:txBody>
      </p:sp>
      <p:sp>
        <p:nvSpPr>
          <p:cNvPr id="10" name="Прямоугольник 9"/>
          <p:cNvSpPr/>
          <p:nvPr userDrawn="1"/>
        </p:nvSpPr>
        <p:spPr bwMode="blackWhite">
          <a:xfrm>
            <a:off x="254950" y="262784"/>
            <a:ext cx="11682101" cy="207264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sz="1800" noProof="0"/>
          </a:p>
        </p:txBody>
      </p:sp>
      <p:sp>
        <p:nvSpPr>
          <p:cNvPr id="2" name="Заголовок 1"/>
          <p:cNvSpPr>
            <a:spLocks noGrp="1"/>
          </p:cNvSpPr>
          <p:nvPr>
            <p:ph type="title"/>
          </p:nvPr>
        </p:nvSpPr>
        <p:spPr>
          <a:xfrm>
            <a:off x="521208" y="1536192"/>
            <a:ext cx="6876288" cy="640080"/>
          </a:xfrm>
        </p:spPr>
        <p:txBody>
          <a:bodyPr rtlCol="0">
            <a:normAutofit/>
          </a:bodyPr>
          <a:lstStyle>
            <a:lvl1pPr>
              <a:defRPr sz="3600">
                <a:solidFill>
                  <a:schemeClr val="bg1"/>
                </a:solidFill>
              </a:defRPr>
            </a:lvl1pPr>
          </a:lstStyle>
          <a:p>
            <a:pPr rtl="0"/>
            <a:r>
              <a:rPr lang="ru-RU" noProof="0"/>
              <a:t>Образец заголовка</a:t>
            </a:r>
          </a:p>
        </p:txBody>
      </p:sp>
      <p:sp>
        <p:nvSpPr>
          <p:cNvPr id="7" name="Объект 6"/>
          <p:cNvSpPr>
            <a:spLocks noGrp="1"/>
          </p:cNvSpPr>
          <p:nvPr>
            <p:ph sz="quarter" idx="13" hasCustomPrompt="1"/>
          </p:nvPr>
        </p:nvSpPr>
        <p:spPr>
          <a:xfrm>
            <a:off x="539496" y="2560320"/>
            <a:ext cx="9445752" cy="3977640"/>
          </a:xfrm>
        </p:spPr>
        <p:txBody>
          <a:bodyPr vert="horz" lIns="91440" tIns="45720" rIns="91440" bIns="45720" rtlCol="0">
            <a:normAutofit/>
          </a:bodyPr>
          <a:lstStyle>
            <a:lvl1pPr>
              <a:defRPr lang="en-US" sz="2400" smtClean="0">
                <a:solidFill>
                  <a:schemeClr val="tx1">
                    <a:lumMod val="75000"/>
                    <a:lumOff val="25000"/>
                  </a:schemeClr>
                </a:solidFill>
                <a:latin typeface="+mj-lt"/>
              </a:defRPr>
            </a:lvl1pPr>
            <a:lvl2pPr>
              <a:defRPr lang="en-US" sz="1200" dirty="0" smtClean="0">
                <a:solidFill>
                  <a:schemeClr val="tx1">
                    <a:lumMod val="75000"/>
                    <a:lumOff val="25000"/>
                  </a:schemeClr>
                </a:solidFill>
              </a:defRPr>
            </a:lvl2pPr>
            <a:lvl3pPr>
              <a:defRPr lang="en-US" sz="1200" dirty="0" smtClean="0">
                <a:solidFill>
                  <a:schemeClr val="tx1">
                    <a:lumMod val="75000"/>
                    <a:lumOff val="25000"/>
                  </a:schemeClr>
                </a:solidFill>
              </a:defRPr>
            </a:lvl3pPr>
            <a:lvl4pPr>
              <a:defRPr lang="en-US" sz="1200" dirty="0" smtClean="0">
                <a:solidFill>
                  <a:schemeClr val="tx1">
                    <a:lumMod val="75000"/>
                    <a:lumOff val="25000"/>
                  </a:schemeClr>
                </a:solidFill>
              </a:defRPr>
            </a:lvl4pPr>
            <a:lvl5pPr>
              <a:defRPr lang="en-US" sz="1200" dirty="0">
                <a:solidFill>
                  <a:schemeClr val="tx1">
                    <a:lumMod val="75000"/>
                    <a:lumOff val="25000"/>
                  </a:schemeClr>
                </a:solidFill>
              </a:defRPr>
            </a:lvl5pPr>
          </a:lstStyle>
          <a:p>
            <a:pPr marL="0" lvl="0" indent="0" rtl="0">
              <a:lnSpc>
                <a:spcPct val="150000"/>
              </a:lnSpc>
              <a:spcBef>
                <a:spcPts val="1000"/>
              </a:spcBef>
              <a:spcAft>
                <a:spcPts val="1200"/>
              </a:spcAft>
              <a:buNone/>
            </a:pPr>
            <a:r>
              <a:rPr lang="ru-RU" noProof="0"/>
              <a:t>Щелкните, чтобы изменить стили текста образца слайда</a:t>
            </a:r>
          </a:p>
          <a:p>
            <a:pPr marL="0" lvl="1" indent="0" rtl="0">
              <a:lnSpc>
                <a:spcPct val="150000"/>
              </a:lnSpc>
              <a:spcBef>
                <a:spcPts val="1000"/>
              </a:spcBef>
              <a:spcAft>
                <a:spcPts val="1200"/>
              </a:spcAft>
              <a:buNone/>
            </a:pPr>
            <a:r>
              <a:rPr lang="ru-RU" noProof="0"/>
              <a:t>Второй уровень</a:t>
            </a:r>
          </a:p>
          <a:p>
            <a:pPr marL="0" lvl="2" indent="0" rtl="0">
              <a:lnSpc>
                <a:spcPct val="150000"/>
              </a:lnSpc>
              <a:spcBef>
                <a:spcPts val="1000"/>
              </a:spcBef>
              <a:spcAft>
                <a:spcPts val="1200"/>
              </a:spcAft>
              <a:buNone/>
            </a:pPr>
            <a:r>
              <a:rPr lang="ru-RU" noProof="0"/>
              <a:t>Третий уровень</a:t>
            </a:r>
          </a:p>
          <a:p>
            <a:pPr marL="0" lvl="3" indent="0" rtl="0">
              <a:lnSpc>
                <a:spcPct val="150000"/>
              </a:lnSpc>
              <a:spcBef>
                <a:spcPts val="1000"/>
              </a:spcBef>
              <a:spcAft>
                <a:spcPts val="1200"/>
              </a:spcAft>
              <a:buNone/>
            </a:pPr>
            <a:r>
              <a:rPr lang="ru-RU" noProof="0"/>
              <a:t>Четвертый уровень</a:t>
            </a:r>
          </a:p>
          <a:p>
            <a:pPr marL="0" lvl="4" indent="0" rtl="0">
              <a:lnSpc>
                <a:spcPct val="150000"/>
              </a:lnSpc>
              <a:spcBef>
                <a:spcPts val="1000"/>
              </a:spcBef>
              <a:spcAft>
                <a:spcPts val="1200"/>
              </a:spcAft>
              <a:buNone/>
            </a:pPr>
            <a:r>
              <a:rPr lang="ru-RU" noProof="0"/>
              <a:t>Пятый уровень</a:t>
            </a:r>
          </a:p>
        </p:txBody>
      </p:sp>
    </p:spTree>
    <p:extLst>
      <p:ext uri="{BB962C8B-B14F-4D97-AF65-F5344CB8AC3E}">
        <p14:creationId xmlns:p14="http://schemas.microsoft.com/office/powerpoint/2010/main" val="13356555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Прямоугольник 6"/>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rtl="0"/>
            <a:endParaRPr lang="ru-RU" sz="1800" noProof="0"/>
          </a:p>
        </p:txBody>
      </p:sp>
      <p:sp>
        <p:nvSpPr>
          <p:cNvPr id="2" name="Заголовок 1"/>
          <p:cNvSpPr>
            <a:spLocks noGrp="1"/>
          </p:cNvSpPr>
          <p:nvPr>
            <p:ph type="title"/>
          </p:nvPr>
        </p:nvSpPr>
        <p:spPr>
          <a:xfrm>
            <a:off x="521208" y="448056"/>
            <a:ext cx="6876288" cy="640080"/>
          </a:xfrm>
          <a:prstGeom prst="rect">
            <a:avLst/>
          </a:prstGeom>
        </p:spPr>
        <p:txBody>
          <a:bodyPr vert="horz" lIns="91440" tIns="45720" rIns="91440" bIns="45720" rtlCol="0" anchor="b" anchorCtr="0">
            <a:normAutofit/>
          </a:bodyPr>
          <a:lstStyle/>
          <a:p>
            <a:pPr rtl="0"/>
            <a:r>
              <a:rPr lang="ru-RU" noProof="0"/>
              <a:t>Стиль образца заголовка</a:t>
            </a:r>
          </a:p>
        </p:txBody>
      </p:sp>
      <p:sp>
        <p:nvSpPr>
          <p:cNvPr id="3" name="Текст 2"/>
          <p:cNvSpPr>
            <a:spLocks noGrp="1"/>
          </p:cNvSpPr>
          <p:nvPr>
            <p:ph type="body" idx="1"/>
          </p:nvPr>
        </p:nvSpPr>
        <p:spPr>
          <a:xfrm>
            <a:off x="539496" y="1435608"/>
            <a:ext cx="4416552" cy="3977640"/>
          </a:xfrm>
          <a:prstGeom prst="rect">
            <a:avLst/>
          </a:prstGeom>
        </p:spPr>
        <p:txBody>
          <a:bodyPr vert="horz" lIns="91440" tIns="45720" rIns="91440" bIns="45720" rtlCol="0">
            <a:normAutofit/>
          </a:bodyPr>
          <a:lstStyle/>
          <a:p>
            <a:pPr lvl="0" rtl="0"/>
            <a:r>
              <a:rPr lang="ru-RU" noProof="0"/>
              <a:t>Щелкните, чтобы изменить стили текста образца слайда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4" name="Дата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pPr rtl="0"/>
            <a:fld id="{72EB7719-815B-4B5E-83ED-26C3E4DC4C4F}" type="datetime1">
              <a:rPr lang="ru-RU" noProof="0" smtClean="0"/>
              <a:t>14.01.2020</a:t>
            </a:fld>
            <a:endParaRPr lang="ru-RU" noProof="0" dirty="0"/>
          </a:p>
        </p:txBody>
      </p:sp>
      <p:sp>
        <p:nvSpPr>
          <p:cNvPr id="5" name="Нижний колонтитул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pPr rtl="0"/>
            <a:endParaRPr lang="ru-RU" noProof="0"/>
          </a:p>
        </p:txBody>
      </p:sp>
      <p:sp>
        <p:nvSpPr>
          <p:cNvPr id="6" name="Номер слайда 5"/>
          <p:cNvSpPr>
            <a:spLocks noGrp="1"/>
          </p:cNvSpPr>
          <p:nvPr>
            <p:ph type="sldNum" sz="quarter" idx="4"/>
          </p:nvPr>
        </p:nvSpPr>
        <p:spPr>
          <a:xfrm>
            <a:off x="8375904"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pPr rtl="0"/>
            <a:fld id="{9860EDB8-5305-433F-BE41-D7A86D811DB3}" type="slidenum">
              <a:rPr lang="ru-RU" noProof="0" smtClean="0"/>
              <a:pPr/>
              <a:t>‹#›</a:t>
            </a:fld>
            <a:endParaRPr lang="ru-RU" noProof="0"/>
          </a:p>
        </p:txBody>
      </p:sp>
      <p:cxnSp>
        <p:nvCxnSpPr>
          <p:cNvPr id="8" name="Прямая соединительная линия 7"/>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hf sldNum="0" hdr="0" ftr="0" dt="0"/>
  <p:txStyles>
    <p:titleStyle>
      <a:lvl1pPr algn="l" defTabSz="914400" rtl="0" eaLnBrk="1" latinLnBrk="0" hangingPunct="1">
        <a:spcBef>
          <a:spcPct val="0"/>
        </a:spcBef>
        <a:buNone/>
        <a:defRPr sz="2800" kern="1200">
          <a:solidFill>
            <a:schemeClr val="tx1"/>
          </a:solidFill>
          <a:latin typeface="+mj-lt"/>
          <a:ea typeface="+mj-ea"/>
          <a:cs typeface="+mj-cs"/>
        </a:defRPr>
      </a:lvl1pPr>
    </p:titleStyle>
    <p:bodyStyle>
      <a:lvl1pPr marL="0" indent="0" algn="l" defTabSz="914400" rtl="0" eaLnBrk="1" latinLnBrk="0" hangingPunct="1">
        <a:lnSpc>
          <a:spcPct val="150000"/>
        </a:lnSpc>
        <a:spcBef>
          <a:spcPts val="1000"/>
        </a:spcBef>
        <a:spcAft>
          <a:spcPts val="1200"/>
        </a:spcAft>
        <a:buFontTx/>
        <a:buNone/>
        <a:defRPr lang="en-US" sz="1200" kern="1200" dirty="0">
          <a:solidFill>
            <a:schemeClr val="tx1"/>
          </a:solidFill>
          <a:latin typeface="+mn-lt"/>
          <a:ea typeface="+mn-ea"/>
          <a:cs typeface="+mn-cs"/>
        </a:defRPr>
      </a:lvl1pPr>
      <a:lvl2pPr marL="228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2pPr>
      <a:lvl3pPr marL="685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3pPr>
      <a:lvl4pPr marL="11430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4pPr>
      <a:lvl5pPr marL="16002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5pPr>
      <a:lvl6pPr marL="20574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6pPr>
      <a:lvl7pPr marL="2514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7pPr>
      <a:lvl8pPr marL="2971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8pPr>
      <a:lvl9pPr marL="3429000" indent="-228600" algn="l" defTabSz="9144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hyperlink" Target="http://go.microsoft.com/fwlink/?LinkId=617172"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38200" y="1164324"/>
            <a:ext cx="10515600" cy="2387600"/>
          </a:xfrm>
        </p:spPr>
        <p:txBody>
          <a:bodyPr rtlCol="0" anchor="ctr" anchorCtr="0">
            <a:normAutofit/>
          </a:bodyPr>
          <a:lstStyle/>
          <a:p>
            <a:pPr rtl="0"/>
            <a:r>
              <a:rPr lang="ru-RU" sz="4800" dirty="0">
                <a:solidFill>
                  <a:schemeClr val="bg1"/>
                </a:solidFill>
              </a:rPr>
              <a:t>Умный счетчик отопления</a:t>
            </a:r>
          </a:p>
        </p:txBody>
      </p:sp>
      <p:sp>
        <p:nvSpPr>
          <p:cNvPr id="3" name="Подзаголовок 2"/>
          <p:cNvSpPr>
            <a:spLocks noGrp="1"/>
          </p:cNvSpPr>
          <p:nvPr>
            <p:ph type="subTitle" idx="4294967295"/>
          </p:nvPr>
        </p:nvSpPr>
        <p:spPr>
          <a:xfrm>
            <a:off x="838200" y="3551924"/>
            <a:ext cx="9582736" cy="2806680"/>
          </a:xfrm>
        </p:spPr>
        <p:txBody>
          <a:bodyPr rtlCol="0">
            <a:normAutofit fontScale="77500" lnSpcReduction="20000"/>
          </a:bodyPr>
          <a:lstStyle/>
          <a:p>
            <a:r>
              <a:rPr lang="ru-RU" sz="2900" dirty="0">
                <a:solidFill>
                  <a:schemeClr val="bg1"/>
                </a:solidFill>
                <a:latin typeface="+mj-lt"/>
              </a:rPr>
              <a:t>Микрюков Максим Сергеевич  </a:t>
            </a:r>
            <a:r>
              <a:rPr lang="ru-RU" sz="2900" dirty="0">
                <a:solidFill>
                  <a:schemeClr val="accent4"/>
                </a:solidFill>
                <a:latin typeface="+mj-lt"/>
              </a:rPr>
              <a:t>РИ-190017</a:t>
            </a:r>
            <a:br>
              <a:rPr lang="ru-RU" sz="2900" dirty="0">
                <a:solidFill>
                  <a:schemeClr val="bg1"/>
                </a:solidFill>
                <a:latin typeface="+mj-lt"/>
              </a:rPr>
            </a:br>
            <a:r>
              <a:rPr lang="ru-RU" sz="2900" dirty="0">
                <a:solidFill>
                  <a:schemeClr val="bg1"/>
                </a:solidFill>
                <a:latin typeface="+mj-lt"/>
              </a:rPr>
              <a:t>Глебова Анастасия Александровна  </a:t>
            </a:r>
            <a:r>
              <a:rPr lang="ru-RU" sz="2900" dirty="0">
                <a:solidFill>
                  <a:schemeClr val="accent4"/>
                </a:solidFill>
                <a:latin typeface="+mj-lt"/>
              </a:rPr>
              <a:t>РИ-190018</a:t>
            </a:r>
            <a:br>
              <a:rPr lang="en-AU" sz="2900" dirty="0">
                <a:solidFill>
                  <a:schemeClr val="accent4"/>
                </a:solidFill>
                <a:latin typeface="+mj-lt"/>
              </a:rPr>
            </a:br>
            <a:r>
              <a:rPr lang="ru-RU" sz="2900" dirty="0">
                <a:solidFill>
                  <a:schemeClr val="bg1"/>
                </a:solidFill>
                <a:latin typeface="+mj-lt"/>
              </a:rPr>
              <a:t>Худорожкова Александра Вячеславовна  </a:t>
            </a:r>
            <a:r>
              <a:rPr lang="ru-RU" sz="2900" dirty="0">
                <a:solidFill>
                  <a:schemeClr val="accent4"/>
                </a:solidFill>
                <a:latin typeface="+mj-lt"/>
              </a:rPr>
              <a:t>РИ-190019</a:t>
            </a:r>
            <a:br>
              <a:rPr lang="en-AU" sz="2900" dirty="0">
                <a:solidFill>
                  <a:schemeClr val="accent4"/>
                </a:solidFill>
                <a:latin typeface="+mj-lt"/>
              </a:rPr>
            </a:br>
            <a:r>
              <a:rPr lang="ru-RU" sz="2900" dirty="0" err="1">
                <a:solidFill>
                  <a:schemeClr val="bg1"/>
                </a:solidFill>
                <a:latin typeface="+mj-lt"/>
              </a:rPr>
              <a:t>Верхотурцев</a:t>
            </a:r>
            <a:r>
              <a:rPr lang="ru-RU" sz="2900" dirty="0">
                <a:solidFill>
                  <a:schemeClr val="bg1"/>
                </a:solidFill>
                <a:latin typeface="+mj-lt"/>
              </a:rPr>
              <a:t> Артем Вадимович  </a:t>
            </a:r>
            <a:r>
              <a:rPr lang="ru-RU" sz="2900" dirty="0">
                <a:solidFill>
                  <a:schemeClr val="accent4"/>
                </a:solidFill>
                <a:latin typeface="+mj-lt"/>
              </a:rPr>
              <a:t>РИ-190016</a:t>
            </a:r>
            <a:br>
              <a:rPr lang="ru-RU" sz="2400" dirty="0">
                <a:solidFill>
                  <a:schemeClr val="bg1"/>
                </a:solidFill>
                <a:latin typeface="+mj-lt"/>
              </a:rPr>
            </a:br>
            <a:br>
              <a:rPr lang="ru-RU" sz="2400" dirty="0">
                <a:solidFill>
                  <a:schemeClr val="bg1"/>
                </a:solidFill>
                <a:latin typeface="+mj-lt"/>
              </a:rPr>
            </a:br>
            <a:endParaRPr lang="ru-RU" sz="2400" dirty="0">
              <a:solidFill>
                <a:schemeClr val="bg1"/>
              </a:solidFill>
              <a:latin typeface="+mj-lt"/>
            </a:endParaRPr>
          </a:p>
        </p:txBody>
      </p:sp>
    </p:spTree>
    <p:extLst>
      <p:ext uri="{BB962C8B-B14F-4D97-AF65-F5344CB8AC3E}">
        <p14:creationId xmlns:p14="http://schemas.microsoft.com/office/powerpoint/2010/main" val="24718077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89FE03A0-9208-40E1-BACD-676CA575848E}"/>
              </a:ext>
            </a:extLst>
          </p:cNvPr>
          <p:cNvSpPr txBox="1"/>
          <p:nvPr/>
        </p:nvSpPr>
        <p:spPr>
          <a:xfrm>
            <a:off x="3149600" y="2830286"/>
            <a:ext cx="8186058" cy="769441"/>
          </a:xfrm>
          <a:prstGeom prst="rect">
            <a:avLst/>
          </a:prstGeom>
          <a:noFill/>
        </p:spPr>
        <p:txBody>
          <a:bodyPr wrap="square" rtlCol="0">
            <a:spAutoFit/>
          </a:bodyPr>
          <a:lstStyle/>
          <a:p>
            <a:r>
              <a:rPr lang="ru-RU" sz="4400" dirty="0"/>
              <a:t>Спасибо за внимание!</a:t>
            </a:r>
          </a:p>
        </p:txBody>
      </p:sp>
    </p:spTree>
    <p:extLst>
      <p:ext uri="{BB962C8B-B14F-4D97-AF65-F5344CB8AC3E}">
        <p14:creationId xmlns:p14="http://schemas.microsoft.com/office/powerpoint/2010/main" val="8930258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xmlns:p14="http://schemas.microsoft.com/office/powerpoint/2010/mai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7"/>
          <p:cNvSpPr>
            <a:spLocks noGrp="1"/>
          </p:cNvSpPr>
          <p:nvPr>
            <p:ph type="title"/>
          </p:nvPr>
        </p:nvSpPr>
        <p:spPr/>
        <p:txBody>
          <a:bodyPr rtlCol="0">
            <a:noAutofit/>
          </a:bodyPr>
          <a:lstStyle/>
          <a:p>
            <a:pPr rtl="0"/>
            <a:r>
              <a:rPr lang="ru-RU" dirty="0">
                <a:latin typeface="Segoe UI Light" panose="020B0502040204020203" pitchFamily="34" charset="0"/>
                <a:cs typeface="Segoe UI Light" panose="020B0502040204020203" pitchFamily="34" charset="0"/>
              </a:rPr>
              <a:t>Что такое умный счётчик отопления?</a:t>
            </a:r>
          </a:p>
        </p:txBody>
      </p:sp>
      <p:sp>
        <p:nvSpPr>
          <p:cNvPr id="38" name="Объект 17"/>
          <p:cNvSpPr txBox="1">
            <a:spLocks/>
          </p:cNvSpPr>
          <p:nvPr/>
        </p:nvSpPr>
        <p:spPr>
          <a:xfrm>
            <a:off x="483141" y="2296233"/>
            <a:ext cx="6953249" cy="3009192"/>
          </a:xfrm>
          <a:prstGeom prst="rect">
            <a:avLst/>
          </a:prstGeom>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Aft>
                <a:spcPts val="600"/>
              </a:spcAft>
              <a:buNone/>
              <a:defRPr/>
            </a:pPr>
            <a:r>
              <a:rPr lang="ru-RU" sz="2000" b="1" dirty="0"/>
              <a:t>Умный счетчик отопления </a:t>
            </a:r>
            <a:r>
              <a:rPr lang="ru-RU" sz="2000" dirty="0"/>
              <a:t>представляет собой электронное устройство, измеряющее объем израсходованных тепловых ресурсов радиатора отопления, температуру помещения, предназначенное для экономии финансовых средств пользователя при оплате коммунальных услуг по отоплению за счет автоматизации процесса регулирования температуры помещения.</a:t>
            </a:r>
          </a:p>
        </p:txBody>
      </p:sp>
      <p:pic>
        <p:nvPicPr>
          <p:cNvPr id="4" name="Рисунок 3"/>
          <p:cNvPicPr>
            <a:picLocks noChangeAspect="1"/>
          </p:cNvPicPr>
          <p:nvPr/>
        </p:nvPicPr>
        <p:blipFill>
          <a:blip r:embed="rId3"/>
          <a:stretch>
            <a:fillRect/>
          </a:stretch>
        </p:blipFill>
        <p:spPr>
          <a:xfrm>
            <a:off x="7172324" y="1638653"/>
            <a:ext cx="4657345" cy="4657345"/>
          </a:xfrm>
          <a:prstGeom prst="rect">
            <a:avLst/>
          </a:prstGeom>
          <a:ln>
            <a:noFill/>
          </a:ln>
          <a:effectLst>
            <a:softEdge rad="112500"/>
          </a:effectLst>
        </p:spPr>
      </p:pic>
    </p:spTree>
    <p:extLst>
      <p:ext uri="{BB962C8B-B14F-4D97-AF65-F5344CB8AC3E}">
        <p14:creationId xmlns:p14="http://schemas.microsoft.com/office/powerpoint/2010/main" val="345761616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21207" y="448056"/>
            <a:ext cx="7965568" cy="640080"/>
          </a:xfrm>
        </p:spPr>
        <p:txBody>
          <a:bodyPr>
            <a:normAutofit fontScale="90000"/>
          </a:bodyPr>
          <a:lstStyle/>
          <a:p>
            <a:r>
              <a:rPr lang="ru-RU" dirty="0">
                <a:latin typeface="Segoe UI Light" panose="020B0502040204020203" pitchFamily="34" charset="0"/>
                <a:cs typeface="Segoe UI Light" panose="020B0502040204020203" pitchFamily="34" charset="0"/>
              </a:rPr>
              <a:t>Основной функционал умного счётчика отопления</a:t>
            </a:r>
            <a:endParaRPr lang="ru-RU" dirty="0"/>
          </a:p>
        </p:txBody>
      </p:sp>
      <p:sp>
        <p:nvSpPr>
          <p:cNvPr id="3" name="Объект 2"/>
          <p:cNvSpPr>
            <a:spLocks noGrp="1"/>
          </p:cNvSpPr>
          <p:nvPr>
            <p:ph sz="quarter" idx="10"/>
          </p:nvPr>
        </p:nvSpPr>
        <p:spPr>
          <a:xfrm>
            <a:off x="539495" y="1435608"/>
            <a:ext cx="6021561" cy="5219716"/>
          </a:xfrm>
        </p:spPr>
        <p:txBody>
          <a:bodyPr>
            <a:normAutofit fontScale="85000" lnSpcReduction="20000"/>
          </a:bodyPr>
          <a:lstStyle/>
          <a:p>
            <a:r>
              <a:rPr lang="ru-RU" sz="2000" dirty="0">
                <a:solidFill>
                  <a:schemeClr val="tx1"/>
                </a:solidFill>
              </a:rPr>
              <a:t>  </a:t>
            </a:r>
            <a:r>
              <a:rPr lang="ru-RU" sz="2000" dirty="0"/>
              <a:t> </a:t>
            </a:r>
            <a:r>
              <a:rPr lang="ru-RU" sz="2200" dirty="0"/>
              <a:t>Измерение температуры в помещении</a:t>
            </a:r>
          </a:p>
          <a:p>
            <a:pPr marL="171450" indent="-171450">
              <a:buFont typeface="Arial" panose="020B0604020202020204" pitchFamily="34" charset="0"/>
              <a:buChar char="•"/>
            </a:pPr>
            <a:r>
              <a:rPr lang="ru-RU" sz="2200" dirty="0"/>
              <a:t> Автоматическое регулирование температуры радиатора отопления</a:t>
            </a:r>
          </a:p>
          <a:p>
            <a:pPr marL="171450" indent="-171450">
              <a:buFont typeface="Arial" panose="020B0604020202020204" pitchFamily="34" charset="0"/>
              <a:buChar char="•"/>
            </a:pPr>
            <a:r>
              <a:rPr lang="ru-RU" sz="2200" dirty="0"/>
              <a:t> Автоматический подсчет стоимости отопления согласно установленным тарифам</a:t>
            </a:r>
          </a:p>
          <a:p>
            <a:pPr marL="171450" indent="-171450">
              <a:buFont typeface="Arial" panose="020B0604020202020204" pitchFamily="34" charset="0"/>
              <a:buChar char="•"/>
            </a:pPr>
            <a:r>
              <a:rPr lang="ru-RU" sz="2200" dirty="0"/>
              <a:t> Ежемесячная автоматическая отправка показаний потребляемых тепловых ресурсов в  управляющую компанию</a:t>
            </a:r>
          </a:p>
          <a:p>
            <a:pPr marL="171450" indent="-171450">
              <a:buFont typeface="Arial" panose="020B0604020202020204" pitchFamily="34" charset="0"/>
              <a:buChar char="•"/>
            </a:pPr>
            <a:r>
              <a:rPr lang="ru-RU" sz="2200" dirty="0"/>
              <a:t> Синхронизация с телефоном владельца, передача данных в бесплатное мобильное приложение </a:t>
            </a:r>
          </a:p>
          <a:p>
            <a:pPr marL="171450" indent="-171450">
              <a:buFont typeface="Arial" panose="020B0604020202020204" pitchFamily="34" charset="0"/>
              <a:buChar char="•"/>
            </a:pPr>
            <a:endParaRPr lang="ru-RU" sz="1800" dirty="0"/>
          </a:p>
        </p:txBody>
      </p:sp>
      <p:grpSp>
        <p:nvGrpSpPr>
          <p:cNvPr id="4" name="Группа 3" descr="Маленький круг с цифрой 1, обозначающий действие 1">
            <a:extLst>
              <a:ext uri="{FF2B5EF4-FFF2-40B4-BE49-F238E27FC236}">
                <a16:creationId xmlns:a16="http://schemas.microsoft.com/office/drawing/2014/main" id="{7E393C73-E09C-4B52-AFFA-4008C73F7C42}"/>
              </a:ext>
            </a:extLst>
          </p:cNvPr>
          <p:cNvGrpSpPr/>
          <p:nvPr/>
        </p:nvGrpSpPr>
        <p:grpSpPr bwMode="blackWhite">
          <a:xfrm>
            <a:off x="260405" y="1482953"/>
            <a:ext cx="558179" cy="409838"/>
            <a:chOff x="6953426" y="711274"/>
            <a:chExt cx="558179" cy="409838"/>
          </a:xfrm>
        </p:grpSpPr>
        <p:sp>
          <p:nvSpPr>
            <p:cNvPr id="5" name="Овал 4" descr="Маленький круг">
              <a:extLst>
                <a:ext uri="{FF2B5EF4-FFF2-40B4-BE49-F238E27FC236}">
                  <a16:creationId xmlns:a16="http://schemas.microsoft.com/office/drawing/2014/main" id="{8B0DEA06-D0AC-4061-A469-174FF9D5421D}"/>
                </a:ext>
              </a:extLst>
            </p:cNvPr>
            <p:cNvSpPr/>
            <p:nvPr/>
          </p:nvSpPr>
          <p:spPr bwMode="blackWhite">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rtl="0">
                <a:defRPr lang="ru-RU"/>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0"/>
              <a:endParaRPr lang="ru-RU"/>
            </a:p>
          </p:txBody>
        </p:sp>
        <p:sp>
          <p:nvSpPr>
            <p:cNvPr id="6" name="Текстовое поле 19" descr="Цифра 1">
              <a:extLst>
                <a:ext uri="{FF2B5EF4-FFF2-40B4-BE49-F238E27FC236}">
                  <a16:creationId xmlns:a16="http://schemas.microsoft.com/office/drawing/2014/main" id="{BF576D68-2BE7-4130-9695-97FB3C92ED50}"/>
                </a:ext>
              </a:extLst>
            </p:cNvPr>
            <p:cNvSpPr txBox="1">
              <a:spLocks noChangeAspect="1"/>
            </p:cNvSpPr>
            <p:nvPr/>
          </p:nvSpPr>
          <p:spPr bwMode="blackWhite">
            <a:xfrm>
              <a:off x="6953426" y="727564"/>
              <a:ext cx="558179" cy="369332"/>
            </a:xfrm>
            <a:prstGeom prst="rect">
              <a:avLst/>
            </a:prstGeom>
            <a:noFill/>
          </p:spPr>
          <p:txBody>
            <a:bodyPr wrap="square" rtlCol="0">
              <a:spAutoFit/>
            </a:bodyPr>
            <a:lstStyle>
              <a:defPPr rtl="0">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a:r>
                <a:rPr lang="ru-RU">
                  <a:solidFill>
                    <a:schemeClr val="bg1"/>
                  </a:solidFill>
                  <a:latin typeface="Segoe UI Semibold" panose="020B0702040204020203" pitchFamily="34" charset="0"/>
                  <a:cs typeface="Segoe UI Semibold" panose="020B0702040204020203" pitchFamily="34" charset="0"/>
                </a:rPr>
                <a:t>1</a:t>
              </a:r>
            </a:p>
          </p:txBody>
        </p:sp>
      </p:grpSp>
      <p:grpSp>
        <p:nvGrpSpPr>
          <p:cNvPr id="7" name="Группа 6" descr="Маленький круг с цифрой 1, обозначающий действие 1">
            <a:extLst>
              <a:ext uri="{FF2B5EF4-FFF2-40B4-BE49-F238E27FC236}">
                <a16:creationId xmlns:a16="http://schemas.microsoft.com/office/drawing/2014/main" id="{79E0AAD9-7652-465C-8FAD-970760418300}"/>
              </a:ext>
            </a:extLst>
          </p:cNvPr>
          <p:cNvGrpSpPr/>
          <p:nvPr/>
        </p:nvGrpSpPr>
        <p:grpSpPr bwMode="blackWhite">
          <a:xfrm>
            <a:off x="277643" y="2138654"/>
            <a:ext cx="558179" cy="409838"/>
            <a:chOff x="6953426" y="711274"/>
            <a:chExt cx="558179" cy="409838"/>
          </a:xfrm>
        </p:grpSpPr>
        <p:sp>
          <p:nvSpPr>
            <p:cNvPr id="8" name="Овал 7" descr="Маленький круг">
              <a:extLst>
                <a:ext uri="{FF2B5EF4-FFF2-40B4-BE49-F238E27FC236}">
                  <a16:creationId xmlns:a16="http://schemas.microsoft.com/office/drawing/2014/main" id="{DB4462C2-D9F3-4FFF-9B9A-712E18BB416B}"/>
                </a:ext>
              </a:extLst>
            </p:cNvPr>
            <p:cNvSpPr/>
            <p:nvPr/>
          </p:nvSpPr>
          <p:spPr bwMode="blackWhite">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rtl="0">
                <a:defRPr lang="ru-RU"/>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0"/>
              <a:endParaRPr lang="ru-RU"/>
            </a:p>
          </p:txBody>
        </p:sp>
        <p:sp>
          <p:nvSpPr>
            <p:cNvPr id="9" name="Текстовое поле 19" descr="Цифра 1">
              <a:extLst>
                <a:ext uri="{FF2B5EF4-FFF2-40B4-BE49-F238E27FC236}">
                  <a16:creationId xmlns:a16="http://schemas.microsoft.com/office/drawing/2014/main" id="{50D0A446-7B24-4984-BD0A-C75B421A690B}"/>
                </a:ext>
              </a:extLst>
            </p:cNvPr>
            <p:cNvSpPr txBox="1">
              <a:spLocks noChangeAspect="1"/>
            </p:cNvSpPr>
            <p:nvPr/>
          </p:nvSpPr>
          <p:spPr bwMode="blackWhite">
            <a:xfrm>
              <a:off x="6953426" y="727564"/>
              <a:ext cx="558179" cy="369332"/>
            </a:xfrm>
            <a:prstGeom prst="rect">
              <a:avLst/>
            </a:prstGeom>
            <a:noFill/>
          </p:spPr>
          <p:txBody>
            <a:bodyPr wrap="square" rtlCol="0">
              <a:spAutoFit/>
            </a:bodyPr>
            <a:lstStyle>
              <a:defPPr rtl="0">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a:r>
                <a:rPr lang="ru-RU" dirty="0">
                  <a:solidFill>
                    <a:schemeClr val="bg1"/>
                  </a:solidFill>
                  <a:latin typeface="Segoe UI Semibold" panose="020B0702040204020203" pitchFamily="34" charset="0"/>
                  <a:cs typeface="Segoe UI Semibold" panose="020B0702040204020203" pitchFamily="34" charset="0"/>
                </a:rPr>
                <a:t>2</a:t>
              </a:r>
            </a:p>
          </p:txBody>
        </p:sp>
      </p:grpSp>
      <p:grpSp>
        <p:nvGrpSpPr>
          <p:cNvPr id="10" name="Группа 9" descr="Маленький круг с цифрой 1, обозначающий действие 1">
            <a:extLst>
              <a:ext uri="{FF2B5EF4-FFF2-40B4-BE49-F238E27FC236}">
                <a16:creationId xmlns:a16="http://schemas.microsoft.com/office/drawing/2014/main" id="{76AA4D6E-0C1D-4B0A-91DA-F4781BD1FB90}"/>
              </a:ext>
            </a:extLst>
          </p:cNvPr>
          <p:cNvGrpSpPr/>
          <p:nvPr/>
        </p:nvGrpSpPr>
        <p:grpSpPr bwMode="blackWhite">
          <a:xfrm>
            <a:off x="275153" y="3150357"/>
            <a:ext cx="558179" cy="409838"/>
            <a:chOff x="6953426" y="711274"/>
            <a:chExt cx="558179" cy="409838"/>
          </a:xfrm>
        </p:grpSpPr>
        <p:sp>
          <p:nvSpPr>
            <p:cNvPr id="11" name="Овал 10" descr="Маленький круг">
              <a:extLst>
                <a:ext uri="{FF2B5EF4-FFF2-40B4-BE49-F238E27FC236}">
                  <a16:creationId xmlns:a16="http://schemas.microsoft.com/office/drawing/2014/main" id="{D807D5A3-5C4C-400E-8A68-12931AC710A9}"/>
                </a:ext>
              </a:extLst>
            </p:cNvPr>
            <p:cNvSpPr/>
            <p:nvPr/>
          </p:nvSpPr>
          <p:spPr bwMode="blackWhite">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rtl="0">
                <a:defRPr lang="ru-RU"/>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0"/>
              <a:endParaRPr lang="ru-RU"/>
            </a:p>
          </p:txBody>
        </p:sp>
        <p:sp>
          <p:nvSpPr>
            <p:cNvPr id="12" name="Текстовое поле 19" descr="Цифра 1">
              <a:extLst>
                <a:ext uri="{FF2B5EF4-FFF2-40B4-BE49-F238E27FC236}">
                  <a16:creationId xmlns:a16="http://schemas.microsoft.com/office/drawing/2014/main" id="{28075DE4-60FA-42B5-AF05-CA9BD3FBDFA5}"/>
                </a:ext>
              </a:extLst>
            </p:cNvPr>
            <p:cNvSpPr txBox="1">
              <a:spLocks noChangeAspect="1"/>
            </p:cNvSpPr>
            <p:nvPr/>
          </p:nvSpPr>
          <p:spPr bwMode="blackWhite">
            <a:xfrm>
              <a:off x="6953426" y="727564"/>
              <a:ext cx="558179" cy="369332"/>
            </a:xfrm>
            <a:prstGeom prst="rect">
              <a:avLst/>
            </a:prstGeom>
            <a:noFill/>
          </p:spPr>
          <p:txBody>
            <a:bodyPr wrap="square" rtlCol="0">
              <a:spAutoFit/>
            </a:bodyPr>
            <a:lstStyle>
              <a:defPPr rtl="0">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a:r>
                <a:rPr lang="ru-RU" dirty="0">
                  <a:solidFill>
                    <a:schemeClr val="bg1"/>
                  </a:solidFill>
                  <a:latin typeface="Segoe UI Semibold" panose="020B0702040204020203" pitchFamily="34" charset="0"/>
                  <a:cs typeface="Segoe UI Semibold" panose="020B0702040204020203" pitchFamily="34" charset="0"/>
                </a:rPr>
                <a:t>3</a:t>
              </a:r>
            </a:p>
          </p:txBody>
        </p:sp>
      </p:grpSp>
      <p:grpSp>
        <p:nvGrpSpPr>
          <p:cNvPr id="13" name="Группа 12" descr="Маленький круг с цифрой 1, обозначающий действие 1">
            <a:extLst>
              <a:ext uri="{FF2B5EF4-FFF2-40B4-BE49-F238E27FC236}">
                <a16:creationId xmlns:a16="http://schemas.microsoft.com/office/drawing/2014/main" id="{9DF7FB85-6E0F-4002-9034-ED45F4390DCE}"/>
              </a:ext>
            </a:extLst>
          </p:cNvPr>
          <p:cNvGrpSpPr/>
          <p:nvPr/>
        </p:nvGrpSpPr>
        <p:grpSpPr bwMode="blackWhite">
          <a:xfrm>
            <a:off x="275153" y="4202566"/>
            <a:ext cx="558179" cy="409838"/>
            <a:chOff x="6953426" y="711274"/>
            <a:chExt cx="558179" cy="409838"/>
          </a:xfrm>
        </p:grpSpPr>
        <p:sp>
          <p:nvSpPr>
            <p:cNvPr id="14" name="Овал 13" descr="Маленький круг">
              <a:extLst>
                <a:ext uri="{FF2B5EF4-FFF2-40B4-BE49-F238E27FC236}">
                  <a16:creationId xmlns:a16="http://schemas.microsoft.com/office/drawing/2014/main" id="{A64BD3B7-A9A0-4807-8810-BE71052C451A}"/>
                </a:ext>
              </a:extLst>
            </p:cNvPr>
            <p:cNvSpPr/>
            <p:nvPr/>
          </p:nvSpPr>
          <p:spPr bwMode="blackWhite">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rtl="0">
                <a:defRPr lang="ru-RU"/>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0"/>
              <a:endParaRPr lang="ru-RU"/>
            </a:p>
          </p:txBody>
        </p:sp>
        <p:sp>
          <p:nvSpPr>
            <p:cNvPr id="15" name="Текстовое поле 19" descr="Цифра 1">
              <a:extLst>
                <a:ext uri="{FF2B5EF4-FFF2-40B4-BE49-F238E27FC236}">
                  <a16:creationId xmlns:a16="http://schemas.microsoft.com/office/drawing/2014/main" id="{1916E8FE-76F0-4884-82FC-6BE7A6528CC6}"/>
                </a:ext>
              </a:extLst>
            </p:cNvPr>
            <p:cNvSpPr txBox="1">
              <a:spLocks noChangeAspect="1"/>
            </p:cNvSpPr>
            <p:nvPr/>
          </p:nvSpPr>
          <p:spPr bwMode="blackWhite">
            <a:xfrm>
              <a:off x="6953426" y="727564"/>
              <a:ext cx="558179" cy="369332"/>
            </a:xfrm>
            <a:prstGeom prst="rect">
              <a:avLst/>
            </a:prstGeom>
            <a:noFill/>
          </p:spPr>
          <p:txBody>
            <a:bodyPr wrap="square" rtlCol="0">
              <a:spAutoFit/>
            </a:bodyPr>
            <a:lstStyle>
              <a:defPPr rtl="0">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a:r>
                <a:rPr lang="ru-RU" dirty="0">
                  <a:solidFill>
                    <a:schemeClr val="bg1"/>
                  </a:solidFill>
                  <a:latin typeface="Segoe UI Semibold" panose="020B0702040204020203" pitchFamily="34" charset="0"/>
                  <a:cs typeface="Segoe UI Semibold" panose="020B0702040204020203" pitchFamily="34" charset="0"/>
                </a:rPr>
                <a:t>4</a:t>
              </a:r>
            </a:p>
          </p:txBody>
        </p:sp>
      </p:grpSp>
      <p:grpSp>
        <p:nvGrpSpPr>
          <p:cNvPr id="16" name="Группа 15" descr="Маленький круг с цифрой 1, обозначающий действие 1">
            <a:extLst>
              <a:ext uri="{FF2B5EF4-FFF2-40B4-BE49-F238E27FC236}">
                <a16:creationId xmlns:a16="http://schemas.microsoft.com/office/drawing/2014/main" id="{032BFD86-E7BB-4707-A59A-D4AB313A2514}"/>
              </a:ext>
            </a:extLst>
          </p:cNvPr>
          <p:cNvGrpSpPr/>
          <p:nvPr/>
        </p:nvGrpSpPr>
        <p:grpSpPr bwMode="blackWhite">
          <a:xfrm>
            <a:off x="275153" y="5592661"/>
            <a:ext cx="558179" cy="409838"/>
            <a:chOff x="6953426" y="711274"/>
            <a:chExt cx="558179" cy="409838"/>
          </a:xfrm>
        </p:grpSpPr>
        <p:sp>
          <p:nvSpPr>
            <p:cNvPr id="17" name="Овал 16" descr="Маленький круг">
              <a:extLst>
                <a:ext uri="{FF2B5EF4-FFF2-40B4-BE49-F238E27FC236}">
                  <a16:creationId xmlns:a16="http://schemas.microsoft.com/office/drawing/2014/main" id="{3142EE79-5A47-4576-8758-757311E112C1}"/>
                </a:ext>
              </a:extLst>
            </p:cNvPr>
            <p:cNvSpPr/>
            <p:nvPr/>
          </p:nvSpPr>
          <p:spPr bwMode="blackWhite">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rtl="0">
                <a:defRPr lang="ru-RU"/>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0"/>
              <a:endParaRPr lang="ru-RU"/>
            </a:p>
          </p:txBody>
        </p:sp>
        <p:sp>
          <p:nvSpPr>
            <p:cNvPr id="18" name="Текстовое поле 19" descr="Цифра 1">
              <a:extLst>
                <a:ext uri="{FF2B5EF4-FFF2-40B4-BE49-F238E27FC236}">
                  <a16:creationId xmlns:a16="http://schemas.microsoft.com/office/drawing/2014/main" id="{E554889B-F3A9-491F-BF28-B430B4F63095}"/>
                </a:ext>
              </a:extLst>
            </p:cNvPr>
            <p:cNvSpPr txBox="1">
              <a:spLocks noChangeAspect="1"/>
            </p:cNvSpPr>
            <p:nvPr/>
          </p:nvSpPr>
          <p:spPr bwMode="blackWhite">
            <a:xfrm>
              <a:off x="6953426" y="727564"/>
              <a:ext cx="558179" cy="369332"/>
            </a:xfrm>
            <a:prstGeom prst="rect">
              <a:avLst/>
            </a:prstGeom>
            <a:noFill/>
          </p:spPr>
          <p:txBody>
            <a:bodyPr wrap="square" rtlCol="0">
              <a:spAutoFit/>
            </a:bodyPr>
            <a:lstStyle>
              <a:defPPr rtl="0">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a:r>
                <a:rPr lang="ru-RU" dirty="0">
                  <a:solidFill>
                    <a:schemeClr val="bg1"/>
                  </a:solidFill>
                  <a:latin typeface="Segoe UI Semibold" panose="020B0702040204020203" pitchFamily="34" charset="0"/>
                  <a:cs typeface="Segoe UI Semibold" panose="020B0702040204020203" pitchFamily="34" charset="0"/>
                </a:rPr>
                <a:t>5</a:t>
              </a:r>
            </a:p>
          </p:txBody>
        </p:sp>
      </p:grpSp>
      <p:pic>
        <p:nvPicPr>
          <p:cNvPr id="3074" name="Picture 2" descr="Картинки по запросу &quot;функционал&quot;&quot;">
            <a:extLst>
              <a:ext uri="{FF2B5EF4-FFF2-40B4-BE49-F238E27FC236}">
                <a16:creationId xmlns:a16="http://schemas.microsoft.com/office/drawing/2014/main" id="{763A4FDF-E760-479C-B935-F09CC3B4AB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5374" y="1924469"/>
            <a:ext cx="5791009" cy="3346804"/>
          </a:xfrm>
          <a:prstGeom prst="rect">
            <a:avLst/>
          </a:prstGeom>
          <a:noFill/>
          <a:effectLst>
            <a:softEdge rad="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39830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21207" y="448056"/>
            <a:ext cx="9384793" cy="640080"/>
          </a:xfrm>
        </p:spPr>
        <p:txBody>
          <a:bodyPr>
            <a:normAutofit fontScale="90000"/>
          </a:bodyPr>
          <a:lstStyle/>
          <a:p>
            <a:r>
              <a:rPr lang="ru-RU" dirty="0"/>
              <a:t>Функционал мобильного приложения умного счётчика отопления</a:t>
            </a:r>
          </a:p>
        </p:txBody>
      </p:sp>
      <p:sp>
        <p:nvSpPr>
          <p:cNvPr id="3" name="Объект 2"/>
          <p:cNvSpPr>
            <a:spLocks noGrp="1"/>
          </p:cNvSpPr>
          <p:nvPr>
            <p:ph sz="quarter" idx="10"/>
          </p:nvPr>
        </p:nvSpPr>
        <p:spPr>
          <a:xfrm>
            <a:off x="539496" y="1361867"/>
            <a:ext cx="5748182" cy="5087332"/>
          </a:xfrm>
        </p:spPr>
        <p:txBody>
          <a:bodyPr>
            <a:normAutofit lnSpcReduction="10000"/>
          </a:bodyPr>
          <a:lstStyle/>
          <a:p>
            <a:pPr marL="171450" indent="-171450">
              <a:buFont typeface="Arial" panose="020B0604020202020204" pitchFamily="34" charset="0"/>
              <a:buChar char="•"/>
            </a:pPr>
            <a:r>
              <a:rPr lang="en-AU" sz="2200" dirty="0">
                <a:solidFill>
                  <a:prstClr val="black">
                    <a:lumMod val="75000"/>
                    <a:lumOff val="25000"/>
                  </a:prstClr>
                </a:solidFill>
                <a:latin typeface="Segoe UI" panose="020B0502040204020203" pitchFamily="34" charset="0"/>
                <a:cs typeface="Segoe UI" panose="020B0502040204020203" pitchFamily="34" charset="0"/>
              </a:rPr>
              <a:t>  </a:t>
            </a:r>
            <a:r>
              <a:rPr lang="ru-RU" sz="1800" dirty="0">
                <a:solidFill>
                  <a:prstClr val="black">
                    <a:lumMod val="75000"/>
                    <a:lumOff val="25000"/>
                  </a:prstClr>
                </a:solidFill>
                <a:latin typeface="Segoe UI" panose="020B0502040204020203" pitchFamily="34" charset="0"/>
                <a:cs typeface="Segoe UI" panose="020B0502040204020203" pitchFamily="34" charset="0"/>
              </a:rPr>
              <a:t>Формирование квитанций на оплату отопления по установленным тарифам</a:t>
            </a:r>
          </a:p>
          <a:p>
            <a:pPr marL="171450" indent="-171450">
              <a:buFont typeface="Arial" panose="020B0604020202020204" pitchFamily="34" charset="0"/>
              <a:buChar char="•"/>
            </a:pPr>
            <a:r>
              <a:rPr lang="ru-RU" sz="1800" dirty="0">
                <a:solidFill>
                  <a:prstClr val="black">
                    <a:lumMod val="75000"/>
                    <a:lumOff val="25000"/>
                  </a:prstClr>
                </a:solidFill>
                <a:latin typeface="Segoe UI" panose="020B0502040204020203" pitchFamily="34" charset="0"/>
                <a:cs typeface="Segoe UI" panose="020B0502040204020203" pitchFamily="34" charset="0"/>
              </a:rPr>
              <a:t>  </a:t>
            </a:r>
            <a:r>
              <a:rPr lang="en-AU" sz="1800" dirty="0">
                <a:solidFill>
                  <a:prstClr val="black">
                    <a:lumMod val="75000"/>
                    <a:lumOff val="25000"/>
                  </a:prstClr>
                </a:solidFill>
                <a:latin typeface="Segoe UI" panose="020B0502040204020203" pitchFamily="34" charset="0"/>
                <a:cs typeface="Segoe UI" panose="020B0502040204020203" pitchFamily="34" charset="0"/>
              </a:rPr>
              <a:t> </a:t>
            </a:r>
            <a:r>
              <a:rPr lang="ru-RU" sz="1800" dirty="0">
                <a:solidFill>
                  <a:prstClr val="black">
                    <a:lumMod val="75000"/>
                    <a:lumOff val="25000"/>
                  </a:prstClr>
                </a:solidFill>
                <a:latin typeface="Segoe UI" panose="020B0502040204020203" pitchFamily="34" charset="0"/>
                <a:cs typeface="Segoe UI" panose="020B0502040204020203" pitchFamily="34" charset="0"/>
              </a:rPr>
              <a:t>Настройка ежемесячного </a:t>
            </a:r>
            <a:r>
              <a:rPr lang="ru-RU" sz="1800" dirty="0" err="1">
                <a:solidFill>
                  <a:prstClr val="black">
                    <a:lumMod val="75000"/>
                    <a:lumOff val="25000"/>
                  </a:prstClr>
                </a:solidFill>
                <a:latin typeface="Segoe UI" panose="020B0502040204020203" pitchFamily="34" charset="0"/>
                <a:cs typeface="Segoe UI" panose="020B0502040204020203" pitchFamily="34" charset="0"/>
              </a:rPr>
              <a:t>автоплатежа</a:t>
            </a:r>
            <a:endParaRPr lang="ru-RU" sz="1800" dirty="0">
              <a:solidFill>
                <a:prstClr val="black">
                  <a:lumMod val="75000"/>
                  <a:lumOff val="25000"/>
                </a:prstClr>
              </a:solidFill>
              <a:latin typeface="Segoe UI" panose="020B0502040204020203" pitchFamily="34" charset="0"/>
              <a:cs typeface="Segoe UI" panose="020B0502040204020203" pitchFamily="34" charset="0"/>
            </a:endParaRPr>
          </a:p>
          <a:p>
            <a:pPr marL="171450" indent="-171450">
              <a:buFont typeface="Arial" panose="020B0604020202020204" pitchFamily="34" charset="0"/>
              <a:buChar char="•"/>
            </a:pPr>
            <a:r>
              <a:rPr lang="ru-RU" sz="1800" dirty="0">
                <a:solidFill>
                  <a:prstClr val="black">
                    <a:lumMod val="75000"/>
                    <a:lumOff val="25000"/>
                  </a:prstClr>
                </a:solidFill>
                <a:latin typeface="Segoe UI" panose="020B0502040204020203" pitchFamily="34" charset="0"/>
                <a:cs typeface="Segoe UI" panose="020B0502040204020203" pitchFamily="34" charset="0"/>
              </a:rPr>
              <a:t>  </a:t>
            </a:r>
            <a:r>
              <a:rPr lang="en-AU" sz="1800" dirty="0">
                <a:solidFill>
                  <a:prstClr val="black">
                    <a:lumMod val="75000"/>
                    <a:lumOff val="25000"/>
                  </a:prstClr>
                </a:solidFill>
                <a:latin typeface="Segoe UI" panose="020B0502040204020203" pitchFamily="34" charset="0"/>
                <a:cs typeface="Segoe UI" panose="020B0502040204020203" pitchFamily="34" charset="0"/>
              </a:rPr>
              <a:t> </a:t>
            </a:r>
            <a:r>
              <a:rPr lang="ru-RU" sz="1800" dirty="0">
                <a:solidFill>
                  <a:prstClr val="black">
                    <a:lumMod val="75000"/>
                    <a:lumOff val="25000"/>
                  </a:prstClr>
                </a:solidFill>
                <a:latin typeface="Segoe UI" panose="020B0502040204020203" pitchFamily="34" charset="0"/>
                <a:cs typeface="Segoe UI" panose="020B0502040204020203" pitchFamily="34" charset="0"/>
              </a:rPr>
              <a:t>У</a:t>
            </a:r>
            <a:r>
              <a:rPr lang="ru-RU" sz="1800" dirty="0"/>
              <a:t>становка комфортной дневной и ночной температуры помещения</a:t>
            </a:r>
          </a:p>
          <a:p>
            <a:pPr marL="171450" indent="-171450">
              <a:buFont typeface="Arial" panose="020B0604020202020204" pitchFamily="34" charset="0"/>
              <a:buChar char="•"/>
            </a:pPr>
            <a:r>
              <a:rPr lang="ru-RU" sz="1800" dirty="0"/>
              <a:t>  </a:t>
            </a:r>
            <a:r>
              <a:rPr lang="en-AU" sz="1800" dirty="0"/>
              <a:t> </a:t>
            </a:r>
            <a:r>
              <a:rPr lang="ru-RU" sz="1800" dirty="0"/>
              <a:t>Управление с помощью Яндекс Алисы (напоминание о своевременной оплате</a:t>
            </a:r>
            <a:br>
              <a:rPr lang="en-AU" sz="1800" dirty="0"/>
            </a:br>
            <a:r>
              <a:rPr lang="ru-RU" sz="1800" dirty="0"/>
              <a:t>счетов, информирование об изменениях температуры помещений, о смене температурного режима) </a:t>
            </a:r>
          </a:p>
          <a:p>
            <a:pPr marL="171450" indent="-171450">
              <a:buFont typeface="Arial" panose="020B0604020202020204" pitchFamily="34" charset="0"/>
              <a:buChar char="•"/>
            </a:pPr>
            <a:endParaRPr lang="ru-RU" sz="2000" dirty="0">
              <a:solidFill>
                <a:prstClr val="black">
                  <a:lumMod val="75000"/>
                  <a:lumOff val="25000"/>
                </a:prstClr>
              </a:solidFill>
              <a:latin typeface="Segoe UI" panose="020B0502040204020203" pitchFamily="34" charset="0"/>
              <a:cs typeface="Segoe UI" panose="020B0502040204020203" pitchFamily="34" charset="0"/>
            </a:endParaRPr>
          </a:p>
        </p:txBody>
      </p:sp>
      <p:grpSp>
        <p:nvGrpSpPr>
          <p:cNvPr id="4" name="Группа 3" descr="Маленький круг с цифрой 1, обозначающий действие 1">
            <a:extLst>
              <a:ext uri="{FF2B5EF4-FFF2-40B4-BE49-F238E27FC236}">
                <a16:creationId xmlns:a16="http://schemas.microsoft.com/office/drawing/2014/main" id="{DCDAE591-461F-42D4-9CD3-E623F1C1E643}"/>
              </a:ext>
            </a:extLst>
          </p:cNvPr>
          <p:cNvGrpSpPr/>
          <p:nvPr/>
        </p:nvGrpSpPr>
        <p:grpSpPr bwMode="blackWhite">
          <a:xfrm>
            <a:off x="374755" y="1475561"/>
            <a:ext cx="558179" cy="409838"/>
            <a:chOff x="6953426" y="711274"/>
            <a:chExt cx="558179" cy="409838"/>
          </a:xfrm>
        </p:grpSpPr>
        <p:sp>
          <p:nvSpPr>
            <p:cNvPr id="5" name="Овал 4" descr="Маленький круг">
              <a:extLst>
                <a:ext uri="{FF2B5EF4-FFF2-40B4-BE49-F238E27FC236}">
                  <a16:creationId xmlns:a16="http://schemas.microsoft.com/office/drawing/2014/main" id="{866B4F70-D9BD-495F-B5E8-EB8BA9B55AC2}"/>
                </a:ext>
              </a:extLst>
            </p:cNvPr>
            <p:cNvSpPr/>
            <p:nvPr/>
          </p:nvSpPr>
          <p:spPr bwMode="blackWhite">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rtl="0">
                <a:defRPr lang="ru-RU"/>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0"/>
              <a:endParaRPr lang="ru-RU"/>
            </a:p>
          </p:txBody>
        </p:sp>
        <p:sp>
          <p:nvSpPr>
            <p:cNvPr id="6" name="Текстовое поле 19" descr="Цифра 1">
              <a:extLst>
                <a:ext uri="{FF2B5EF4-FFF2-40B4-BE49-F238E27FC236}">
                  <a16:creationId xmlns:a16="http://schemas.microsoft.com/office/drawing/2014/main" id="{482A6C20-2055-4D43-BECE-79685B5E95AA}"/>
                </a:ext>
              </a:extLst>
            </p:cNvPr>
            <p:cNvSpPr txBox="1">
              <a:spLocks noChangeAspect="1"/>
            </p:cNvSpPr>
            <p:nvPr/>
          </p:nvSpPr>
          <p:spPr bwMode="blackWhite">
            <a:xfrm>
              <a:off x="6953426" y="727564"/>
              <a:ext cx="558179" cy="369332"/>
            </a:xfrm>
            <a:prstGeom prst="rect">
              <a:avLst/>
            </a:prstGeom>
            <a:noFill/>
          </p:spPr>
          <p:txBody>
            <a:bodyPr wrap="square" rtlCol="0">
              <a:spAutoFit/>
            </a:bodyPr>
            <a:lstStyle>
              <a:defPPr rtl="0">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a:r>
                <a:rPr lang="ru-RU">
                  <a:solidFill>
                    <a:schemeClr val="bg1"/>
                  </a:solidFill>
                  <a:latin typeface="Segoe UI Semibold" panose="020B0702040204020203" pitchFamily="34" charset="0"/>
                  <a:cs typeface="Segoe UI Semibold" panose="020B0702040204020203" pitchFamily="34" charset="0"/>
                </a:rPr>
                <a:t>1</a:t>
              </a:r>
            </a:p>
          </p:txBody>
        </p:sp>
      </p:grpSp>
      <p:grpSp>
        <p:nvGrpSpPr>
          <p:cNvPr id="7" name="Группа 6" descr="Маленький круг с цифрой 1, обозначающий действие 1">
            <a:extLst>
              <a:ext uri="{FF2B5EF4-FFF2-40B4-BE49-F238E27FC236}">
                <a16:creationId xmlns:a16="http://schemas.microsoft.com/office/drawing/2014/main" id="{0C17EDC0-5D12-4028-B4B4-BD18B9090C87}"/>
              </a:ext>
            </a:extLst>
          </p:cNvPr>
          <p:cNvGrpSpPr/>
          <p:nvPr/>
        </p:nvGrpSpPr>
        <p:grpSpPr bwMode="blackWhite">
          <a:xfrm>
            <a:off x="367171" y="2507445"/>
            <a:ext cx="558179" cy="409838"/>
            <a:chOff x="6955954" y="711274"/>
            <a:chExt cx="558179" cy="409838"/>
          </a:xfrm>
        </p:grpSpPr>
        <p:sp>
          <p:nvSpPr>
            <p:cNvPr id="8" name="Овал 7" descr="Маленький круг">
              <a:extLst>
                <a:ext uri="{FF2B5EF4-FFF2-40B4-BE49-F238E27FC236}">
                  <a16:creationId xmlns:a16="http://schemas.microsoft.com/office/drawing/2014/main" id="{68EEAB64-012D-4E86-B67C-CCBDF26097A3}"/>
                </a:ext>
              </a:extLst>
            </p:cNvPr>
            <p:cNvSpPr/>
            <p:nvPr/>
          </p:nvSpPr>
          <p:spPr bwMode="blackWhite">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rtl="0">
                <a:defRPr lang="ru-RU"/>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0"/>
              <a:endParaRPr lang="ru-RU"/>
            </a:p>
          </p:txBody>
        </p:sp>
        <p:sp>
          <p:nvSpPr>
            <p:cNvPr id="9" name="Текстовое поле 19" descr="Цифра 1">
              <a:extLst>
                <a:ext uri="{FF2B5EF4-FFF2-40B4-BE49-F238E27FC236}">
                  <a16:creationId xmlns:a16="http://schemas.microsoft.com/office/drawing/2014/main" id="{C9E9EC69-F350-433F-BC74-688B8915BED0}"/>
                </a:ext>
              </a:extLst>
            </p:cNvPr>
            <p:cNvSpPr txBox="1">
              <a:spLocks noChangeAspect="1"/>
            </p:cNvSpPr>
            <p:nvPr/>
          </p:nvSpPr>
          <p:spPr bwMode="blackWhite">
            <a:xfrm>
              <a:off x="6955954" y="718948"/>
              <a:ext cx="558179" cy="369332"/>
            </a:xfrm>
            <a:prstGeom prst="rect">
              <a:avLst/>
            </a:prstGeom>
            <a:noFill/>
          </p:spPr>
          <p:txBody>
            <a:bodyPr wrap="square" rtlCol="0">
              <a:spAutoFit/>
            </a:bodyPr>
            <a:lstStyle>
              <a:defPPr rtl="0">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a:r>
                <a:rPr lang="ru-RU" dirty="0">
                  <a:solidFill>
                    <a:schemeClr val="bg1"/>
                  </a:solidFill>
                  <a:latin typeface="Segoe UI Semibold" panose="020B0702040204020203" pitchFamily="34" charset="0"/>
                  <a:cs typeface="Segoe UI Semibold" panose="020B0702040204020203" pitchFamily="34" charset="0"/>
                </a:rPr>
                <a:t>2</a:t>
              </a:r>
            </a:p>
          </p:txBody>
        </p:sp>
      </p:grpSp>
      <p:grpSp>
        <p:nvGrpSpPr>
          <p:cNvPr id="10" name="Группа 9" descr="Маленький круг с цифрой 1, обозначающий действие 1">
            <a:extLst>
              <a:ext uri="{FF2B5EF4-FFF2-40B4-BE49-F238E27FC236}">
                <a16:creationId xmlns:a16="http://schemas.microsoft.com/office/drawing/2014/main" id="{792EC91C-A925-4406-947A-64BAB9A3B118}"/>
              </a:ext>
            </a:extLst>
          </p:cNvPr>
          <p:cNvGrpSpPr/>
          <p:nvPr/>
        </p:nvGrpSpPr>
        <p:grpSpPr bwMode="blackWhite">
          <a:xfrm>
            <a:off x="374755" y="3185167"/>
            <a:ext cx="558179" cy="409838"/>
            <a:chOff x="6953426" y="711274"/>
            <a:chExt cx="558179" cy="409838"/>
          </a:xfrm>
        </p:grpSpPr>
        <p:sp>
          <p:nvSpPr>
            <p:cNvPr id="11" name="Овал 10" descr="Маленький круг">
              <a:extLst>
                <a:ext uri="{FF2B5EF4-FFF2-40B4-BE49-F238E27FC236}">
                  <a16:creationId xmlns:a16="http://schemas.microsoft.com/office/drawing/2014/main" id="{09C312A3-C83B-4EA9-A8B6-7B1E0AFE89AB}"/>
                </a:ext>
              </a:extLst>
            </p:cNvPr>
            <p:cNvSpPr/>
            <p:nvPr/>
          </p:nvSpPr>
          <p:spPr bwMode="blackWhite">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rtl="0">
                <a:defRPr lang="ru-RU"/>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0"/>
              <a:endParaRPr lang="ru-RU"/>
            </a:p>
          </p:txBody>
        </p:sp>
        <p:sp>
          <p:nvSpPr>
            <p:cNvPr id="12" name="Текстовое поле 19" descr="Цифра 1">
              <a:extLst>
                <a:ext uri="{FF2B5EF4-FFF2-40B4-BE49-F238E27FC236}">
                  <a16:creationId xmlns:a16="http://schemas.microsoft.com/office/drawing/2014/main" id="{E850B855-DF10-4B84-BE86-A5F018BFB684}"/>
                </a:ext>
              </a:extLst>
            </p:cNvPr>
            <p:cNvSpPr txBox="1">
              <a:spLocks noChangeAspect="1"/>
            </p:cNvSpPr>
            <p:nvPr/>
          </p:nvSpPr>
          <p:spPr bwMode="blackWhite">
            <a:xfrm>
              <a:off x="6953426" y="727564"/>
              <a:ext cx="558179" cy="369332"/>
            </a:xfrm>
            <a:prstGeom prst="rect">
              <a:avLst/>
            </a:prstGeom>
            <a:noFill/>
          </p:spPr>
          <p:txBody>
            <a:bodyPr wrap="square" rtlCol="0">
              <a:spAutoFit/>
            </a:bodyPr>
            <a:lstStyle>
              <a:defPPr rtl="0">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a:r>
                <a:rPr lang="ru-RU" dirty="0">
                  <a:solidFill>
                    <a:schemeClr val="bg1"/>
                  </a:solidFill>
                  <a:latin typeface="Segoe UI Semibold" panose="020B0702040204020203" pitchFamily="34" charset="0"/>
                  <a:cs typeface="Segoe UI Semibold" panose="020B0702040204020203" pitchFamily="34" charset="0"/>
                </a:rPr>
                <a:t>3</a:t>
              </a:r>
            </a:p>
          </p:txBody>
        </p:sp>
      </p:grpSp>
      <p:grpSp>
        <p:nvGrpSpPr>
          <p:cNvPr id="13" name="Группа 12" descr="Маленький круг с цифрой 1, обозначающий действие 1">
            <a:extLst>
              <a:ext uri="{FF2B5EF4-FFF2-40B4-BE49-F238E27FC236}">
                <a16:creationId xmlns:a16="http://schemas.microsoft.com/office/drawing/2014/main" id="{5FA54D7E-EEC1-4EDA-B532-51F08A2E98E9}"/>
              </a:ext>
            </a:extLst>
          </p:cNvPr>
          <p:cNvGrpSpPr/>
          <p:nvPr/>
        </p:nvGrpSpPr>
        <p:grpSpPr bwMode="blackWhite">
          <a:xfrm>
            <a:off x="374755" y="4229276"/>
            <a:ext cx="558179" cy="409838"/>
            <a:chOff x="6953426" y="711274"/>
            <a:chExt cx="558179" cy="409838"/>
          </a:xfrm>
        </p:grpSpPr>
        <p:sp>
          <p:nvSpPr>
            <p:cNvPr id="14" name="Овал 13" descr="Маленький круг">
              <a:extLst>
                <a:ext uri="{FF2B5EF4-FFF2-40B4-BE49-F238E27FC236}">
                  <a16:creationId xmlns:a16="http://schemas.microsoft.com/office/drawing/2014/main" id="{9509D06A-4D08-443A-8AD4-A48FE2C900B7}"/>
                </a:ext>
              </a:extLst>
            </p:cNvPr>
            <p:cNvSpPr/>
            <p:nvPr/>
          </p:nvSpPr>
          <p:spPr bwMode="blackWhite">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rtl="0">
                <a:defRPr lang="ru-RU"/>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0"/>
              <a:endParaRPr lang="ru-RU"/>
            </a:p>
          </p:txBody>
        </p:sp>
        <p:sp>
          <p:nvSpPr>
            <p:cNvPr id="15" name="Текстовое поле 19" descr="Цифра 1">
              <a:extLst>
                <a:ext uri="{FF2B5EF4-FFF2-40B4-BE49-F238E27FC236}">
                  <a16:creationId xmlns:a16="http://schemas.microsoft.com/office/drawing/2014/main" id="{620508B4-2AE2-42CC-8773-17E02F6E35A7}"/>
                </a:ext>
              </a:extLst>
            </p:cNvPr>
            <p:cNvSpPr txBox="1">
              <a:spLocks noChangeAspect="1"/>
            </p:cNvSpPr>
            <p:nvPr/>
          </p:nvSpPr>
          <p:spPr bwMode="blackWhite">
            <a:xfrm>
              <a:off x="6953426" y="727564"/>
              <a:ext cx="558179" cy="369332"/>
            </a:xfrm>
            <a:prstGeom prst="rect">
              <a:avLst/>
            </a:prstGeom>
            <a:noFill/>
          </p:spPr>
          <p:txBody>
            <a:bodyPr wrap="square" rtlCol="0">
              <a:spAutoFit/>
            </a:bodyPr>
            <a:lstStyle>
              <a:defPPr rtl="0">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a:r>
                <a:rPr lang="ru-RU" dirty="0">
                  <a:solidFill>
                    <a:schemeClr val="bg1"/>
                  </a:solidFill>
                  <a:latin typeface="Segoe UI Semibold" panose="020B0702040204020203" pitchFamily="34" charset="0"/>
                  <a:cs typeface="Segoe UI Semibold" panose="020B0702040204020203" pitchFamily="34" charset="0"/>
                </a:rPr>
                <a:t>4</a:t>
              </a:r>
            </a:p>
          </p:txBody>
        </p:sp>
      </p:grpSp>
      <p:pic>
        <p:nvPicPr>
          <p:cNvPr id="2052" name="Picture 4" descr="Картинки по запросу &quot;функционал&quot;&quot;">
            <a:extLst>
              <a:ext uri="{FF2B5EF4-FFF2-40B4-BE49-F238E27FC236}">
                <a16:creationId xmlns:a16="http://schemas.microsoft.com/office/drawing/2014/main" id="{62829619-0ABF-494E-B6F8-F2B5BF02C5D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28596" y="1361867"/>
            <a:ext cx="5087332" cy="5087332"/>
          </a:xfrm>
          <a:prstGeom prst="rect">
            <a:avLst/>
          </a:prstGeom>
          <a:noFill/>
          <a:effectLst>
            <a:softEdge rad="3429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89537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Преимущества</a:t>
            </a:r>
          </a:p>
        </p:txBody>
      </p:sp>
      <p:sp>
        <p:nvSpPr>
          <p:cNvPr id="3" name="Объект 2"/>
          <p:cNvSpPr>
            <a:spLocks noGrp="1"/>
          </p:cNvSpPr>
          <p:nvPr>
            <p:ph sz="quarter" idx="10"/>
          </p:nvPr>
        </p:nvSpPr>
        <p:spPr>
          <a:xfrm>
            <a:off x="605791" y="1279926"/>
            <a:ext cx="5974121" cy="4998326"/>
          </a:xfrm>
        </p:spPr>
        <p:txBody>
          <a:bodyPr/>
          <a:lstStyle/>
          <a:p>
            <a:pPr marL="171450" indent="-171450">
              <a:lnSpc>
                <a:spcPct val="100000"/>
              </a:lnSpc>
              <a:spcAft>
                <a:spcPts val="600"/>
              </a:spcAft>
              <a:buFont typeface="Arial" panose="020B0604020202020204" pitchFamily="34" charset="0"/>
              <a:buChar char="•"/>
            </a:pPr>
            <a:r>
              <a:rPr lang="ru-RU" sz="2200" dirty="0">
                <a:latin typeface="Segoe UI" panose="020B0502040204020203" pitchFamily="34" charset="0"/>
                <a:cs typeface="Segoe UI" panose="020B0502040204020203" pitchFamily="34" charset="0"/>
              </a:rPr>
              <a:t>  </a:t>
            </a:r>
            <a:r>
              <a:rPr lang="ru-RU" sz="2000" dirty="0">
                <a:latin typeface="Segoe UI" panose="020B0502040204020203" pitchFamily="34" charset="0"/>
                <a:cs typeface="Segoe UI" panose="020B0502040204020203" pitchFamily="34" charset="0"/>
              </a:rPr>
              <a:t>Автоматическое снятие показаний потребления тепловой энергии и передача данных в управляющую компанию</a:t>
            </a:r>
          </a:p>
          <a:p>
            <a:pPr marL="171450" indent="-171450">
              <a:lnSpc>
                <a:spcPct val="100000"/>
              </a:lnSpc>
              <a:spcAft>
                <a:spcPts val="600"/>
              </a:spcAft>
              <a:buFont typeface="Arial" panose="020B0604020202020204" pitchFamily="34" charset="0"/>
              <a:buChar char="•"/>
            </a:pPr>
            <a:r>
              <a:rPr lang="ru-RU" sz="2000" dirty="0">
                <a:latin typeface="Segoe UI" panose="020B0502040204020203" pitchFamily="34" charset="0"/>
                <a:cs typeface="Segoe UI" panose="020B0502040204020203" pitchFamily="34" charset="0"/>
              </a:rPr>
              <a:t>  Экономия тепловой энергии за счет установки различных тепловых режимов (ночной и дневной режимы, режим отсутствия и т.п.)</a:t>
            </a:r>
            <a:endParaRPr lang="ru-RU" sz="2200" dirty="0">
              <a:latin typeface="Segoe UI" panose="020B0502040204020203" pitchFamily="34" charset="0"/>
              <a:cs typeface="Segoe UI" panose="020B0502040204020203" pitchFamily="34" charset="0"/>
            </a:endParaRPr>
          </a:p>
          <a:p>
            <a:pPr marL="171450" indent="-171450">
              <a:lnSpc>
                <a:spcPct val="100000"/>
              </a:lnSpc>
              <a:spcAft>
                <a:spcPts val="600"/>
              </a:spcAft>
              <a:buFont typeface="Arial" panose="020B0604020202020204" pitchFamily="34" charset="0"/>
              <a:buChar char="•"/>
            </a:pPr>
            <a:endParaRPr lang="ru-RU" sz="1800" dirty="0">
              <a:latin typeface="Segoe UI" panose="020B0502040204020203" pitchFamily="34" charset="0"/>
              <a:cs typeface="Segoe UI" panose="020B0502040204020203" pitchFamily="34" charset="0"/>
            </a:endParaRPr>
          </a:p>
          <a:p>
            <a:pPr marL="171450" indent="-171450">
              <a:lnSpc>
                <a:spcPct val="100000"/>
              </a:lnSpc>
              <a:spcAft>
                <a:spcPts val="600"/>
              </a:spcAft>
              <a:buFont typeface="Arial" panose="020B0604020202020204" pitchFamily="34" charset="0"/>
              <a:buChar char="•"/>
            </a:pPr>
            <a:endParaRPr lang="ru-RU" sz="1800" dirty="0">
              <a:latin typeface="Segoe UI" panose="020B0502040204020203" pitchFamily="34" charset="0"/>
              <a:cs typeface="Segoe UI" panose="020B0502040204020203" pitchFamily="34" charset="0"/>
            </a:endParaRPr>
          </a:p>
          <a:p>
            <a:pPr>
              <a:lnSpc>
                <a:spcPct val="100000"/>
              </a:lnSpc>
              <a:spcAft>
                <a:spcPts val="600"/>
              </a:spcAft>
            </a:pPr>
            <a:endParaRPr lang="ru-RU" dirty="0">
              <a:latin typeface="Segoe UI" panose="020B0502040204020203" pitchFamily="34" charset="0"/>
              <a:cs typeface="Segoe UI" panose="020B0502040204020203" pitchFamily="34" charset="0"/>
            </a:endParaRPr>
          </a:p>
        </p:txBody>
      </p:sp>
      <p:grpSp>
        <p:nvGrpSpPr>
          <p:cNvPr id="4" name="Группа 3" descr="Маленький круг с цифрой 1, обозначающий действие 1">
            <a:extLst>
              <a:ext uri="{FF2B5EF4-FFF2-40B4-BE49-F238E27FC236}">
                <a16:creationId xmlns:a16="http://schemas.microsoft.com/office/drawing/2014/main" id="{B909E752-9D3D-45BB-8826-F33069833C9F}"/>
              </a:ext>
            </a:extLst>
          </p:cNvPr>
          <p:cNvGrpSpPr/>
          <p:nvPr/>
        </p:nvGrpSpPr>
        <p:grpSpPr bwMode="blackWhite">
          <a:xfrm>
            <a:off x="388326" y="1310325"/>
            <a:ext cx="558179" cy="409838"/>
            <a:chOff x="6955901" y="711274"/>
            <a:chExt cx="558179" cy="409838"/>
          </a:xfrm>
        </p:grpSpPr>
        <p:sp>
          <p:nvSpPr>
            <p:cNvPr id="5" name="Овал 4" descr="Маленький круг">
              <a:extLst>
                <a:ext uri="{FF2B5EF4-FFF2-40B4-BE49-F238E27FC236}">
                  <a16:creationId xmlns:a16="http://schemas.microsoft.com/office/drawing/2014/main" id="{5472ABDA-F234-4D93-8810-EF4C095F8A4E}"/>
                </a:ext>
              </a:extLst>
            </p:cNvPr>
            <p:cNvSpPr/>
            <p:nvPr/>
          </p:nvSpPr>
          <p:spPr bwMode="blackWhite">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rtl="0">
                <a:defRPr lang="ru-RU"/>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0"/>
              <a:endParaRPr lang="ru-RU"/>
            </a:p>
          </p:txBody>
        </p:sp>
        <p:sp>
          <p:nvSpPr>
            <p:cNvPr id="6" name="Текстовое поле 19" descr="Цифра 1">
              <a:extLst>
                <a:ext uri="{FF2B5EF4-FFF2-40B4-BE49-F238E27FC236}">
                  <a16:creationId xmlns:a16="http://schemas.microsoft.com/office/drawing/2014/main" id="{D7A35905-2D93-43A2-AE13-202B809DAAFF}"/>
                </a:ext>
              </a:extLst>
            </p:cNvPr>
            <p:cNvSpPr txBox="1">
              <a:spLocks noChangeAspect="1"/>
            </p:cNvSpPr>
            <p:nvPr/>
          </p:nvSpPr>
          <p:spPr bwMode="blackWhite">
            <a:xfrm>
              <a:off x="6955901" y="719302"/>
              <a:ext cx="558179" cy="369332"/>
            </a:xfrm>
            <a:prstGeom prst="rect">
              <a:avLst/>
            </a:prstGeom>
            <a:noFill/>
          </p:spPr>
          <p:txBody>
            <a:bodyPr wrap="square" rtlCol="0">
              <a:spAutoFit/>
            </a:bodyPr>
            <a:lstStyle>
              <a:defPPr rtl="0">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a:r>
                <a:rPr lang="ru-RU" dirty="0">
                  <a:solidFill>
                    <a:schemeClr val="bg1"/>
                  </a:solidFill>
                  <a:latin typeface="Segoe UI Semibold" panose="020B0702040204020203" pitchFamily="34" charset="0"/>
                  <a:cs typeface="Segoe UI Semibold" panose="020B0702040204020203" pitchFamily="34" charset="0"/>
                </a:rPr>
                <a:t>1</a:t>
              </a:r>
            </a:p>
          </p:txBody>
        </p:sp>
      </p:grpSp>
      <p:grpSp>
        <p:nvGrpSpPr>
          <p:cNvPr id="7" name="Группа 6" descr="Маленький круг с цифрой 1, обозначающий действие 1">
            <a:extLst>
              <a:ext uri="{FF2B5EF4-FFF2-40B4-BE49-F238E27FC236}">
                <a16:creationId xmlns:a16="http://schemas.microsoft.com/office/drawing/2014/main" id="{C658FCBC-3DE0-4B6D-A6E7-34FA6A2BBAA6}"/>
              </a:ext>
            </a:extLst>
          </p:cNvPr>
          <p:cNvGrpSpPr/>
          <p:nvPr/>
        </p:nvGrpSpPr>
        <p:grpSpPr bwMode="blackWhite">
          <a:xfrm>
            <a:off x="388326" y="2424985"/>
            <a:ext cx="558179" cy="409838"/>
            <a:chOff x="6953426" y="711274"/>
            <a:chExt cx="558179" cy="409838"/>
          </a:xfrm>
        </p:grpSpPr>
        <p:sp>
          <p:nvSpPr>
            <p:cNvPr id="8" name="Овал 7" descr="Маленький круг">
              <a:extLst>
                <a:ext uri="{FF2B5EF4-FFF2-40B4-BE49-F238E27FC236}">
                  <a16:creationId xmlns:a16="http://schemas.microsoft.com/office/drawing/2014/main" id="{A58E74F3-DB4F-4EE2-8F4E-4AD4ED10838A}"/>
                </a:ext>
              </a:extLst>
            </p:cNvPr>
            <p:cNvSpPr/>
            <p:nvPr/>
          </p:nvSpPr>
          <p:spPr bwMode="blackWhite">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rtl="0">
                <a:defRPr lang="ru-RU"/>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0"/>
              <a:endParaRPr lang="ru-RU"/>
            </a:p>
          </p:txBody>
        </p:sp>
        <p:sp>
          <p:nvSpPr>
            <p:cNvPr id="9" name="Текстовое поле 19" descr="Цифра 1">
              <a:extLst>
                <a:ext uri="{FF2B5EF4-FFF2-40B4-BE49-F238E27FC236}">
                  <a16:creationId xmlns:a16="http://schemas.microsoft.com/office/drawing/2014/main" id="{30098668-05D2-457A-88AB-F6F8F85D6420}"/>
                </a:ext>
              </a:extLst>
            </p:cNvPr>
            <p:cNvSpPr txBox="1">
              <a:spLocks noChangeAspect="1"/>
            </p:cNvSpPr>
            <p:nvPr/>
          </p:nvSpPr>
          <p:spPr bwMode="blackWhite">
            <a:xfrm>
              <a:off x="6953426" y="727564"/>
              <a:ext cx="558179" cy="369332"/>
            </a:xfrm>
            <a:prstGeom prst="rect">
              <a:avLst/>
            </a:prstGeom>
            <a:noFill/>
          </p:spPr>
          <p:txBody>
            <a:bodyPr wrap="square" rtlCol="0">
              <a:spAutoFit/>
            </a:bodyPr>
            <a:lstStyle>
              <a:defPPr rtl="0">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a:r>
                <a:rPr lang="ru-RU" dirty="0">
                  <a:solidFill>
                    <a:schemeClr val="bg1"/>
                  </a:solidFill>
                  <a:latin typeface="Segoe UI Semibold" panose="020B0702040204020203" pitchFamily="34" charset="0"/>
                  <a:cs typeface="Segoe UI Semibold" panose="020B0702040204020203" pitchFamily="34" charset="0"/>
                </a:rPr>
                <a:t>2</a:t>
              </a:r>
            </a:p>
          </p:txBody>
        </p:sp>
      </p:grpSp>
      <p:grpSp>
        <p:nvGrpSpPr>
          <p:cNvPr id="10" name="Группа 9" descr="Маленький круг с цифрой 1, обозначающий действие 1">
            <a:extLst>
              <a:ext uri="{FF2B5EF4-FFF2-40B4-BE49-F238E27FC236}">
                <a16:creationId xmlns:a16="http://schemas.microsoft.com/office/drawing/2014/main" id="{E6EBDA8F-7C83-489B-B4CD-D70F4F7201BC}"/>
              </a:ext>
            </a:extLst>
          </p:cNvPr>
          <p:cNvGrpSpPr/>
          <p:nvPr/>
        </p:nvGrpSpPr>
        <p:grpSpPr bwMode="blackWhite">
          <a:xfrm>
            <a:off x="6463291" y="1317175"/>
            <a:ext cx="558179" cy="409838"/>
            <a:chOff x="6953426" y="711274"/>
            <a:chExt cx="558179" cy="409838"/>
          </a:xfrm>
        </p:grpSpPr>
        <p:sp>
          <p:nvSpPr>
            <p:cNvPr id="11" name="Овал 10" descr="Маленький круг">
              <a:extLst>
                <a:ext uri="{FF2B5EF4-FFF2-40B4-BE49-F238E27FC236}">
                  <a16:creationId xmlns:a16="http://schemas.microsoft.com/office/drawing/2014/main" id="{C47CB739-62A3-43C2-BD23-5917FE6F1378}"/>
                </a:ext>
              </a:extLst>
            </p:cNvPr>
            <p:cNvSpPr/>
            <p:nvPr/>
          </p:nvSpPr>
          <p:spPr bwMode="blackWhite">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rtl="0">
                <a:defRPr lang="ru-RU"/>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0"/>
              <a:endParaRPr lang="ru-RU"/>
            </a:p>
          </p:txBody>
        </p:sp>
        <p:sp>
          <p:nvSpPr>
            <p:cNvPr id="12" name="Текстовое поле 19" descr="Цифра 1">
              <a:extLst>
                <a:ext uri="{FF2B5EF4-FFF2-40B4-BE49-F238E27FC236}">
                  <a16:creationId xmlns:a16="http://schemas.microsoft.com/office/drawing/2014/main" id="{2EE428F6-3DB3-499F-9830-4B384344F8B6}"/>
                </a:ext>
              </a:extLst>
            </p:cNvPr>
            <p:cNvSpPr txBox="1">
              <a:spLocks noChangeAspect="1"/>
            </p:cNvSpPr>
            <p:nvPr/>
          </p:nvSpPr>
          <p:spPr bwMode="blackWhite">
            <a:xfrm>
              <a:off x="6953426" y="727564"/>
              <a:ext cx="558179" cy="369332"/>
            </a:xfrm>
            <a:prstGeom prst="rect">
              <a:avLst/>
            </a:prstGeom>
            <a:noFill/>
          </p:spPr>
          <p:txBody>
            <a:bodyPr wrap="square" rtlCol="0">
              <a:spAutoFit/>
            </a:bodyPr>
            <a:lstStyle>
              <a:defPPr rtl="0">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a:r>
                <a:rPr lang="ru-RU" dirty="0">
                  <a:solidFill>
                    <a:schemeClr val="bg1"/>
                  </a:solidFill>
                  <a:latin typeface="Segoe UI Semibold" panose="020B0702040204020203" pitchFamily="34" charset="0"/>
                  <a:cs typeface="Segoe UI Semibold" panose="020B0702040204020203" pitchFamily="34" charset="0"/>
                </a:rPr>
                <a:t>3</a:t>
              </a:r>
            </a:p>
          </p:txBody>
        </p:sp>
      </p:grpSp>
      <p:grpSp>
        <p:nvGrpSpPr>
          <p:cNvPr id="13" name="Группа 12" descr="Маленький круг с цифрой 1, обозначающий действие 1">
            <a:extLst>
              <a:ext uri="{FF2B5EF4-FFF2-40B4-BE49-F238E27FC236}">
                <a16:creationId xmlns:a16="http://schemas.microsoft.com/office/drawing/2014/main" id="{50D59020-B3BB-4B4A-AAC9-22E065DD84B6}"/>
              </a:ext>
            </a:extLst>
          </p:cNvPr>
          <p:cNvGrpSpPr/>
          <p:nvPr/>
        </p:nvGrpSpPr>
        <p:grpSpPr bwMode="blackWhite">
          <a:xfrm>
            <a:off x="6460763" y="2015147"/>
            <a:ext cx="558179" cy="409838"/>
            <a:chOff x="6953426" y="711274"/>
            <a:chExt cx="558179" cy="409838"/>
          </a:xfrm>
        </p:grpSpPr>
        <p:sp>
          <p:nvSpPr>
            <p:cNvPr id="14" name="Овал 13" descr="Маленький круг">
              <a:extLst>
                <a:ext uri="{FF2B5EF4-FFF2-40B4-BE49-F238E27FC236}">
                  <a16:creationId xmlns:a16="http://schemas.microsoft.com/office/drawing/2014/main" id="{A91D7B57-D0B7-4584-9A73-E129A2F61747}"/>
                </a:ext>
              </a:extLst>
            </p:cNvPr>
            <p:cNvSpPr/>
            <p:nvPr/>
          </p:nvSpPr>
          <p:spPr bwMode="blackWhite">
            <a:xfrm>
              <a:off x="7025069" y="711274"/>
              <a:ext cx="409838" cy="409838"/>
            </a:xfrm>
            <a:prstGeom prst="ellipse">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rtl="0">
                <a:defRPr lang="ru-RU"/>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0"/>
              <a:endParaRPr lang="ru-RU"/>
            </a:p>
          </p:txBody>
        </p:sp>
        <p:sp>
          <p:nvSpPr>
            <p:cNvPr id="15" name="Текстовое поле 19" descr="Цифра 1">
              <a:extLst>
                <a:ext uri="{FF2B5EF4-FFF2-40B4-BE49-F238E27FC236}">
                  <a16:creationId xmlns:a16="http://schemas.microsoft.com/office/drawing/2014/main" id="{9CC5693B-C24E-4707-8F27-299D5CAA3E63}"/>
                </a:ext>
              </a:extLst>
            </p:cNvPr>
            <p:cNvSpPr txBox="1">
              <a:spLocks noChangeAspect="1"/>
            </p:cNvSpPr>
            <p:nvPr/>
          </p:nvSpPr>
          <p:spPr bwMode="blackWhite">
            <a:xfrm>
              <a:off x="6953426" y="727564"/>
              <a:ext cx="558179" cy="369332"/>
            </a:xfrm>
            <a:prstGeom prst="rect">
              <a:avLst/>
            </a:prstGeom>
            <a:noFill/>
          </p:spPr>
          <p:txBody>
            <a:bodyPr wrap="square" rtlCol="0">
              <a:spAutoFit/>
            </a:bodyPr>
            <a:lstStyle>
              <a:defPPr rtl="0">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a:r>
                <a:rPr lang="ru-RU" dirty="0">
                  <a:solidFill>
                    <a:schemeClr val="bg1"/>
                  </a:solidFill>
                  <a:latin typeface="Segoe UI Semibold" panose="020B0702040204020203" pitchFamily="34" charset="0"/>
                  <a:cs typeface="Segoe UI Semibold" panose="020B0702040204020203" pitchFamily="34" charset="0"/>
                </a:rPr>
                <a:t>4</a:t>
              </a:r>
            </a:p>
          </p:txBody>
        </p:sp>
      </p:grpSp>
      <p:sp>
        <p:nvSpPr>
          <p:cNvPr id="16" name="TextBox 15">
            <a:extLst>
              <a:ext uri="{FF2B5EF4-FFF2-40B4-BE49-F238E27FC236}">
                <a16:creationId xmlns:a16="http://schemas.microsoft.com/office/drawing/2014/main" id="{738FAB87-2AFB-4812-B82F-942380C43A4C}"/>
              </a:ext>
            </a:extLst>
          </p:cNvPr>
          <p:cNvSpPr txBox="1"/>
          <p:nvPr/>
        </p:nvSpPr>
        <p:spPr>
          <a:xfrm>
            <a:off x="6853289" y="1310325"/>
            <a:ext cx="5156462" cy="1754326"/>
          </a:xfrm>
          <a:prstGeom prst="rect">
            <a:avLst/>
          </a:prstGeom>
          <a:noFill/>
        </p:spPr>
        <p:txBody>
          <a:bodyPr wrap="square" rtlCol="0">
            <a:spAutoFit/>
          </a:bodyPr>
          <a:lstStyle/>
          <a:p>
            <a:pPr>
              <a:lnSpc>
                <a:spcPct val="100000"/>
              </a:lnSpc>
              <a:spcAft>
                <a:spcPts val="600"/>
              </a:spcAft>
            </a:pPr>
            <a:r>
              <a:rPr lang="ru-RU" sz="2000" dirty="0">
                <a:latin typeface="Segoe UI" panose="020B0502040204020203" pitchFamily="34" charset="0"/>
                <a:cs typeface="Segoe UI" panose="020B0502040204020203" pitchFamily="34" charset="0"/>
              </a:rPr>
              <a:t>   Экономия финансов потребителей тепловой энергии</a:t>
            </a:r>
          </a:p>
          <a:p>
            <a:pPr>
              <a:lnSpc>
                <a:spcPct val="100000"/>
              </a:lnSpc>
              <a:spcAft>
                <a:spcPts val="600"/>
              </a:spcAft>
            </a:pPr>
            <a:r>
              <a:rPr lang="ru-RU" sz="2000" dirty="0">
                <a:latin typeface="Segoe UI" panose="020B0502040204020203" pitchFamily="34" charset="0"/>
                <a:cs typeface="Segoe UI" panose="020B0502040204020203" pitchFamily="34" charset="0"/>
              </a:rPr>
              <a:t>  Формирование отчетности по потреблению тепловой энергии</a:t>
            </a:r>
          </a:p>
          <a:p>
            <a:endParaRPr lang="ru-RU" dirty="0"/>
          </a:p>
        </p:txBody>
      </p:sp>
      <p:sp>
        <p:nvSpPr>
          <p:cNvPr id="17" name="Прямоугольник 16">
            <a:extLst>
              <a:ext uri="{FF2B5EF4-FFF2-40B4-BE49-F238E27FC236}">
                <a16:creationId xmlns:a16="http://schemas.microsoft.com/office/drawing/2014/main" id="{E7B01C33-F0C7-4A63-9894-6DC9183FA4F7}"/>
              </a:ext>
            </a:extLst>
          </p:cNvPr>
          <p:cNvSpPr/>
          <p:nvPr/>
        </p:nvSpPr>
        <p:spPr>
          <a:xfrm>
            <a:off x="3048000" y="2928863"/>
            <a:ext cx="6096000" cy="369332"/>
          </a:xfrm>
          <a:prstGeom prst="rect">
            <a:avLst/>
          </a:prstGeom>
        </p:spPr>
        <p:txBody>
          <a:bodyPr>
            <a:spAutoFit/>
          </a:bodyPr>
          <a:lstStyle/>
          <a:p>
            <a:pPr marL="171450" indent="-171450">
              <a:lnSpc>
                <a:spcPct val="100000"/>
              </a:lnSpc>
              <a:spcAft>
                <a:spcPts val="600"/>
              </a:spcAft>
              <a:buFont typeface="Arial" panose="020B0604020202020204" pitchFamily="34" charset="0"/>
              <a:buChar char="•"/>
            </a:pPr>
            <a:endParaRPr lang="ru-RU" dirty="0">
              <a:latin typeface="Segoe UI" panose="020B0502040204020203" pitchFamily="34" charset="0"/>
              <a:cs typeface="Segoe UI" panose="020B0502040204020203" pitchFamily="34" charset="0"/>
            </a:endParaRPr>
          </a:p>
        </p:txBody>
      </p:sp>
      <p:pic>
        <p:nvPicPr>
          <p:cNvPr id="1030" name="Picture 6" descr="Картинки по запросу &quot;преимущества&quot;&quot;">
            <a:extLst>
              <a:ext uri="{FF2B5EF4-FFF2-40B4-BE49-F238E27FC236}">
                <a16:creationId xmlns:a16="http://schemas.microsoft.com/office/drawing/2014/main" id="{D8EB35F6-0BF5-424C-97EE-3C452C42764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97309" y="3610467"/>
            <a:ext cx="7070686" cy="2934991"/>
          </a:xfrm>
          <a:prstGeom prst="rect">
            <a:avLst/>
          </a:prstGeom>
          <a:noFill/>
          <a:effectLst>
            <a:softEdge rad="3048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49868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rtlCol="0"/>
          <a:lstStyle/>
          <a:p>
            <a:pPr rtl="0"/>
            <a:r>
              <a:rPr lang="ru-RU" dirty="0"/>
              <a:t>Конкуренция</a:t>
            </a:r>
            <a:endParaRPr lang="ru-RU" dirty="0">
              <a:latin typeface="Segoe UI Light" panose="020B0502040204020203" pitchFamily="34" charset="0"/>
              <a:cs typeface="Segoe UI Light" panose="020B0502040204020203" pitchFamily="34" charset="0"/>
            </a:endParaRPr>
          </a:p>
        </p:txBody>
      </p:sp>
      <p:cxnSp>
        <p:nvCxnSpPr>
          <p:cNvPr id="20" name="Прямая соединительная линия 19" descr="Светло-серая линия, разделяющая текст и изображения трансформации"/>
          <p:cNvCxnSpPr/>
          <p:nvPr/>
        </p:nvCxnSpPr>
        <p:spPr>
          <a:xfrm>
            <a:off x="5888573" y="1530488"/>
            <a:ext cx="0" cy="4892634"/>
          </a:xfrm>
          <a:prstGeom prst="line">
            <a:avLst/>
          </a:prstGeom>
          <a:ln w="9525">
            <a:solidFill>
              <a:schemeClr val="bg2">
                <a:lumMod val="90000"/>
              </a:schemeClr>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A34AC9CF-00C0-4F05-AA25-F097F44F685B}"/>
              </a:ext>
            </a:extLst>
          </p:cNvPr>
          <p:cNvSpPr txBox="1"/>
          <p:nvPr/>
        </p:nvSpPr>
        <p:spPr>
          <a:xfrm>
            <a:off x="521207" y="1382565"/>
            <a:ext cx="5008736" cy="1446550"/>
          </a:xfrm>
          <a:prstGeom prst="rect">
            <a:avLst/>
          </a:prstGeom>
          <a:noFill/>
        </p:spPr>
        <p:txBody>
          <a:bodyPr wrap="square" rtlCol="0">
            <a:spAutoFit/>
          </a:bodyPr>
          <a:lstStyle/>
          <a:p>
            <a:r>
              <a:rPr lang="ru-RU" sz="2200" dirty="0"/>
              <a:t>Счетчик воды «</a:t>
            </a:r>
            <a:r>
              <a:rPr lang="ru-RU" sz="2200" dirty="0" err="1"/>
              <a:t>Ватериус</a:t>
            </a:r>
            <a:r>
              <a:rPr lang="ru-RU" sz="2200" dirty="0"/>
              <a:t>» с возможностью получения показаний через личный кабинет на сайте производителя.</a:t>
            </a:r>
          </a:p>
        </p:txBody>
      </p:sp>
      <p:pic>
        <p:nvPicPr>
          <p:cNvPr id="1026" name="Picture 2" descr="https://waterius.ru/static/img/title-img-3.6f80e7ea.jpg">
            <a:extLst>
              <a:ext uri="{FF2B5EF4-FFF2-40B4-BE49-F238E27FC236}">
                <a16:creationId xmlns:a16="http://schemas.microsoft.com/office/drawing/2014/main" id="{DCE6B712-AD28-48E8-AF24-E09DBB0CD02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9192" y="3003608"/>
            <a:ext cx="4820048" cy="2934372"/>
          </a:xfrm>
          <a:prstGeom prst="rect">
            <a:avLst/>
          </a:prstGeom>
          <a:noFill/>
          <a:effectLst>
            <a:softEdge rad="114300"/>
          </a:effectLst>
          <a:extLst>
            <a:ext uri="{909E8E84-426E-40DD-AFC4-6F175D3DCCD1}">
              <a14:hiddenFill xmlns:a14="http://schemas.microsoft.com/office/drawing/2010/main">
                <a:solidFill>
                  <a:srgbClr val="FFFFFF"/>
                </a:solidFill>
              </a14:hiddenFill>
            </a:ext>
          </a:extLst>
        </p:spPr>
      </p:pic>
      <p:pic>
        <p:nvPicPr>
          <p:cNvPr id="1028" name="Picture 4" descr="https://static.regmarkets.ru/detail/images/32/d2/32d237d4fc90e5fe85d9820b4c800d8b.png">
            <a:extLst>
              <a:ext uri="{FF2B5EF4-FFF2-40B4-BE49-F238E27FC236}">
                <a16:creationId xmlns:a16="http://schemas.microsoft.com/office/drawing/2014/main" id="{71103E28-1B92-4390-A68F-BACA91D0889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14471" y="2988503"/>
            <a:ext cx="3724500" cy="2911882"/>
          </a:xfrm>
          <a:prstGeom prst="rect">
            <a:avLst/>
          </a:prstGeom>
          <a:noFill/>
          <a:effectLst>
            <a:softEdge rad="279400"/>
          </a:effectLst>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80CFC49F-5DA9-4CC3-9CCA-C81F30D27A07}"/>
              </a:ext>
            </a:extLst>
          </p:cNvPr>
          <p:cNvSpPr txBox="1"/>
          <p:nvPr/>
        </p:nvSpPr>
        <p:spPr>
          <a:xfrm>
            <a:off x="6303428" y="1530488"/>
            <a:ext cx="5104794" cy="769441"/>
          </a:xfrm>
          <a:prstGeom prst="rect">
            <a:avLst/>
          </a:prstGeom>
          <a:noFill/>
        </p:spPr>
        <p:txBody>
          <a:bodyPr wrap="square" rtlCol="0">
            <a:spAutoFit/>
          </a:bodyPr>
          <a:lstStyle/>
          <a:p>
            <a:r>
              <a:rPr lang="ru-RU" sz="2200" dirty="0"/>
              <a:t>Счетчик газа «Стриж», передающий показания в личный кабинет клиента.</a:t>
            </a:r>
          </a:p>
        </p:txBody>
      </p:sp>
    </p:spTree>
    <p:extLst>
      <p:ext uri="{BB962C8B-B14F-4D97-AF65-F5344CB8AC3E}">
        <p14:creationId xmlns:p14="http://schemas.microsoft.com/office/powerpoint/2010/main" val="2596833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a:bodyPr>
          <a:lstStyle/>
          <a:p>
            <a:pPr lvl="0" rtl="0"/>
            <a:r>
              <a:rPr lang="ru-RU" dirty="0">
                <a:latin typeface="Segoe UI Light" panose="020B0502040204020203" pitchFamily="34" charset="0"/>
                <a:cs typeface="Segoe UI Light" panose="020B0502040204020203" pitchFamily="34" charset="0"/>
              </a:rPr>
              <a:t>Целевая аудитория</a:t>
            </a:r>
          </a:p>
        </p:txBody>
      </p:sp>
      <p:sp>
        <p:nvSpPr>
          <p:cNvPr id="5" name="Объект 4"/>
          <p:cNvSpPr>
            <a:spLocks noGrp="1"/>
          </p:cNvSpPr>
          <p:nvPr>
            <p:ph sz="half" idx="4294967295"/>
          </p:nvPr>
        </p:nvSpPr>
        <p:spPr>
          <a:xfrm>
            <a:off x="521207" y="1181725"/>
            <a:ext cx="10474732" cy="3978275"/>
          </a:xfrm>
        </p:spPr>
        <p:txBody>
          <a:bodyPr vert="horz" lIns="91440" tIns="45720" rIns="91440" bIns="45720" rtlCol="0">
            <a:normAutofit/>
          </a:bodyPr>
          <a:lstStyle/>
          <a:p>
            <a:pPr marL="0" indent="0" rtl="0">
              <a:lnSpc>
                <a:spcPct val="100000"/>
              </a:lnSpc>
              <a:spcBef>
                <a:spcPts val="1000"/>
              </a:spcBef>
              <a:spcAft>
                <a:spcPts val="2000"/>
              </a:spcAft>
              <a:buNone/>
            </a:pPr>
            <a:r>
              <a:rPr lang="ru-RU" sz="2400" dirty="0">
                <a:solidFill>
                  <a:prstClr val="black">
                    <a:lumMod val="75000"/>
                    <a:lumOff val="25000"/>
                  </a:prstClr>
                </a:solidFill>
                <a:latin typeface="Segoe UI" panose="020B0502040204020203" pitchFamily="34" charset="0"/>
                <a:cs typeface="Segoe UI" panose="020B0502040204020203" pitchFamily="34" charset="0"/>
              </a:rPr>
              <a:t>Наш продукт идеально подойдет для людей, живущих в условиях часто меняющихся погодных условий, желающих сэкономить и автоматизировать процесс потребления тепловой энергии. </a:t>
            </a:r>
          </a:p>
          <a:p>
            <a:pPr marL="0" indent="0" rtl="0">
              <a:lnSpc>
                <a:spcPct val="100000"/>
              </a:lnSpc>
              <a:spcBef>
                <a:spcPts val="1000"/>
              </a:spcBef>
              <a:spcAft>
                <a:spcPts val="2000"/>
              </a:spcAft>
              <a:buNone/>
            </a:pPr>
            <a:r>
              <a:rPr lang="ru-RU" sz="2400" dirty="0">
                <a:solidFill>
                  <a:prstClr val="black">
                    <a:lumMod val="75000"/>
                    <a:lumOff val="25000"/>
                  </a:prstClr>
                </a:solidFill>
                <a:latin typeface="Segoe UI" panose="020B0502040204020203" pitchFamily="34" charset="0"/>
                <a:cs typeface="Segoe UI" panose="020B0502040204020203" pitchFamily="34" charset="0"/>
              </a:rPr>
              <a:t>Согласно проведенному опросу более половины людей часто испытывают необходимость в регулировании температуры отопления помещений, 15% опрошенной аудитории испытывают эту необходимость чуть реже.</a:t>
            </a:r>
          </a:p>
        </p:txBody>
      </p:sp>
      <p:sp>
        <p:nvSpPr>
          <p:cNvPr id="42" name="Объект 17"/>
          <p:cNvSpPr txBox="1">
            <a:spLocks/>
          </p:cNvSpPr>
          <p:nvPr/>
        </p:nvSpPr>
        <p:spPr>
          <a:xfrm>
            <a:off x="1066039" y="4571824"/>
            <a:ext cx="2696774" cy="1484612"/>
          </a:xfrm>
          <a:prstGeom prst="rect">
            <a:avLst/>
          </a:prstGeom>
        </p:spPr>
        <p:txBody>
          <a:bodyPr vert="horz" lIns="91440" tIns="45720" rIns="91440" bIns="45720" rtlCol="0">
            <a:no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indent="0" rtl="0">
              <a:spcAft>
                <a:spcPts val="2000"/>
              </a:spcAft>
              <a:buNone/>
            </a:pPr>
            <a:endParaRPr lang="ru-RU" dirty="0">
              <a:solidFill>
                <a:prstClr val="black">
                  <a:lumMod val="75000"/>
                  <a:lumOff val="25000"/>
                </a:prstClr>
              </a:solidFill>
              <a:latin typeface="Segoe UI" panose="020B0502040204020203" pitchFamily="34" charset="0"/>
              <a:cs typeface="Segoe UI" panose="020B0502040204020203" pitchFamily="34" charset="0"/>
            </a:endParaRPr>
          </a:p>
        </p:txBody>
      </p:sp>
      <p:pic>
        <p:nvPicPr>
          <p:cNvPr id="3074" name="Picture 2" descr="http://elmon220.ru/images/news2019/schetchik.jpg">
            <a:extLst>
              <a:ext uri="{FF2B5EF4-FFF2-40B4-BE49-F238E27FC236}">
                <a16:creationId xmlns:a16="http://schemas.microsoft.com/office/drawing/2014/main" id="{21498525-026F-45FF-B9DD-E088600D3A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20500" y="3890059"/>
            <a:ext cx="4025856" cy="2689146"/>
          </a:xfrm>
          <a:prstGeom prst="rect">
            <a:avLst/>
          </a:prstGeom>
          <a:noFill/>
          <a:effectLst>
            <a:softEdge rad="292100"/>
          </a:effectLst>
          <a:extLst>
            <a:ext uri="{909E8E84-426E-40DD-AFC4-6F175D3DCCD1}">
              <a14:hiddenFill xmlns:a14="http://schemas.microsoft.com/office/drawing/2010/main">
                <a:solidFill>
                  <a:srgbClr val="FFFFFF"/>
                </a:solidFill>
              </a14:hiddenFill>
            </a:ext>
          </a:extLst>
        </p:spPr>
      </p:pic>
      <p:pic>
        <p:nvPicPr>
          <p:cNvPr id="20" name="Рисунок 19" descr="Выгнутая стрелка">
            <a:extLst>
              <a:ext uri="{FF2B5EF4-FFF2-40B4-BE49-F238E27FC236}">
                <a16:creationId xmlns:a16="http://schemas.microsoft.com/office/drawing/2014/main" id="{D728FBE9-0C53-473E-A83B-583EA448AAD8}"/>
              </a:ext>
            </a:extLst>
          </p:cNvPr>
          <p:cNvPicPr/>
          <p:nvPr/>
        </p:nvPicPr>
        <p:blipFill>
          <a:blip r:embed="rId4" cstate="print">
            <a:extLst>
              <a:ext uri="{28A0092B-C50C-407E-A947-70E740481C1C}">
                <a14:useLocalDpi xmlns:a14="http://schemas.microsoft.com/office/drawing/2010/main" val="0"/>
              </a:ext>
            </a:extLst>
          </a:blip>
          <a:stretch>
            <a:fillRect/>
          </a:stretch>
        </p:blipFill>
        <p:spPr>
          <a:xfrm rot="3861835" flipH="1">
            <a:off x="2415316" y="4594012"/>
            <a:ext cx="851862" cy="939987"/>
          </a:xfrm>
          <a:prstGeom prst="rect">
            <a:avLst/>
          </a:prstGeom>
        </p:spPr>
      </p:pic>
      <p:sp>
        <p:nvSpPr>
          <p:cNvPr id="22" name="Текстовое поле 16" descr="Выберите меня">
            <a:extLst>
              <a:ext uri="{FF2B5EF4-FFF2-40B4-BE49-F238E27FC236}">
                <a16:creationId xmlns:a16="http://schemas.microsoft.com/office/drawing/2014/main" id="{38DB3E87-DA4A-4D43-B5EA-4335C1EBD395}"/>
              </a:ext>
            </a:extLst>
          </p:cNvPr>
          <p:cNvSpPr txBox="1"/>
          <p:nvPr/>
        </p:nvSpPr>
        <p:spPr>
          <a:xfrm rot="21077122">
            <a:off x="1400788" y="4580207"/>
            <a:ext cx="1437225" cy="435610"/>
          </a:xfrm>
          <a:prstGeom prst="rect">
            <a:avLst/>
          </a:prstGeom>
          <a:noFill/>
          <a:ln>
            <a:noFill/>
          </a:ln>
          <a:effectLst/>
          <a:extLst>
            <a:ext uri="{C572A759-6A51-4108-AA02-DFA0A04FC94B}">
              <ma14:wrappingTextBoxFlag xmlns="" xmlns:ma14="http://schemas.microsoft.com/office/mac/drawingml/2011/main"/>
            </a:ext>
          </a:extLst>
        </p:spPr>
        <p:txBody>
          <a:bodyPr rot="0" spcFirstLastPara="0" vert="horz" wrap="none" lIns="91440" tIns="45720" rIns="91440" bIns="45720" numCol="1" spcCol="0" rtlCol="0" fromWordArt="0" anchor="t" anchorCtr="0" forceAA="0" compatLnSpc="1">
            <a:prstTxWarp prst="textNoShape">
              <a:avLst/>
            </a:prstTxWarp>
            <a:noAutofit/>
          </a:bodyPr>
          <a:lstStyle/>
          <a:p>
            <a:pPr marL="0" marR="0" algn="ctr" rtl="0">
              <a:spcBef>
                <a:spcPts val="0"/>
              </a:spcBef>
              <a:spcAft>
                <a:spcPts val="200"/>
              </a:spcAft>
              <a:tabLst>
                <a:tab pos="4931410" algn="l"/>
              </a:tabLst>
            </a:pPr>
            <a:r>
              <a:rPr lang="ru-RU" sz="1200" b="1" kern="1000" spc="100" dirty="0">
                <a:ln>
                  <a:noFill/>
                </a:ln>
                <a:solidFill>
                  <a:srgbClr val="D24726"/>
                </a:solidFill>
                <a:effectLst/>
                <a:latin typeface="Segoe UI Semibold" panose="020B0702040204020203" pitchFamily="34" charset="0"/>
                <a:ea typeface="SimHei" panose="02010609060101010101" pitchFamily="49" charset="-122"/>
                <a:cs typeface="Times New Roman" panose="02020603050405020304" pitchFamily="18" charset="0"/>
              </a:rPr>
              <a:t>ВЫБЕРИТЕ МЕНЯ</a:t>
            </a:r>
            <a:endParaRPr lang="ru-RU" sz="1200" b="1" kern="1400" dirty="0">
              <a:solidFill>
                <a:srgbClr val="D24726"/>
              </a:solidFill>
              <a:effectLst/>
              <a:latin typeface="Segoe UI Light" panose="020B0502040204020203" pitchFamily="34" charset="0"/>
              <a:ea typeface="SimHei"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132867600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p:txBody>
          <a:bodyPr rtlCol="0"/>
          <a:lstStyle/>
          <a:p>
            <a:pPr rtl="0"/>
            <a:r>
              <a:rPr lang="ru-RU" dirty="0">
                <a:latin typeface="Segoe UI Light" panose="020B0502040204020203" pitchFamily="34" charset="0"/>
                <a:cs typeface="Segoe UI Light" panose="020B0502040204020203" pitchFamily="34" charset="0"/>
              </a:rPr>
              <a:t>Элементная база</a:t>
            </a:r>
          </a:p>
        </p:txBody>
      </p:sp>
      <p:sp>
        <p:nvSpPr>
          <p:cNvPr id="8" name="TextBox 7">
            <a:extLst>
              <a:ext uri="{FF2B5EF4-FFF2-40B4-BE49-F238E27FC236}">
                <a16:creationId xmlns:a16="http://schemas.microsoft.com/office/drawing/2014/main" id="{471BD453-D13B-469D-9B44-DB07D5E65CC1}"/>
              </a:ext>
            </a:extLst>
          </p:cNvPr>
          <p:cNvSpPr txBox="1"/>
          <p:nvPr/>
        </p:nvSpPr>
        <p:spPr>
          <a:xfrm>
            <a:off x="422367" y="1433283"/>
            <a:ext cx="5230355" cy="4593565"/>
          </a:xfrm>
          <a:prstGeom prst="rect">
            <a:avLst/>
          </a:prstGeom>
          <a:noFill/>
        </p:spPr>
        <p:txBody>
          <a:bodyPr wrap="square" rtlCol="0">
            <a:spAutoFit/>
          </a:bodyPr>
          <a:lstStyle/>
          <a:p>
            <a:pPr>
              <a:lnSpc>
                <a:spcPct val="150000"/>
              </a:lnSpc>
            </a:pPr>
            <a:r>
              <a:rPr lang="en-US" sz="2400" dirty="0"/>
              <a:t>   </a:t>
            </a:r>
            <a:r>
              <a:rPr lang="ru-RU" sz="2100" dirty="0" err="1"/>
              <a:t>Радиомодуль</a:t>
            </a:r>
            <a:r>
              <a:rPr lang="ru-RU" sz="2100" dirty="0"/>
              <a:t>, передающий показания</a:t>
            </a:r>
          </a:p>
          <a:p>
            <a:pPr>
              <a:lnSpc>
                <a:spcPct val="150000"/>
              </a:lnSpc>
            </a:pPr>
            <a:r>
              <a:rPr lang="en-US" sz="2100" dirty="0"/>
              <a:t>   </a:t>
            </a:r>
            <a:r>
              <a:rPr lang="ru-RU" sz="2100" dirty="0"/>
              <a:t>Корпус</a:t>
            </a:r>
          </a:p>
          <a:p>
            <a:pPr>
              <a:lnSpc>
                <a:spcPct val="150000"/>
              </a:lnSpc>
            </a:pPr>
            <a:r>
              <a:rPr lang="en-US" sz="2100" dirty="0"/>
              <a:t>   </a:t>
            </a:r>
            <a:r>
              <a:rPr lang="ru-RU" sz="2100" dirty="0"/>
              <a:t>Датчик температуры</a:t>
            </a:r>
          </a:p>
          <a:p>
            <a:pPr>
              <a:lnSpc>
                <a:spcPct val="150000"/>
              </a:lnSpc>
            </a:pPr>
            <a:r>
              <a:rPr lang="en-US" sz="2100" dirty="0"/>
              <a:t>   </a:t>
            </a:r>
            <a:r>
              <a:rPr lang="ru-RU" sz="2100" dirty="0"/>
              <a:t>Электронный тепломер, передающий показания на внешний</a:t>
            </a:r>
            <a:r>
              <a:rPr lang="en-US" sz="2100" dirty="0"/>
              <a:t> </a:t>
            </a:r>
            <a:r>
              <a:rPr lang="ru-RU" sz="2100" dirty="0"/>
              <a:t>дисплей </a:t>
            </a:r>
            <a:r>
              <a:rPr lang="en-US" sz="2100" dirty="0"/>
              <a:t>                        </a:t>
            </a:r>
            <a:endParaRPr lang="ru-RU" sz="2100" dirty="0"/>
          </a:p>
          <a:p>
            <a:pPr>
              <a:lnSpc>
                <a:spcPct val="150000"/>
              </a:lnSpc>
            </a:pPr>
            <a:r>
              <a:rPr lang="en-US" sz="2100" dirty="0"/>
              <a:t>   </a:t>
            </a:r>
            <a:r>
              <a:rPr lang="ru-RU" sz="2100" dirty="0"/>
              <a:t>Электроклапан </a:t>
            </a:r>
          </a:p>
          <a:p>
            <a:pPr>
              <a:lnSpc>
                <a:spcPct val="150000"/>
              </a:lnSpc>
            </a:pPr>
            <a:r>
              <a:rPr lang="en-US" sz="2100" dirty="0"/>
              <a:t>   </a:t>
            </a:r>
            <a:r>
              <a:rPr lang="ru-RU" sz="2100" dirty="0"/>
              <a:t>Контроллер</a:t>
            </a:r>
          </a:p>
          <a:p>
            <a:pPr>
              <a:lnSpc>
                <a:spcPct val="150000"/>
              </a:lnSpc>
            </a:pPr>
            <a:r>
              <a:rPr lang="en-US" sz="2100" dirty="0"/>
              <a:t>   </a:t>
            </a:r>
            <a:r>
              <a:rPr lang="ru-RU" sz="2100" dirty="0"/>
              <a:t>Модуль </a:t>
            </a:r>
            <a:r>
              <a:rPr lang="en-US" sz="2100" dirty="0"/>
              <a:t>Bluetooth</a:t>
            </a:r>
            <a:endParaRPr lang="ru-RU" sz="2100" dirty="0"/>
          </a:p>
          <a:p>
            <a:pPr>
              <a:lnSpc>
                <a:spcPct val="150000"/>
              </a:lnSpc>
            </a:pPr>
            <a:r>
              <a:rPr lang="ru-RU" sz="2100" dirty="0"/>
              <a:t>   Радиомодем</a:t>
            </a:r>
          </a:p>
        </p:txBody>
      </p:sp>
      <p:pic>
        <p:nvPicPr>
          <p:cNvPr id="26" name="Рисунок 25" descr="Стрелка вправо со ссылкой на блог группы разработчиков PowerPoint. Выберите изображение, чтобы посетить блог группы разработчиков PowerPoint ">
            <a:hlinkClick r:id="rId3" tooltip="Щелкните здесь, чтобы посетить блог группы разработчиков PowerPoint."/>
            <a:extLst>
              <a:ext uri="{FF2B5EF4-FFF2-40B4-BE49-F238E27FC236}">
                <a16:creationId xmlns:a16="http://schemas.microsoft.com/office/drawing/2014/main" id="{0AF949B2-F0D4-4A91-9006-DAD126339EA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10959" y="2116544"/>
            <a:ext cx="448392" cy="448392"/>
          </a:xfrm>
          <a:prstGeom prst="rect">
            <a:avLst/>
          </a:prstGeom>
        </p:spPr>
      </p:pic>
      <p:pic>
        <p:nvPicPr>
          <p:cNvPr id="27" name="Рисунок 26" descr="Стрелка вправо со ссылкой на блог группы разработчиков PowerPoint. Выберите изображение, чтобы посетить блог группы разработчиков PowerPoint ">
            <a:hlinkClick r:id="rId3" tooltip="Щелкните здесь, чтобы посетить блог группы разработчиков PowerPoint."/>
            <a:extLst>
              <a:ext uri="{FF2B5EF4-FFF2-40B4-BE49-F238E27FC236}">
                <a16:creationId xmlns:a16="http://schemas.microsoft.com/office/drawing/2014/main" id="{9BC41E1D-CA3E-41A2-BC75-44B5BB7503E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06808" y="2636929"/>
            <a:ext cx="448392" cy="448392"/>
          </a:xfrm>
          <a:prstGeom prst="rect">
            <a:avLst/>
          </a:prstGeom>
        </p:spPr>
      </p:pic>
      <p:pic>
        <p:nvPicPr>
          <p:cNvPr id="28" name="Рисунок 27" descr="Стрелка вправо со ссылкой на блог группы разработчиков PowerPoint. Выберите изображение, чтобы посетить блог группы разработчиков PowerPoint ">
            <a:hlinkClick r:id="rId3" tooltip="Щелкните здесь, чтобы посетить блог группы разработчиков PowerPoint."/>
            <a:extLst>
              <a:ext uri="{FF2B5EF4-FFF2-40B4-BE49-F238E27FC236}">
                <a16:creationId xmlns:a16="http://schemas.microsoft.com/office/drawing/2014/main" id="{CB20D626-B4A4-44DC-B924-176B67F5495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16235" y="3085321"/>
            <a:ext cx="448392" cy="448392"/>
          </a:xfrm>
          <a:prstGeom prst="rect">
            <a:avLst/>
          </a:prstGeom>
        </p:spPr>
      </p:pic>
      <p:pic>
        <p:nvPicPr>
          <p:cNvPr id="30" name="Рисунок 29" descr="Стрелка вправо со ссылкой на блог группы разработчиков PowerPoint. Выберите изображение, чтобы посетить блог группы разработчиков PowerPoint ">
            <a:hlinkClick r:id="rId3" tooltip="Щелкните здесь, чтобы посетить блог группы разработчиков PowerPoint."/>
            <a:extLst>
              <a:ext uri="{FF2B5EF4-FFF2-40B4-BE49-F238E27FC236}">
                <a16:creationId xmlns:a16="http://schemas.microsoft.com/office/drawing/2014/main" id="{20B7F7ED-D96F-4AAC-B3A8-33BD13FFB26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06808" y="3968178"/>
            <a:ext cx="448392" cy="448392"/>
          </a:xfrm>
          <a:prstGeom prst="rect">
            <a:avLst/>
          </a:prstGeom>
        </p:spPr>
      </p:pic>
      <p:pic>
        <p:nvPicPr>
          <p:cNvPr id="35" name="Рисунок 34" descr="Стрелка вправо со ссылкой на блог группы разработчиков PowerPoint. Выберите изображение, чтобы посетить блог группы разработчиков PowerPoint ">
            <a:hlinkClick r:id="rId3" tooltip="Щелкните здесь, чтобы посетить блог группы разработчиков PowerPoint."/>
            <a:extLst>
              <a:ext uri="{FF2B5EF4-FFF2-40B4-BE49-F238E27FC236}">
                <a16:creationId xmlns:a16="http://schemas.microsoft.com/office/drawing/2014/main" id="{0986A614-377D-48CB-94DE-EDA31040BE4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19596" y="4455940"/>
            <a:ext cx="448392" cy="448392"/>
          </a:xfrm>
          <a:prstGeom prst="rect">
            <a:avLst/>
          </a:prstGeom>
        </p:spPr>
      </p:pic>
      <p:pic>
        <p:nvPicPr>
          <p:cNvPr id="36" name="Рисунок 35" descr="Стрелка вправо со ссылкой на блог группы разработчиков PowerPoint. Выберите изображение, чтобы посетить блог группы разработчиков PowerPoint ">
            <a:hlinkClick r:id="rId3" tooltip="Щелкните здесь, чтобы посетить блог группы разработчиков PowerPoint."/>
            <a:extLst>
              <a:ext uri="{FF2B5EF4-FFF2-40B4-BE49-F238E27FC236}">
                <a16:creationId xmlns:a16="http://schemas.microsoft.com/office/drawing/2014/main" id="{DE8B6EA7-30E8-478E-B61A-41859F70FD8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08489" y="5457715"/>
            <a:ext cx="448392" cy="448392"/>
          </a:xfrm>
          <a:prstGeom prst="rect">
            <a:avLst/>
          </a:prstGeom>
        </p:spPr>
      </p:pic>
      <p:pic>
        <p:nvPicPr>
          <p:cNvPr id="37" name="Рисунок 36" descr="Стрелка вправо со ссылкой на блог группы разработчиков PowerPoint. Выберите изображение, чтобы посетить блог группы разработчиков PowerPoint ">
            <a:hlinkClick r:id="rId3" tooltip="Щелкните здесь, чтобы посетить блог группы разработчиков PowerPoint."/>
            <a:extLst>
              <a:ext uri="{FF2B5EF4-FFF2-40B4-BE49-F238E27FC236}">
                <a16:creationId xmlns:a16="http://schemas.microsoft.com/office/drawing/2014/main" id="{84F2D0B1-6DEA-40E9-9189-0840B98FDD7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08489" y="4976325"/>
            <a:ext cx="448392" cy="448392"/>
          </a:xfrm>
          <a:prstGeom prst="rect">
            <a:avLst/>
          </a:prstGeom>
        </p:spPr>
      </p:pic>
      <p:pic>
        <p:nvPicPr>
          <p:cNvPr id="4098" name="Picture 2" descr="Картинки по запросу &quot;умный счетчик&quot;&quot;">
            <a:extLst>
              <a:ext uri="{FF2B5EF4-FFF2-40B4-BE49-F238E27FC236}">
                <a16:creationId xmlns:a16="http://schemas.microsoft.com/office/drawing/2014/main" id="{17CE9604-7E71-489D-85EF-16D291BAE75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65510" y="2228680"/>
            <a:ext cx="6239366" cy="3375497"/>
          </a:xfrm>
          <a:prstGeom prst="rect">
            <a:avLst/>
          </a:prstGeom>
          <a:noFill/>
          <a:effectLst>
            <a:softEdge rad="203200"/>
          </a:effectLst>
          <a:extLst>
            <a:ext uri="{909E8E84-426E-40DD-AFC4-6F175D3DCCD1}">
              <a14:hiddenFill xmlns:a14="http://schemas.microsoft.com/office/drawing/2010/main">
                <a:solidFill>
                  <a:srgbClr val="FFFFFF"/>
                </a:solidFill>
              </a14:hiddenFill>
            </a:ext>
          </a:extLst>
        </p:spPr>
      </p:pic>
      <p:pic>
        <p:nvPicPr>
          <p:cNvPr id="12" name="Рисунок 11" descr="Стрелка вправо со ссылкой на блог группы разработчиков PowerPoint. Выберите изображение, чтобы посетить блог группы разработчиков PowerPoint ">
            <a:hlinkClick r:id="rId3" tooltip="Щелкните здесь, чтобы посетить блог группы разработчиков PowerPoint."/>
            <a:extLst>
              <a:ext uri="{FF2B5EF4-FFF2-40B4-BE49-F238E27FC236}">
                <a16:creationId xmlns:a16="http://schemas.microsoft.com/office/drawing/2014/main" id="{7A4D2C77-83F9-487E-9250-96F8E03472E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06808" y="1593257"/>
            <a:ext cx="448392" cy="448392"/>
          </a:xfrm>
          <a:prstGeom prst="rect">
            <a:avLst/>
          </a:prstGeom>
        </p:spPr>
      </p:pic>
    </p:spTree>
    <p:extLst>
      <p:ext uri="{BB962C8B-B14F-4D97-AF65-F5344CB8AC3E}">
        <p14:creationId xmlns:p14="http://schemas.microsoft.com/office/powerpoint/2010/main" val="72766816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E54E24A-D1BE-487C-AE9C-A7C7C8AAD783}"/>
              </a:ext>
            </a:extLst>
          </p:cNvPr>
          <p:cNvSpPr>
            <a:spLocks noGrp="1"/>
          </p:cNvSpPr>
          <p:nvPr>
            <p:ph type="title"/>
          </p:nvPr>
        </p:nvSpPr>
        <p:spPr>
          <a:xfrm>
            <a:off x="521207" y="448056"/>
            <a:ext cx="9043707" cy="640080"/>
          </a:xfrm>
        </p:spPr>
        <p:txBody>
          <a:bodyPr>
            <a:normAutofit/>
          </a:bodyPr>
          <a:lstStyle/>
          <a:p>
            <a:r>
              <a:rPr lang="ru-RU" dirty="0"/>
              <a:t>Языки программирования для приложения</a:t>
            </a:r>
          </a:p>
        </p:txBody>
      </p:sp>
      <p:sp>
        <p:nvSpPr>
          <p:cNvPr id="3" name="Объект 2">
            <a:extLst>
              <a:ext uri="{FF2B5EF4-FFF2-40B4-BE49-F238E27FC236}">
                <a16:creationId xmlns:a16="http://schemas.microsoft.com/office/drawing/2014/main" id="{EFF1725B-893A-4B41-9298-80144C9A8B21}"/>
              </a:ext>
            </a:extLst>
          </p:cNvPr>
          <p:cNvSpPr>
            <a:spLocks noGrp="1"/>
          </p:cNvSpPr>
          <p:nvPr>
            <p:ph sz="quarter" idx="10"/>
          </p:nvPr>
        </p:nvSpPr>
        <p:spPr>
          <a:xfrm>
            <a:off x="1472021" y="1638808"/>
            <a:ext cx="4416552" cy="4987514"/>
          </a:xfrm>
        </p:spPr>
        <p:txBody>
          <a:bodyPr>
            <a:noAutofit/>
          </a:bodyPr>
          <a:lstStyle/>
          <a:p>
            <a:r>
              <a:rPr lang="en-US" sz="2000" dirty="0"/>
              <a:t>iOS – Swift</a:t>
            </a:r>
          </a:p>
          <a:p>
            <a:pPr marL="457200" indent="-457200">
              <a:buAutoNum type="arabicPeriod"/>
            </a:pPr>
            <a:r>
              <a:rPr lang="ru-RU" sz="2000" dirty="0"/>
              <a:t>Требуется меньше кода, по сравнению с </a:t>
            </a:r>
            <a:r>
              <a:rPr lang="en-US" sz="2000" dirty="0"/>
              <a:t>Objective-C</a:t>
            </a:r>
          </a:p>
          <a:p>
            <a:pPr marL="457200" indent="-457200">
              <a:buAutoNum type="arabicPeriod"/>
            </a:pPr>
            <a:r>
              <a:rPr lang="ru-RU" sz="2000" dirty="0"/>
              <a:t>Удобен для восприятия среди разработчиков</a:t>
            </a:r>
          </a:p>
          <a:p>
            <a:pPr marL="457200" indent="-457200">
              <a:buAutoNum type="arabicPeriod"/>
            </a:pPr>
            <a:r>
              <a:rPr lang="ru-RU" sz="2000" dirty="0"/>
              <a:t>Популярность</a:t>
            </a:r>
          </a:p>
          <a:p>
            <a:pPr marL="457200" indent="-457200">
              <a:buAutoNum type="arabicPeriod"/>
            </a:pPr>
            <a:r>
              <a:rPr lang="ru-RU" sz="2000" dirty="0"/>
              <a:t>Взаимодействие с кодом,  написанным на </a:t>
            </a:r>
            <a:r>
              <a:rPr lang="en-US" sz="2000" dirty="0"/>
              <a:t>Objective-C</a:t>
            </a:r>
            <a:endParaRPr lang="ru-RU" sz="2000" dirty="0"/>
          </a:p>
        </p:txBody>
      </p:sp>
      <p:cxnSp>
        <p:nvCxnSpPr>
          <p:cNvPr id="4" name="Прямая соединительная линия 3" descr="Светло-серая линия, разделяющая текст и изображения трансформации">
            <a:extLst>
              <a:ext uri="{FF2B5EF4-FFF2-40B4-BE49-F238E27FC236}">
                <a16:creationId xmlns:a16="http://schemas.microsoft.com/office/drawing/2014/main" id="{5E204921-AE3E-4478-9533-11EC718C0A50}"/>
              </a:ext>
            </a:extLst>
          </p:cNvPr>
          <p:cNvCxnSpPr/>
          <p:nvPr/>
        </p:nvCxnSpPr>
        <p:spPr>
          <a:xfrm>
            <a:off x="5888573" y="1530488"/>
            <a:ext cx="0" cy="4892634"/>
          </a:xfrm>
          <a:prstGeom prst="line">
            <a:avLst/>
          </a:prstGeom>
          <a:ln w="9525">
            <a:solidFill>
              <a:schemeClr val="bg2">
                <a:lumMod val="90000"/>
              </a:schemeClr>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268CCAFD-E5D8-428B-9DA2-3748E4E6ACAF}"/>
              </a:ext>
            </a:extLst>
          </p:cNvPr>
          <p:cNvSpPr txBox="1"/>
          <p:nvPr/>
        </p:nvSpPr>
        <p:spPr>
          <a:xfrm>
            <a:off x="6212115" y="1737765"/>
            <a:ext cx="4760686" cy="4708981"/>
          </a:xfrm>
          <a:prstGeom prst="rect">
            <a:avLst/>
          </a:prstGeom>
          <a:noFill/>
        </p:spPr>
        <p:txBody>
          <a:bodyPr wrap="square" rtlCol="0">
            <a:spAutoFit/>
          </a:bodyPr>
          <a:lstStyle/>
          <a:p>
            <a:r>
              <a:rPr lang="en-US" sz="2000" dirty="0"/>
              <a:t>Android – Kotlin</a:t>
            </a:r>
          </a:p>
          <a:p>
            <a:endParaRPr lang="en-US" sz="2000" dirty="0"/>
          </a:p>
          <a:p>
            <a:pPr marL="457200" indent="-457200">
              <a:buAutoNum type="arabicPeriod"/>
            </a:pPr>
            <a:r>
              <a:rPr lang="ru-RU" sz="2000" dirty="0"/>
              <a:t>Меньше кода, по сравнению с </a:t>
            </a:r>
            <a:r>
              <a:rPr lang="en-US" sz="2000" dirty="0"/>
              <a:t>Java.</a:t>
            </a:r>
            <a:endParaRPr lang="ru-RU" sz="2000" dirty="0"/>
          </a:p>
          <a:p>
            <a:pPr marL="457200" indent="-457200">
              <a:buAutoNum type="arabicPeriod"/>
            </a:pPr>
            <a:endParaRPr lang="en-US" sz="2000" dirty="0"/>
          </a:p>
          <a:p>
            <a:pPr marL="457200" indent="-457200">
              <a:buAutoNum type="arabicPeriod"/>
            </a:pPr>
            <a:r>
              <a:rPr lang="ru-RU" sz="2000" dirty="0"/>
              <a:t>Низкий порог вхождения</a:t>
            </a:r>
          </a:p>
          <a:p>
            <a:pPr marL="457200" indent="-457200">
              <a:buAutoNum type="arabicPeriod"/>
            </a:pPr>
            <a:endParaRPr lang="ru-RU" sz="2000" dirty="0"/>
          </a:p>
          <a:p>
            <a:pPr marL="457200" indent="-457200">
              <a:buAutoNum type="arabicPeriod"/>
            </a:pPr>
            <a:r>
              <a:rPr lang="ru-RU" sz="2000" dirty="0"/>
              <a:t>Популярность</a:t>
            </a:r>
          </a:p>
          <a:p>
            <a:pPr marL="457200" indent="-457200">
              <a:buAutoNum type="arabicPeriod"/>
            </a:pPr>
            <a:endParaRPr lang="ru-RU" sz="2000" dirty="0"/>
          </a:p>
          <a:p>
            <a:pPr marL="457200" indent="-457200">
              <a:buAutoNum type="arabicPeriod"/>
            </a:pPr>
            <a:r>
              <a:rPr lang="ru-RU" sz="2000" dirty="0"/>
              <a:t>Отлично подходит для разработки серверных приложений, позволяя писать короткий и выразительный код, сохраняя полную совместимость с существующими стеками технологий на основе </a:t>
            </a:r>
            <a:r>
              <a:rPr lang="ru-RU" sz="2000" dirty="0" err="1"/>
              <a:t>Java</a:t>
            </a:r>
            <a:endParaRPr lang="en-US" sz="2000" dirty="0"/>
          </a:p>
        </p:txBody>
      </p:sp>
      <p:pic>
        <p:nvPicPr>
          <p:cNvPr id="7" name="Рисунок 6">
            <a:extLst>
              <a:ext uri="{FF2B5EF4-FFF2-40B4-BE49-F238E27FC236}">
                <a16:creationId xmlns:a16="http://schemas.microsoft.com/office/drawing/2014/main" id="{4FEE682F-5EC7-47E7-84C9-3C58F32CCC03}"/>
              </a:ext>
            </a:extLst>
          </p:cNvPr>
          <p:cNvPicPr>
            <a:picLocks noChangeAspect="1"/>
          </p:cNvPicPr>
          <p:nvPr/>
        </p:nvPicPr>
        <p:blipFill>
          <a:blip r:embed="rId2"/>
          <a:stretch>
            <a:fillRect/>
          </a:stretch>
        </p:blipFill>
        <p:spPr>
          <a:xfrm>
            <a:off x="434105" y="1530488"/>
            <a:ext cx="876145" cy="876145"/>
          </a:xfrm>
          <a:prstGeom prst="rect">
            <a:avLst/>
          </a:prstGeom>
          <a:effectLst>
            <a:softEdge rad="12700"/>
          </a:effectLst>
        </p:spPr>
      </p:pic>
      <p:pic>
        <p:nvPicPr>
          <p:cNvPr id="9" name="Рисунок 8">
            <a:extLst>
              <a:ext uri="{FF2B5EF4-FFF2-40B4-BE49-F238E27FC236}">
                <a16:creationId xmlns:a16="http://schemas.microsoft.com/office/drawing/2014/main" id="{79143E1F-8DD6-48F8-A1E5-9C83C183E986}"/>
              </a:ext>
            </a:extLst>
          </p:cNvPr>
          <p:cNvPicPr>
            <a:picLocks noChangeAspect="1"/>
          </p:cNvPicPr>
          <p:nvPr/>
        </p:nvPicPr>
        <p:blipFill>
          <a:blip r:embed="rId3"/>
          <a:stretch>
            <a:fillRect/>
          </a:stretch>
        </p:blipFill>
        <p:spPr>
          <a:xfrm>
            <a:off x="8290379" y="1428733"/>
            <a:ext cx="952500" cy="952500"/>
          </a:xfrm>
          <a:prstGeom prst="rect">
            <a:avLst/>
          </a:prstGeom>
        </p:spPr>
      </p:pic>
    </p:spTree>
    <p:extLst>
      <p:ext uri="{BB962C8B-B14F-4D97-AF65-F5344CB8AC3E}">
        <p14:creationId xmlns:p14="http://schemas.microsoft.com/office/powerpoint/2010/main" val="529237583"/>
      </p:ext>
    </p:extLst>
  </p:cSld>
  <p:clrMapOvr>
    <a:masterClrMapping/>
  </p:clrMapOvr>
</p:sld>
</file>

<file path=ppt/theme/theme1.xml><?xml version="1.0" encoding="utf-8"?>
<a:theme xmlns:a="http://schemas.openxmlformats.org/drawingml/2006/main" name="WelcomeDo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36715154_TF10001108" id="{AD03B7F0-D966-4354-AC03-7A90B59AFB51}" vid="{C94E022A-E681-4920-85C8-04125627F5A4}"/>
    </a:ext>
  </a:extLst>
</a:theme>
</file>

<file path=ppt/theme/theme2.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8a52e8c320b9a064ae3583ae3861c9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8020cb39231a0945110f9cd888b521a"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50072C5-DDE0-4258-BA7A-4D4B80DFA632}">
  <ds:schemaRefs>
    <ds:schemaRef ds:uri="http://purl.org/dc/elements/1.1/"/>
    <ds:schemaRef ds:uri="http://schemas.microsoft.com/office/2006/metadata/properties"/>
    <ds:schemaRef ds:uri="http://schemas.microsoft.com/office/infopath/2007/PartnerControls"/>
    <ds:schemaRef ds:uri="http://schemas.microsoft.com/office/2006/documentManagement/types"/>
    <ds:schemaRef ds:uri="http://purl.org/dc/terms/"/>
    <ds:schemaRef ds:uri="http://purl.org/dc/dcmitype/"/>
    <ds:schemaRef ds:uri="16c05727-aa75-4e4a-9b5f-8a80a1165891"/>
    <ds:schemaRef ds:uri="http://schemas.openxmlformats.org/package/2006/metadata/core-properties"/>
    <ds:schemaRef ds:uri="71af3243-3dd4-4a8d-8c0d-dd76da1f02a5"/>
    <ds:schemaRef ds:uri="http://www.w3.org/XML/1998/namespace"/>
  </ds:schemaRefs>
</ds:datastoreItem>
</file>

<file path=customXml/itemProps2.xml><?xml version="1.0" encoding="utf-8"?>
<ds:datastoreItem xmlns:ds="http://schemas.openxmlformats.org/officeDocument/2006/customXml" ds:itemID="{FD7FC771-7DFE-49DA-B577-71181BFBCB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EE8C63A-4744-4DE4-BB49-0FF0B5375C6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Добро пожаловать в PowerPoint 2016</Template>
  <TotalTime>0</TotalTime>
  <Words>400</Words>
  <Application>Microsoft Office PowerPoint</Application>
  <PresentationFormat>Широкоэкранный</PresentationFormat>
  <Paragraphs>73</Paragraphs>
  <Slides>10</Slides>
  <Notes>6</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10</vt:i4>
      </vt:variant>
    </vt:vector>
  </HeadingPairs>
  <TitlesOfParts>
    <vt:vector size="16" baseType="lpstr">
      <vt:lpstr>Arial</vt:lpstr>
      <vt:lpstr>Calibri</vt:lpstr>
      <vt:lpstr>Segoe UI</vt:lpstr>
      <vt:lpstr>Segoe UI Light</vt:lpstr>
      <vt:lpstr>Segoe UI Semibold</vt:lpstr>
      <vt:lpstr>WelcomeDoc</vt:lpstr>
      <vt:lpstr>Умный счетчик отопления</vt:lpstr>
      <vt:lpstr>Что такое умный счётчик отопления?</vt:lpstr>
      <vt:lpstr>Основной функционал умного счётчика отопления</vt:lpstr>
      <vt:lpstr>Функционал мобильного приложения умного счётчика отопления</vt:lpstr>
      <vt:lpstr>Преимущества</vt:lpstr>
      <vt:lpstr>Конкуренция</vt:lpstr>
      <vt:lpstr>Целевая аудитория</vt:lpstr>
      <vt:lpstr>Элементная база</vt:lpstr>
      <vt:lpstr>Языки программирования для приложения</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2019-12-28T14:54:18Z</dcterms:created>
  <dcterms:modified xsi:type="dcterms:W3CDTF">2020-01-14T17:11:34Z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