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8288000" cy="10287000"/>
  <p:notesSz cx="6858000" cy="9144000"/>
  <p:embeddedFontLst>
    <p:embeddedFont>
      <p:font typeface="Open Sans Light" panose="020B0604020202020204" charset="0"/>
      <p:regular r:id="rId27"/>
    </p:embeddedFont>
    <p:embeddedFont>
      <p:font typeface="Open Sans Light Bold" panose="020B0604020202020204" charset="0"/>
      <p:regular r:id="rId28"/>
    </p:embeddedFont>
    <p:embeddedFont>
      <p:font typeface="Montserrat Italics" panose="020B0604020202020204" charset="-52"/>
      <p:regular r:id="rId29"/>
    </p:embeddedFont>
    <p:embeddedFont>
      <p:font typeface="Montserrat Bold Italics" panose="020B0604020202020204" charset="-52"/>
      <p:regular r:id="rId30"/>
    </p:embeddedFont>
    <p:embeddedFont>
      <p:font typeface="Montserrat Extra-Bold Bold" panose="020B0604020202020204" charset="-52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Montserrat Extra-Bold" panose="020B0604020202020204" charset="-52"/>
      <p:regular r:id="rId36"/>
    </p:embeddedFont>
    <p:embeddedFont>
      <p:font typeface="Montserrat Bold" panose="020B0604020202020204" charset="-52"/>
      <p:regular r:id="rId37"/>
    </p:embeddedFont>
    <p:embeddedFont>
      <p:font typeface="Montserrat" panose="020B0604020202020204" charset="-52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5759" y="1903246"/>
            <a:ext cx="5745805" cy="5745805"/>
            <a:chOff x="0" y="0"/>
            <a:chExt cx="2787650" cy="27876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87650" cy="2787650"/>
            </a:xfrm>
            <a:custGeom>
              <a:avLst/>
              <a:gdLst/>
              <a:ahLst/>
              <a:cxnLst/>
              <a:rect l="l" t="t" r="r" b="b"/>
              <a:pathLst>
                <a:path w="2787650" h="278765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623503" y="1369582"/>
            <a:ext cx="14198888" cy="4095434"/>
            <a:chOff x="0" y="0"/>
            <a:chExt cx="18931851" cy="5460579"/>
          </a:xfrm>
        </p:grpSpPr>
        <p:sp>
          <p:nvSpPr>
            <p:cNvPr id="5" name="TextBox 5"/>
            <p:cNvSpPr txBox="1"/>
            <p:nvPr/>
          </p:nvSpPr>
          <p:spPr>
            <a:xfrm>
              <a:off x="0" y="-76200"/>
              <a:ext cx="18931851" cy="36979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60"/>
                </a:lnSpc>
              </a:pPr>
              <a:r>
                <a:rPr lang="en-US" sz="5600" spc="840">
                  <a:solidFill>
                    <a:srgbClr val="FFFFFF"/>
                  </a:solidFill>
                  <a:latin typeface="Montserrat Extra-Bold Bold"/>
                </a:rPr>
                <a:t>ОБРАЗОВАТЕЛЬНАЯ ИГРА ДЛЯ УЧАЩИХСЯ 5 - 7 КЛАССОВ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234964"/>
              <a:ext cx="18931851" cy="1225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37"/>
                </a:lnSpc>
              </a:pPr>
              <a:r>
                <a:rPr lang="en-US" sz="5598">
                  <a:solidFill>
                    <a:srgbClr val="F4900C"/>
                  </a:solidFill>
                  <a:latin typeface="Montserrat Italics"/>
                </a:rPr>
                <a:t>Команда Victory2019</a:t>
              </a:r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2228490" y="3631030"/>
            <a:ext cx="5514017" cy="5514017"/>
            <a:chOff x="0" y="0"/>
            <a:chExt cx="2787650" cy="27876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87650" cy="2787650"/>
            </a:xfrm>
            <a:custGeom>
              <a:avLst/>
              <a:gdLst/>
              <a:ahLst/>
              <a:cxnLst/>
              <a:rect l="l" t="t" r="r" b="b"/>
              <a:pathLst>
                <a:path w="2787650" h="278765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solidFill>
              <a:srgbClr val="FFBD59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55638" y="8241136"/>
            <a:ext cx="1807823" cy="180782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8919140" y="8805884"/>
            <a:ext cx="6281174" cy="819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80"/>
              </a:lnSpc>
              <a:spcBef>
                <a:spcPct val="0"/>
              </a:spcBef>
            </a:pPr>
            <a:r>
              <a:rPr lang="en-US" sz="4914">
                <a:solidFill>
                  <a:srgbClr val="D9D9D9"/>
                </a:solidFill>
                <a:latin typeface="Montserrat"/>
              </a:rPr>
              <a:t>Екатеринбург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68293" y="0"/>
            <a:ext cx="12509901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583"/>
          <a:stretch>
            <a:fillRect/>
          </a:stretch>
        </p:blipFill>
        <p:spPr>
          <a:xfrm>
            <a:off x="2586963" y="0"/>
            <a:ext cx="13037534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9182" y="0"/>
            <a:ext cx="12789636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0867" y="0"/>
            <a:ext cx="12806265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0172" y="354747"/>
            <a:ext cx="17387657" cy="9577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5035" b="9000"/>
          <a:stretch>
            <a:fillRect/>
          </a:stretch>
        </p:blipFill>
        <p:spPr>
          <a:xfrm>
            <a:off x="238733" y="5067300"/>
            <a:ext cx="17810533" cy="498748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-152400"/>
            <a:ext cx="15191089" cy="136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FFFFFF"/>
                </a:solidFill>
                <a:latin typeface="Montserrat Extra-Bold"/>
              </a:rPr>
              <a:t>Обучение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38733" y="1149350"/>
            <a:ext cx="19219726" cy="37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5473" lvl="1" indent="-307737">
              <a:lnSpc>
                <a:spcPts val="5219"/>
              </a:lnSpc>
              <a:buFont typeface="Arial"/>
              <a:buChar char="•"/>
            </a:pPr>
            <a:r>
              <a:rPr lang="en-US" sz="3727">
                <a:solidFill>
                  <a:srgbClr val="FFFFFF"/>
                </a:solidFill>
                <a:latin typeface="Montserrat Bold"/>
              </a:rPr>
              <a:t>Для развития в игре пользователь должен решать задачи</a:t>
            </a:r>
          </a:p>
          <a:p>
            <a:pPr marL="615473" lvl="1" indent="-307737">
              <a:lnSpc>
                <a:spcPts val="5069"/>
              </a:lnSpc>
              <a:buFont typeface="Arial"/>
              <a:buChar char="•"/>
            </a:pPr>
            <a:r>
              <a:rPr lang="en-US" sz="3727" spc="-37">
                <a:solidFill>
                  <a:srgbClr val="FFFFFF"/>
                </a:solidFill>
                <a:latin typeface="Montserrat Bold"/>
              </a:rPr>
              <a:t>Наше приложение поможет закрепить навыки решения школьных заданий по математике</a:t>
            </a:r>
          </a:p>
          <a:p>
            <a:pPr marL="615473" lvl="1" indent="-307737">
              <a:lnSpc>
                <a:spcPts val="5219"/>
              </a:lnSpc>
              <a:buFont typeface="Arial"/>
              <a:buChar char="•"/>
            </a:pPr>
            <a:r>
              <a:rPr lang="en-US" sz="3727">
                <a:solidFill>
                  <a:srgbClr val="FFFFFF"/>
                </a:solidFill>
                <a:latin typeface="Montserrat Bold"/>
              </a:rPr>
              <a:t>В игре будет присутствовать кампания, на каждом уровне которой пользователь сможет прочесть небольшой текст со справочным материалом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404239" y="1028700"/>
            <a:ext cx="8442741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24262" y="1713839"/>
            <a:ext cx="8482958" cy="6333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5"/>
              </a:lnSpc>
            </a:pPr>
            <a:endParaRPr/>
          </a:p>
          <a:p>
            <a:pPr marL="693420" lvl="1" indent="-346710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4900C"/>
                </a:solidFill>
                <a:latin typeface="Montserrat Bold"/>
              </a:rPr>
              <a:t>Материал подаётся ёмко</a:t>
            </a:r>
            <a:r>
              <a:rPr lang="en-US" sz="4200">
                <a:solidFill>
                  <a:srgbClr val="FFFFFF"/>
                </a:solidFill>
                <a:latin typeface="Montserrat"/>
              </a:rPr>
              <a:t>, в виде короткого текста</a:t>
            </a:r>
          </a:p>
          <a:p>
            <a:pPr marL="693420" lvl="1" indent="-346710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Montserrat"/>
              </a:rPr>
              <a:t>Таким образом игра будет </a:t>
            </a:r>
            <a:r>
              <a:rPr lang="en-US" sz="4200">
                <a:solidFill>
                  <a:srgbClr val="F4900C"/>
                </a:solidFill>
                <a:latin typeface="Montserrat Bold"/>
              </a:rPr>
              <a:t>дополнением к школьной программе</a:t>
            </a:r>
            <a:r>
              <a:rPr lang="en-US" sz="4200">
                <a:solidFill>
                  <a:srgbClr val="FFFFFF"/>
                </a:solidFill>
                <a:latin typeface="Montserrat"/>
              </a:rPr>
              <a:t>, позволяющим на практике отработать наиболее важный материал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4" r="134"/>
          <a:stretch>
            <a:fillRect/>
          </a:stretch>
        </p:blipFill>
        <p:spPr>
          <a:xfrm>
            <a:off x="8400306" y="2456708"/>
            <a:ext cx="9527251" cy="537358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36345" y="-7260"/>
            <a:ext cx="15191089" cy="136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FFFFFF"/>
                </a:solidFill>
                <a:latin typeface="Montserrat Extra-Bold"/>
              </a:rPr>
              <a:t>Платформа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27368" y="1646578"/>
            <a:ext cx="7758028" cy="8014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4360" lvl="1" indent="-297180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F4900C"/>
                </a:solidFill>
                <a:latin typeface="Montserrat Bold"/>
              </a:rPr>
              <a:t>Динамично развивающийся</a:t>
            </a:r>
            <a:r>
              <a:rPr lang="en-US" sz="3600">
                <a:solidFill>
                  <a:srgbClr val="FFFFFF"/>
                </a:solidFill>
                <a:latin typeface="Montserrat"/>
              </a:rPr>
              <a:t> рынок</a:t>
            </a:r>
          </a:p>
          <a:p>
            <a:pPr marL="594360" lvl="1" indent="-297180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Montserrat"/>
              </a:rPr>
              <a:t>Каждый год </a:t>
            </a:r>
            <a:r>
              <a:rPr lang="en-US" sz="3600">
                <a:solidFill>
                  <a:srgbClr val="F4900C"/>
                </a:solidFill>
                <a:latin typeface="Montserrat Bold"/>
              </a:rPr>
              <a:t>увеличивается количество пользователей</a:t>
            </a:r>
            <a:r>
              <a:rPr lang="en-US" sz="3600">
                <a:solidFill>
                  <a:srgbClr val="FFFFFF"/>
                </a:solidFill>
                <a:latin typeface="Montserrat"/>
              </a:rPr>
              <a:t> и время проведённое онлайн</a:t>
            </a:r>
          </a:p>
          <a:p>
            <a:pPr marL="594360" lvl="1" indent="-297180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Montserrat"/>
              </a:rPr>
              <a:t>Россия находится в</a:t>
            </a:r>
            <a:r>
              <a:rPr lang="en-US" sz="3600">
                <a:solidFill>
                  <a:srgbClr val="F4900C"/>
                </a:solidFill>
                <a:latin typeface="Montserrat"/>
              </a:rPr>
              <a:t> </a:t>
            </a:r>
            <a:r>
              <a:rPr lang="en-US" sz="3600">
                <a:solidFill>
                  <a:srgbClr val="F4900C"/>
                </a:solidFill>
                <a:latin typeface="Montserrat Bold"/>
              </a:rPr>
              <a:t>топ 5 стран по количеству загрузок</a:t>
            </a:r>
            <a:r>
              <a:rPr lang="en-US" sz="3600">
                <a:solidFill>
                  <a:srgbClr val="FFFFFF"/>
                </a:solidFill>
                <a:latin typeface="Montserrat"/>
              </a:rPr>
              <a:t> как из AppStore, так и из Google play market</a:t>
            </a:r>
          </a:p>
          <a:p>
            <a:pPr marL="594360" lvl="1" indent="-297180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F4900C"/>
                </a:solidFill>
                <a:latin typeface="Montserrat Bold"/>
              </a:rPr>
              <a:t>Половина доходов видеоигровой индустрии</a:t>
            </a:r>
            <a:r>
              <a:rPr lang="en-US" sz="3600">
                <a:solidFill>
                  <a:srgbClr val="FFFFFF"/>
                </a:solidFill>
                <a:latin typeface="Montserrat"/>
              </a:rPr>
              <a:t> приходится на мобильные игры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02266" y="2297948"/>
            <a:ext cx="9075955" cy="597340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36345" y="-7260"/>
            <a:ext cx="15191089" cy="136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FFFFFF"/>
                </a:solidFill>
                <a:latin typeface="Montserrat Extra-Bold"/>
              </a:rPr>
              <a:t>Целевая аудитория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77134" y="2741240"/>
            <a:ext cx="8825398" cy="501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3420" lvl="1" indent="-346710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Montserrat"/>
              </a:rPr>
              <a:t>Умение пользоваться </a:t>
            </a:r>
            <a:r>
              <a:rPr lang="en-US" sz="4200">
                <a:solidFill>
                  <a:srgbClr val="F4900C"/>
                </a:solidFill>
                <a:latin typeface="Montserrat Bold"/>
              </a:rPr>
              <a:t>технологиями</a:t>
            </a:r>
          </a:p>
          <a:p>
            <a:pPr marL="693420" lvl="1" indent="-346710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4900C"/>
                </a:solidFill>
                <a:latin typeface="Montserrat Bold"/>
              </a:rPr>
              <a:t>Открытость</a:t>
            </a:r>
            <a:r>
              <a:rPr lang="en-US" sz="4200">
                <a:solidFill>
                  <a:srgbClr val="FFFFFF"/>
                </a:solidFill>
                <a:latin typeface="Montserrat"/>
              </a:rPr>
              <a:t> для нестандартных методов обучения</a:t>
            </a:r>
          </a:p>
          <a:p>
            <a:pPr marL="693420" lvl="1" indent="-346710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4900C"/>
                </a:solidFill>
                <a:latin typeface="Montserrat Bold"/>
              </a:rPr>
              <a:t>Заинтересованность</a:t>
            </a:r>
            <a:r>
              <a:rPr lang="en-US" sz="4200">
                <a:solidFill>
                  <a:srgbClr val="FFFFFF"/>
                </a:solidFill>
                <a:latin typeface="Montserrat"/>
              </a:rPr>
              <a:t> в мобильных играх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1064" y="5652371"/>
            <a:ext cx="4387250" cy="43872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91770" y="6081447"/>
            <a:ext cx="6272846" cy="35290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626551" y="6029621"/>
            <a:ext cx="3632749" cy="363274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36345" y="-7260"/>
            <a:ext cx="15191089" cy="136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FFFFFF"/>
                </a:solidFill>
                <a:latin typeface="Montserrat Extra-Bold"/>
              </a:rPr>
              <a:t>Анализ конкурентов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46844" y="2641609"/>
            <a:ext cx="4995689" cy="2703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7073" lvl="1" indent="-278537">
              <a:lnSpc>
                <a:spcPts val="4723"/>
              </a:lnSpc>
              <a:buFont typeface="Arial"/>
              <a:buChar char="•"/>
            </a:pPr>
            <a:r>
              <a:rPr lang="en-US" sz="3374">
                <a:solidFill>
                  <a:srgbClr val="FFFFFF"/>
                </a:solidFill>
                <a:latin typeface="Montserrat"/>
              </a:rPr>
              <a:t>Однообразные задания</a:t>
            </a:r>
          </a:p>
          <a:p>
            <a:pPr marL="557074" lvl="1" indent="-278537">
              <a:lnSpc>
                <a:spcPts val="4723"/>
              </a:lnSpc>
              <a:buFont typeface="Arial"/>
              <a:buChar char="•"/>
            </a:pPr>
            <a:r>
              <a:rPr lang="en-US" sz="3374">
                <a:solidFill>
                  <a:srgbClr val="FFFFFF"/>
                </a:solidFill>
                <a:latin typeface="Montserrat"/>
              </a:rPr>
              <a:t>Не структурированная подача материала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635227" y="2641609"/>
            <a:ext cx="6385933" cy="2301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5050" lvl="1" indent="-297525">
              <a:lnSpc>
                <a:spcPts val="5045"/>
              </a:lnSpc>
              <a:buFont typeface="Arial"/>
              <a:buChar char="•"/>
            </a:pPr>
            <a:r>
              <a:rPr lang="en-US" sz="3604">
                <a:solidFill>
                  <a:srgbClr val="FFFFFF"/>
                </a:solidFill>
                <a:latin typeface="Montserrat"/>
              </a:rPr>
              <a:t>Слишком простые задания</a:t>
            </a:r>
          </a:p>
          <a:p>
            <a:pPr marL="595050" lvl="1" indent="-297525">
              <a:lnSpc>
                <a:spcPts val="5045"/>
              </a:lnSpc>
              <a:buFont typeface="Arial"/>
              <a:buChar char="•"/>
            </a:pPr>
            <a:r>
              <a:rPr lang="en-US" sz="3604">
                <a:solidFill>
                  <a:srgbClr val="FFFFFF"/>
                </a:solidFill>
                <a:latin typeface="Montserrat"/>
              </a:rPr>
              <a:t>Не структурированная подача материала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442520" y="2641609"/>
            <a:ext cx="5845480" cy="2912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5786" lvl="1" indent="-272893">
              <a:lnSpc>
                <a:spcPts val="4628"/>
              </a:lnSpc>
              <a:buFont typeface="Arial"/>
              <a:buChar char="•"/>
            </a:pPr>
            <a:r>
              <a:rPr lang="en-US" sz="3305">
                <a:solidFill>
                  <a:srgbClr val="FFFFFF"/>
                </a:solidFill>
                <a:latin typeface="Montserrat"/>
              </a:rPr>
              <a:t>Малое количество уровней, отсутствие постепенного увеличения сложности</a:t>
            </a:r>
          </a:p>
          <a:p>
            <a:pPr marL="545786" lvl="1" indent="-272893">
              <a:lnSpc>
                <a:spcPts val="4628"/>
              </a:lnSpc>
              <a:buFont typeface="Arial"/>
              <a:buChar char="•"/>
            </a:pPr>
            <a:r>
              <a:rPr lang="en-US" sz="3305">
                <a:solidFill>
                  <a:srgbClr val="FFFFFF"/>
                </a:solidFill>
                <a:latin typeface="Montserrat"/>
              </a:rPr>
              <a:t>Отсутствует теория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06472" y="4507028"/>
            <a:ext cx="7282450" cy="5165234"/>
            <a:chOff x="0" y="0"/>
            <a:chExt cx="9709933" cy="688697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206" r="2206"/>
            <a:stretch>
              <a:fillRect/>
            </a:stretch>
          </p:blipFill>
          <p:spPr>
            <a:xfrm>
              <a:off x="0" y="0"/>
              <a:ext cx="9709933" cy="688697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753477" y="4507028"/>
            <a:ext cx="7289168" cy="5165234"/>
            <a:chOff x="0" y="0"/>
            <a:chExt cx="9718891" cy="6886979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t="14569" b="14569"/>
            <a:stretch>
              <a:fillRect/>
            </a:stretch>
          </p:blipFill>
          <p:spPr>
            <a:xfrm>
              <a:off x="0" y="0"/>
              <a:ext cx="9718891" cy="6886979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97714" y="5772413"/>
            <a:ext cx="2634464" cy="263446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299114" y="268288"/>
            <a:ext cx="15191089" cy="136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FFFFFF"/>
                </a:solidFill>
                <a:latin typeface="Montserrat Extra-Bold"/>
              </a:rPr>
              <a:t>Постановка проблемы: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08546" y="1723125"/>
            <a:ext cx="17443899" cy="2467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Montserrat"/>
              </a:rPr>
              <a:t>Создание игры, которая будет интересна школьникам и при этом будет иметь образовательную ценность.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0872"/>
          <a:stretch>
            <a:fillRect/>
          </a:stretch>
        </p:blipFill>
        <p:spPr>
          <a:xfrm>
            <a:off x="12938577" y="5357814"/>
            <a:ext cx="4320723" cy="423257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r="55130"/>
          <a:stretch>
            <a:fillRect/>
          </a:stretch>
        </p:blipFill>
        <p:spPr>
          <a:xfrm>
            <a:off x="12938577" y="309216"/>
            <a:ext cx="4320723" cy="463424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1533440" y="406061"/>
            <a:ext cx="15191089" cy="136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FFFFFF"/>
                </a:solidFill>
                <a:latin typeface="Montserrat Extra-Bold"/>
              </a:rPr>
              <a:t>Бизнес модель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1307" y="2097121"/>
            <a:ext cx="11748688" cy="7195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6203" lvl="1" indent="-343102">
              <a:lnSpc>
                <a:spcPts val="5818"/>
              </a:lnSpc>
              <a:buFont typeface="Arial"/>
              <a:buChar char="•"/>
            </a:pPr>
            <a:r>
              <a:rPr lang="en-US" sz="4156">
                <a:solidFill>
                  <a:srgbClr val="FFFFFF"/>
                </a:solidFill>
                <a:latin typeface="Montserrat"/>
              </a:rPr>
              <a:t>Монетизация с помощью интегрированной </a:t>
            </a:r>
            <a:r>
              <a:rPr lang="en-US" sz="4156">
                <a:solidFill>
                  <a:srgbClr val="F4900C"/>
                </a:solidFill>
                <a:latin typeface="Montserrat Bold"/>
              </a:rPr>
              <a:t>рекламы </a:t>
            </a:r>
            <a:r>
              <a:rPr lang="en-US" sz="4156">
                <a:solidFill>
                  <a:srgbClr val="FFFFFF"/>
                </a:solidFill>
                <a:latin typeface="Montserrat"/>
              </a:rPr>
              <a:t>является </a:t>
            </a:r>
            <a:r>
              <a:rPr lang="en-US" sz="4156">
                <a:solidFill>
                  <a:srgbClr val="F4900C"/>
                </a:solidFill>
                <a:latin typeface="Montserrat Bold"/>
              </a:rPr>
              <a:t>стабильным и надёжным источником доходов</a:t>
            </a:r>
            <a:r>
              <a:rPr lang="en-US" sz="4156">
                <a:solidFill>
                  <a:srgbClr val="FFFFFF"/>
                </a:solidFill>
                <a:latin typeface="Montserrat"/>
              </a:rPr>
              <a:t> мобильных приложений в общем и игр в частности</a:t>
            </a:r>
          </a:p>
          <a:p>
            <a:pPr marL="686203" lvl="1" indent="-343102">
              <a:lnSpc>
                <a:spcPts val="5818"/>
              </a:lnSpc>
              <a:buFont typeface="Arial"/>
              <a:buChar char="•"/>
            </a:pPr>
            <a:r>
              <a:rPr lang="en-US" sz="4156">
                <a:solidFill>
                  <a:srgbClr val="FFFFFF"/>
                </a:solidFill>
                <a:latin typeface="Montserrat"/>
              </a:rPr>
              <a:t>Реклама в мобильных приложениях воспринимается большинством пользователей как меньшее из зол и, следовательно, </a:t>
            </a:r>
            <a:r>
              <a:rPr lang="en-US" sz="4156">
                <a:solidFill>
                  <a:srgbClr val="F4900C"/>
                </a:solidFill>
                <a:latin typeface="Montserrat Bold"/>
              </a:rPr>
              <a:t>не оттолкнёт ЦА</a:t>
            </a:r>
            <a:r>
              <a:rPr lang="en-US" sz="4156">
                <a:solidFill>
                  <a:srgbClr val="FFFFFF"/>
                </a:solidFill>
                <a:latin typeface="Montserrat"/>
              </a:rPr>
              <a:t> от пользования приложением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545" b="18399"/>
          <a:stretch>
            <a:fillRect/>
          </a:stretch>
        </p:blipFill>
        <p:spPr>
          <a:xfrm>
            <a:off x="6574439" y="4667250"/>
            <a:ext cx="5486400" cy="3733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9076" b="9076"/>
          <a:stretch>
            <a:fillRect/>
          </a:stretch>
        </p:blipFill>
        <p:spPr>
          <a:xfrm>
            <a:off x="5860737" y="7404966"/>
            <a:ext cx="6566525" cy="19921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3033" b="3033"/>
          <a:stretch>
            <a:fillRect/>
          </a:stretch>
        </p:blipFill>
        <p:spPr>
          <a:xfrm>
            <a:off x="171706" y="5952323"/>
            <a:ext cx="5928056" cy="148429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692062" y="5952323"/>
            <a:ext cx="1895475" cy="18954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106650" y="5823736"/>
            <a:ext cx="2152650" cy="21526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992100" y="7200900"/>
            <a:ext cx="3635333" cy="36353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22935" y="7200900"/>
            <a:ext cx="4825598" cy="252309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436345" y="-152400"/>
            <a:ext cx="15191089" cy="136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FFFFFF"/>
                </a:solidFill>
                <a:latin typeface="Montserrat Extra-Bold"/>
              </a:rPr>
              <a:t>Стек технологий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9774" y="3085060"/>
            <a:ext cx="5236105" cy="2230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4843" lvl="1" indent="-357421">
              <a:lnSpc>
                <a:spcPts val="6061"/>
              </a:lnSpc>
              <a:buFont typeface="Arial"/>
              <a:buChar char="•"/>
            </a:pPr>
            <a:r>
              <a:rPr lang="en-US" sz="4329">
                <a:solidFill>
                  <a:srgbClr val="FFFFFF"/>
                </a:solidFill>
                <a:latin typeface="Open Sans Light"/>
              </a:rPr>
              <a:t>Xamarin в связке с фреймворком UrhoSharp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22227" y="3085060"/>
            <a:ext cx="5236105" cy="2230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4843" lvl="1" indent="-357422">
              <a:lnSpc>
                <a:spcPts val="6061"/>
              </a:lnSpc>
              <a:buFont typeface="Arial"/>
              <a:buChar char="•"/>
            </a:pPr>
            <a:r>
              <a:rPr lang="en-US" sz="4329">
                <a:solidFill>
                  <a:srgbClr val="FFFFFF"/>
                </a:solidFill>
                <a:latin typeface="Open Sans Light"/>
              </a:rPr>
              <a:t>Trello</a:t>
            </a:r>
          </a:p>
          <a:p>
            <a:pPr marL="714843" lvl="1" indent="-357422">
              <a:lnSpc>
                <a:spcPts val="6061"/>
              </a:lnSpc>
              <a:buFont typeface="Arial"/>
              <a:buChar char="•"/>
            </a:pPr>
            <a:r>
              <a:rPr lang="en-US" sz="4329">
                <a:solidFill>
                  <a:srgbClr val="FFFFFF"/>
                </a:solidFill>
                <a:latin typeface="Open Sans Light"/>
              </a:rPr>
              <a:t>GitHub</a:t>
            </a:r>
          </a:p>
          <a:p>
            <a:pPr marL="714843" lvl="1" indent="-357421">
              <a:lnSpc>
                <a:spcPts val="6061"/>
              </a:lnSpc>
              <a:buFont typeface="Arial"/>
              <a:buChar char="•"/>
            </a:pPr>
            <a:r>
              <a:rPr lang="en-US" sz="4329">
                <a:solidFill>
                  <a:srgbClr val="FFFFFF"/>
                </a:solidFill>
                <a:latin typeface="Open Sans Light"/>
              </a:rPr>
              <a:t>GoogleDocs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427263" y="3085060"/>
            <a:ext cx="5236105" cy="2230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4843" lvl="1" indent="-357422">
              <a:lnSpc>
                <a:spcPts val="6061"/>
              </a:lnSpc>
              <a:buFont typeface="Arial"/>
              <a:buChar char="•"/>
            </a:pPr>
            <a:r>
              <a:rPr lang="en-US" sz="4329">
                <a:solidFill>
                  <a:srgbClr val="FFFFFF"/>
                </a:solidFill>
                <a:latin typeface="Open Sans Light"/>
              </a:rPr>
              <a:t>Miro</a:t>
            </a:r>
          </a:p>
          <a:p>
            <a:pPr marL="714843" lvl="1" indent="-357422">
              <a:lnSpc>
                <a:spcPts val="6061"/>
              </a:lnSpc>
              <a:buFont typeface="Arial"/>
              <a:buChar char="•"/>
            </a:pPr>
            <a:r>
              <a:rPr lang="en-US" sz="4329">
                <a:solidFill>
                  <a:srgbClr val="FFFFFF"/>
                </a:solidFill>
                <a:latin typeface="Open Sans Light"/>
              </a:rPr>
              <a:t>Canva</a:t>
            </a:r>
          </a:p>
          <a:p>
            <a:pPr marL="714843" lvl="1" indent="-357421">
              <a:lnSpc>
                <a:spcPts val="6061"/>
              </a:lnSpc>
              <a:buFont typeface="Arial"/>
              <a:buChar char="•"/>
            </a:pPr>
            <a:r>
              <a:rPr lang="en-US" sz="4329">
                <a:solidFill>
                  <a:srgbClr val="FFFFFF"/>
                </a:solidFill>
                <a:latin typeface="Open Sans Light"/>
              </a:rPr>
              <a:t>Figma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1706" y="1284965"/>
            <a:ext cx="5030852" cy="642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3"/>
              </a:lnSpc>
              <a:spcBef>
                <a:spcPct val="0"/>
              </a:spcBef>
            </a:pPr>
            <a:r>
              <a:rPr lang="en-US" sz="3795">
                <a:solidFill>
                  <a:srgbClr val="FFFFFF"/>
                </a:solidFill>
                <a:latin typeface="Montserrat Extra-Bold"/>
              </a:rPr>
              <a:t>Разработка: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375879" y="1328650"/>
            <a:ext cx="6683871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Montserrat Extra-Bold"/>
              </a:rPr>
              <a:t>Сервисы для командной разработки: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427263" y="1268424"/>
            <a:ext cx="5536109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Montserrat Extra-Bold"/>
              </a:rPr>
              <a:t>Дизайн и прототипирование: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1674451"/>
            <a:ext cx="16230600" cy="770009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36345" y="-7260"/>
            <a:ext cx="15191089" cy="136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FFFFFF"/>
                </a:solidFill>
                <a:latin typeface="Montserrat Extra-Bold"/>
              </a:rPr>
              <a:t>Траектория развития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8173" y="3179863"/>
            <a:ext cx="17631654" cy="659285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94488" y="1136198"/>
            <a:ext cx="16899024" cy="1439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3420" lvl="1" indent="-346710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Open Sans Light Bold"/>
              </a:rPr>
              <a:t>Возможность запустить приложение и пройти обучение</a:t>
            </a:r>
          </a:p>
          <a:p>
            <a:pPr marL="693420" lvl="1" indent="-346710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Open Sans Light Bold"/>
              </a:rPr>
              <a:t>Тренировочный бой против компьютера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6630" y="1028700"/>
            <a:ext cx="12429124" cy="831541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2811930" y="1767232"/>
            <a:ext cx="5476070" cy="627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4360" lvl="1" indent="-297180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Open Sans Light Bold"/>
              </a:rPr>
              <a:t>Уровни кампании с боями против компьютера</a:t>
            </a:r>
          </a:p>
          <a:p>
            <a:pPr marL="594360" lvl="1" indent="-297180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Open Sans Light Bold"/>
              </a:rPr>
              <a:t>Возможность решать задачи и зарабатывать "поинты"</a:t>
            </a:r>
          </a:p>
          <a:p>
            <a:pPr marL="594360" lvl="1" indent="-297180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Open Sans Light Bold"/>
              </a:rPr>
              <a:t>Возможность "прокачки" за "поинты"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6412" y="1219200"/>
            <a:ext cx="11819683" cy="73603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2237944" y="3019696"/>
            <a:ext cx="5867953" cy="3683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3420" lvl="1" indent="-346710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Open Sans Light Bold"/>
              </a:rPr>
              <a:t>PvP режим</a:t>
            </a:r>
          </a:p>
          <a:p>
            <a:pPr marL="693420" lvl="1" indent="-346710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Open Sans Light Bold"/>
              </a:rPr>
              <a:t>"Полишинг" всех фич</a:t>
            </a:r>
          </a:p>
          <a:p>
            <a:pPr marL="693420" lvl="1" indent="-346710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Open Sans Light Bold"/>
              </a:rPr>
              <a:t>Инегрирование рекламы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9114" y="268288"/>
            <a:ext cx="15191089" cy="136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FFFFFF"/>
                </a:solidFill>
                <a:latin typeface="Montserrat Extra-Bold"/>
              </a:rPr>
              <a:t>Наше решение: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144000" y="2677613"/>
            <a:ext cx="8914140" cy="4846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Montserrat Bold"/>
              </a:rPr>
              <a:t>Игра жанра "Баттлер", целью которой является развить своего персонажа путём решения задач и сразится за место в топе лучших игроков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b="252"/>
          <a:stretch>
            <a:fillRect/>
          </a:stretch>
        </p:blipFill>
        <p:spPr>
          <a:xfrm>
            <a:off x="384566" y="2630614"/>
            <a:ext cx="8598992" cy="5025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8861" t="20584" r="6812" b="8987"/>
          <a:stretch>
            <a:fillRect/>
          </a:stretch>
        </p:blipFill>
        <p:spPr>
          <a:xfrm>
            <a:off x="462298" y="3898334"/>
            <a:ext cx="4864820" cy="57424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404239" y="5053856"/>
            <a:ext cx="3564126" cy="35527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07858" y="4863140"/>
            <a:ext cx="3743438" cy="37434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22685" r="23096"/>
          <a:stretch>
            <a:fillRect/>
          </a:stretch>
        </p:blipFill>
        <p:spPr>
          <a:xfrm>
            <a:off x="13097052" y="3477554"/>
            <a:ext cx="4460856" cy="587202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-538227" y="965958"/>
            <a:ext cx="6865870" cy="2511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Montserrat Extra-Bold"/>
              </a:rPr>
              <a:t>Создавай уникального питомца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754211" y="1942944"/>
            <a:ext cx="6779578" cy="2503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Montserrat Extra-Bold"/>
              </a:rPr>
              <a:t>Решай задачи, чтобы усилить своего персонажа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66960" y="732868"/>
            <a:ext cx="5921040" cy="2505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Montserrat Extra-Bold"/>
              </a:rPr>
              <a:t>Сразись </a:t>
            </a:r>
          </a:p>
          <a:p>
            <a:pPr algn="ctr">
              <a:lnSpc>
                <a:spcPts val="6720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Montserrat Extra-Bold"/>
              </a:rPr>
              <a:t>с другими игроками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647922" y="72623"/>
            <a:ext cx="19127810" cy="172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02"/>
              </a:lnSpc>
              <a:spcBef>
                <a:spcPct val="0"/>
              </a:spcBef>
            </a:pPr>
            <a:r>
              <a:rPr lang="en-US" sz="10073">
                <a:solidFill>
                  <a:srgbClr val="FFFFFF"/>
                </a:solidFill>
                <a:latin typeface="Montserrat Extra-Bold"/>
              </a:rPr>
              <a:t>Игровой цикл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95978" y="3682318"/>
            <a:ext cx="14507732" cy="1461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F6F1F1"/>
                </a:solidFill>
                <a:latin typeface="Montserrat Italics"/>
              </a:rPr>
              <a:t> (англ. grind, grinding) — в компьютерных играх </a:t>
            </a:r>
            <a:r>
              <a:rPr lang="en-US" sz="2800">
                <a:solidFill>
                  <a:srgbClr val="F4900C"/>
                </a:solidFill>
                <a:latin typeface="Montserrat Bold Italics"/>
              </a:rPr>
              <a:t>повторяющиеся</a:t>
            </a:r>
            <a:r>
              <a:rPr lang="en-US" sz="2800">
                <a:solidFill>
                  <a:srgbClr val="F6F1F1"/>
                </a:solidFill>
                <a:latin typeface="Montserrat Italics"/>
              </a:rPr>
              <a:t> и связанные с небольшим риском действия игроков, направленные на </a:t>
            </a:r>
            <a:r>
              <a:rPr lang="en-US" sz="2800">
                <a:solidFill>
                  <a:srgbClr val="F4900C"/>
                </a:solidFill>
                <a:latin typeface="Montserrat Bold Italics"/>
              </a:rPr>
              <a:t>получение внутриигровой выгоды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6734440">
            <a:off x="13069171" y="5259860"/>
            <a:ext cx="2488952" cy="20574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557795" y="1801507"/>
            <a:ext cx="4716377" cy="1813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44"/>
              </a:lnSpc>
              <a:spcBef>
                <a:spcPct val="0"/>
              </a:spcBef>
            </a:pPr>
            <a:r>
              <a:rPr lang="en-US" sz="10746">
                <a:solidFill>
                  <a:srgbClr val="FFFFFF"/>
                </a:solidFill>
                <a:latin typeface="Montserrat Bold"/>
              </a:rPr>
              <a:t>Гринд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94114" y="7360421"/>
            <a:ext cx="6911460" cy="1646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48"/>
              </a:lnSpc>
              <a:spcBef>
                <a:spcPct val="0"/>
              </a:spcBef>
            </a:pPr>
            <a:r>
              <a:rPr lang="en-US" sz="9820">
                <a:solidFill>
                  <a:srgbClr val="FFFFFF"/>
                </a:solidFill>
                <a:latin typeface="Montserrat Bold"/>
              </a:rPr>
              <a:t>Обучение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784698">
            <a:off x="3047266" y="5329259"/>
            <a:ext cx="2488952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891" t="1058" r="7978" b="1058"/>
          <a:stretch>
            <a:fillRect/>
          </a:stretch>
        </p:blipFill>
        <p:spPr>
          <a:xfrm>
            <a:off x="1781524" y="0"/>
            <a:ext cx="14724951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-647922" y="82148"/>
            <a:ext cx="8306518" cy="3169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20"/>
              </a:lnSpc>
              <a:spcBef>
                <a:spcPct val="0"/>
              </a:spcBef>
            </a:pPr>
            <a:r>
              <a:rPr lang="en-US" sz="9086">
                <a:solidFill>
                  <a:srgbClr val="00568C"/>
                </a:solidFill>
                <a:latin typeface="Montserrat Extra-Bold"/>
              </a:rPr>
              <a:t>Игровой цикл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891" t="1058" r="7978" b="1058"/>
          <a:stretch>
            <a:fillRect/>
          </a:stretch>
        </p:blipFill>
        <p:spPr>
          <a:xfrm>
            <a:off x="1781524" y="0"/>
            <a:ext cx="14724951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738345" y="7652536"/>
            <a:ext cx="7999246" cy="2508840"/>
            <a:chOff x="0" y="0"/>
            <a:chExt cx="3318247" cy="10407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18247" cy="1040717"/>
            </a:xfrm>
            <a:custGeom>
              <a:avLst/>
              <a:gdLst/>
              <a:ahLst/>
              <a:cxnLst/>
              <a:rect l="l" t="t" r="r" b="b"/>
              <a:pathLst>
                <a:path w="3318247" h="1040717">
                  <a:moveTo>
                    <a:pt x="3193787" y="59690"/>
                  </a:moveTo>
                  <a:cubicBezTo>
                    <a:pt x="3229347" y="59690"/>
                    <a:pt x="3258557" y="88900"/>
                    <a:pt x="3258557" y="124460"/>
                  </a:cubicBezTo>
                  <a:lnTo>
                    <a:pt x="3258557" y="916257"/>
                  </a:lnTo>
                  <a:cubicBezTo>
                    <a:pt x="3258557" y="951817"/>
                    <a:pt x="3229347" y="981027"/>
                    <a:pt x="3193787" y="981027"/>
                  </a:cubicBezTo>
                  <a:lnTo>
                    <a:pt x="124460" y="981027"/>
                  </a:lnTo>
                  <a:cubicBezTo>
                    <a:pt x="88900" y="981027"/>
                    <a:pt x="59690" y="951817"/>
                    <a:pt x="59690" y="91625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93787" y="59690"/>
                  </a:lnTo>
                  <a:moveTo>
                    <a:pt x="319378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16257"/>
                  </a:lnTo>
                  <a:cubicBezTo>
                    <a:pt x="0" y="984837"/>
                    <a:pt x="55880" y="1040717"/>
                    <a:pt x="124460" y="1040717"/>
                  </a:cubicBezTo>
                  <a:lnTo>
                    <a:pt x="3193788" y="1040717"/>
                  </a:lnTo>
                  <a:cubicBezTo>
                    <a:pt x="3262368" y="1040717"/>
                    <a:pt x="3318247" y="984837"/>
                    <a:pt x="3318247" y="916257"/>
                  </a:cubicBezTo>
                  <a:lnTo>
                    <a:pt x="3318247" y="124460"/>
                  </a:lnTo>
                  <a:cubicBezTo>
                    <a:pt x="3318247" y="55880"/>
                    <a:pt x="3262368" y="0"/>
                    <a:pt x="3193787" y="0"/>
                  </a:cubicBezTo>
                  <a:close/>
                </a:path>
              </a:pathLst>
            </a:custGeom>
            <a:solidFill>
              <a:srgbClr val="E42121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92775" y="712405"/>
            <a:ext cx="5807233" cy="2293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37"/>
              </a:lnSpc>
              <a:spcBef>
                <a:spcPct val="0"/>
              </a:spcBef>
            </a:pPr>
            <a:r>
              <a:rPr lang="en-US" sz="6669">
                <a:solidFill>
                  <a:srgbClr val="00568C"/>
                </a:solidFill>
                <a:latin typeface="Montserrat Extra-Bold Bold"/>
              </a:rPr>
              <a:t>Активная игра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580671" y="6016916"/>
            <a:ext cx="2901626" cy="2631305"/>
            <a:chOff x="0" y="0"/>
            <a:chExt cx="1203653" cy="10915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03653" cy="1091518"/>
            </a:xfrm>
            <a:custGeom>
              <a:avLst/>
              <a:gdLst/>
              <a:ahLst/>
              <a:cxnLst/>
              <a:rect l="l" t="t" r="r" b="b"/>
              <a:pathLst>
                <a:path w="1203653" h="1091518">
                  <a:moveTo>
                    <a:pt x="1079192" y="59690"/>
                  </a:moveTo>
                  <a:cubicBezTo>
                    <a:pt x="1114752" y="59690"/>
                    <a:pt x="1143962" y="88900"/>
                    <a:pt x="1143962" y="124460"/>
                  </a:cubicBezTo>
                  <a:lnTo>
                    <a:pt x="1143962" y="967058"/>
                  </a:lnTo>
                  <a:cubicBezTo>
                    <a:pt x="1143962" y="1002618"/>
                    <a:pt x="1114752" y="1031828"/>
                    <a:pt x="1079192" y="1031828"/>
                  </a:cubicBezTo>
                  <a:lnTo>
                    <a:pt x="124460" y="1031828"/>
                  </a:lnTo>
                  <a:cubicBezTo>
                    <a:pt x="88900" y="1031828"/>
                    <a:pt x="59690" y="1002618"/>
                    <a:pt x="59690" y="96705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79192" y="59690"/>
                  </a:lnTo>
                  <a:moveTo>
                    <a:pt x="107919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67058"/>
                  </a:lnTo>
                  <a:cubicBezTo>
                    <a:pt x="0" y="1035638"/>
                    <a:pt x="55880" y="1091518"/>
                    <a:pt x="124460" y="1091518"/>
                  </a:cubicBezTo>
                  <a:lnTo>
                    <a:pt x="1079193" y="1091518"/>
                  </a:lnTo>
                  <a:cubicBezTo>
                    <a:pt x="1147773" y="1091518"/>
                    <a:pt x="1203653" y="1035638"/>
                    <a:pt x="1203653" y="967058"/>
                  </a:cubicBezTo>
                  <a:lnTo>
                    <a:pt x="1203653" y="124460"/>
                  </a:lnTo>
                  <a:cubicBezTo>
                    <a:pt x="1203652" y="55880"/>
                    <a:pt x="1147773" y="0"/>
                    <a:pt x="1079192" y="0"/>
                  </a:cubicBezTo>
                  <a:close/>
                </a:path>
              </a:pathLst>
            </a:custGeom>
            <a:solidFill>
              <a:srgbClr val="E42121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065187" y="4760223"/>
            <a:ext cx="3955216" cy="540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0"/>
              </a:lnSpc>
              <a:spcBef>
                <a:spcPct val="0"/>
              </a:spcBef>
            </a:pPr>
            <a:r>
              <a:rPr lang="en-US" sz="3236">
                <a:solidFill>
                  <a:srgbClr val="E42121"/>
                </a:solidFill>
                <a:latin typeface="Montserrat Bold"/>
              </a:rPr>
              <a:t>Мотивация к игре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891" t="1058" r="7978" b="1058"/>
          <a:stretch>
            <a:fillRect/>
          </a:stretch>
        </p:blipFill>
        <p:spPr>
          <a:xfrm>
            <a:off x="1781524" y="0"/>
            <a:ext cx="14724951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3368146">
            <a:off x="3679928" y="1984425"/>
            <a:ext cx="7978661" cy="3281930"/>
            <a:chOff x="0" y="0"/>
            <a:chExt cx="3729862" cy="15342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9862" cy="1534236"/>
            </a:xfrm>
            <a:custGeom>
              <a:avLst/>
              <a:gdLst/>
              <a:ahLst/>
              <a:cxnLst/>
              <a:rect l="l" t="t" r="r" b="b"/>
              <a:pathLst>
                <a:path w="3729862" h="1534236">
                  <a:moveTo>
                    <a:pt x="3605402" y="59690"/>
                  </a:moveTo>
                  <a:cubicBezTo>
                    <a:pt x="3640962" y="59690"/>
                    <a:pt x="3670172" y="88900"/>
                    <a:pt x="3670172" y="124460"/>
                  </a:cubicBezTo>
                  <a:lnTo>
                    <a:pt x="3670172" y="1409776"/>
                  </a:lnTo>
                  <a:cubicBezTo>
                    <a:pt x="3670172" y="1445336"/>
                    <a:pt x="3640962" y="1474546"/>
                    <a:pt x="3605402" y="1474546"/>
                  </a:cubicBezTo>
                  <a:lnTo>
                    <a:pt x="124460" y="1474546"/>
                  </a:lnTo>
                  <a:cubicBezTo>
                    <a:pt x="88900" y="1474546"/>
                    <a:pt x="59690" y="1445336"/>
                    <a:pt x="59690" y="140977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605402" y="59690"/>
                  </a:lnTo>
                  <a:moveTo>
                    <a:pt x="360540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09776"/>
                  </a:lnTo>
                  <a:cubicBezTo>
                    <a:pt x="0" y="1478356"/>
                    <a:pt x="55880" y="1534236"/>
                    <a:pt x="124460" y="1534236"/>
                  </a:cubicBezTo>
                  <a:lnTo>
                    <a:pt x="3605402" y="1534236"/>
                  </a:lnTo>
                  <a:cubicBezTo>
                    <a:pt x="3673982" y="1534236"/>
                    <a:pt x="3729862" y="1478356"/>
                    <a:pt x="3729862" y="1409776"/>
                  </a:cubicBezTo>
                  <a:lnTo>
                    <a:pt x="3729862" y="124460"/>
                  </a:lnTo>
                  <a:cubicBezTo>
                    <a:pt x="3729862" y="55880"/>
                    <a:pt x="3673982" y="0"/>
                    <a:pt x="3605402" y="0"/>
                  </a:cubicBezTo>
                  <a:close/>
                </a:path>
              </a:pathLst>
            </a:custGeom>
            <a:solidFill>
              <a:srgbClr val="E42121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49047" y="574632"/>
            <a:ext cx="6127293" cy="2293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37"/>
              </a:lnSpc>
              <a:spcBef>
                <a:spcPct val="0"/>
              </a:spcBef>
            </a:pPr>
            <a:r>
              <a:rPr lang="en-US" sz="6669">
                <a:solidFill>
                  <a:srgbClr val="00568C"/>
                </a:solidFill>
                <a:latin typeface="Montserrat Extra-Bold Bold"/>
              </a:rPr>
              <a:t>Этап подготовки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1806528" y="845755"/>
            <a:ext cx="2901626" cy="2631305"/>
            <a:chOff x="0" y="0"/>
            <a:chExt cx="1203653" cy="10915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03653" cy="1091518"/>
            </a:xfrm>
            <a:custGeom>
              <a:avLst/>
              <a:gdLst/>
              <a:ahLst/>
              <a:cxnLst/>
              <a:rect l="l" t="t" r="r" b="b"/>
              <a:pathLst>
                <a:path w="1203653" h="1091518">
                  <a:moveTo>
                    <a:pt x="1079192" y="59690"/>
                  </a:moveTo>
                  <a:cubicBezTo>
                    <a:pt x="1114752" y="59690"/>
                    <a:pt x="1143962" y="88900"/>
                    <a:pt x="1143962" y="124460"/>
                  </a:cubicBezTo>
                  <a:lnTo>
                    <a:pt x="1143962" y="967058"/>
                  </a:lnTo>
                  <a:cubicBezTo>
                    <a:pt x="1143962" y="1002618"/>
                    <a:pt x="1114752" y="1031828"/>
                    <a:pt x="1079192" y="1031828"/>
                  </a:cubicBezTo>
                  <a:lnTo>
                    <a:pt x="124460" y="1031828"/>
                  </a:lnTo>
                  <a:cubicBezTo>
                    <a:pt x="88900" y="1031828"/>
                    <a:pt x="59690" y="1002618"/>
                    <a:pt x="59690" y="96705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79192" y="59690"/>
                  </a:lnTo>
                  <a:moveTo>
                    <a:pt x="107919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67058"/>
                  </a:lnTo>
                  <a:cubicBezTo>
                    <a:pt x="0" y="1035638"/>
                    <a:pt x="55880" y="1091518"/>
                    <a:pt x="124460" y="1091518"/>
                  </a:cubicBezTo>
                  <a:lnTo>
                    <a:pt x="1079193" y="1091518"/>
                  </a:lnTo>
                  <a:cubicBezTo>
                    <a:pt x="1147773" y="1091518"/>
                    <a:pt x="1203653" y="1035638"/>
                    <a:pt x="1203653" y="967058"/>
                  </a:cubicBezTo>
                  <a:lnTo>
                    <a:pt x="1203653" y="124460"/>
                  </a:lnTo>
                  <a:cubicBezTo>
                    <a:pt x="1203652" y="55880"/>
                    <a:pt x="1147773" y="0"/>
                    <a:pt x="1079192" y="0"/>
                  </a:cubicBezTo>
                  <a:close/>
                </a:path>
              </a:pathLst>
            </a:custGeom>
            <a:solidFill>
              <a:srgbClr val="E42121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4579530" y="305712"/>
            <a:ext cx="2445248" cy="540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0"/>
              </a:lnSpc>
              <a:spcBef>
                <a:spcPct val="0"/>
              </a:spcBef>
            </a:pPr>
            <a:r>
              <a:rPr lang="en-US" sz="3236">
                <a:solidFill>
                  <a:srgbClr val="E42121"/>
                </a:solidFill>
                <a:latin typeface="Montserrat Bold"/>
              </a:rPr>
              <a:t>Метаигра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98476" y="1593850"/>
            <a:ext cx="9866827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36345" y="-7260"/>
            <a:ext cx="15191089" cy="136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568C"/>
                </a:solidFill>
                <a:latin typeface="Montserrat Extra-Bold"/>
              </a:rPr>
              <a:t>Игровой процесс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Произвольный</PresentationFormat>
  <Paragraphs>67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Open Sans Light</vt:lpstr>
      <vt:lpstr>Open Sans Light Bold</vt:lpstr>
      <vt:lpstr>Montserrat Italics</vt:lpstr>
      <vt:lpstr>Montserrat Bold Italics</vt:lpstr>
      <vt:lpstr>Montserrat Extra-Bold Bold</vt:lpstr>
      <vt:lpstr>Calibri</vt:lpstr>
      <vt:lpstr>Arial</vt:lpstr>
      <vt:lpstr>Montserrat Extra-Bold</vt:lpstr>
      <vt:lpstr>Montserrat Bold</vt:lpstr>
      <vt:lpstr>Montserrat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игра</dc:title>
  <cp:lastModifiedBy>galina</cp:lastModifiedBy>
  <cp:revision>2</cp:revision>
  <dcterms:created xsi:type="dcterms:W3CDTF">2006-08-16T00:00:00Z</dcterms:created>
  <dcterms:modified xsi:type="dcterms:W3CDTF">2020-01-15T12:59:36Z</dcterms:modified>
  <dc:identifier>DADvGAwvkZ8</dc:identifier>
</cp:coreProperties>
</file>